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71" r:id="rId4"/>
    <p:sldId id="261" r:id="rId5"/>
    <p:sldId id="272" r:id="rId6"/>
    <p:sldId id="273" r:id="rId7"/>
    <p:sldId id="274" r:id="rId8"/>
    <p:sldId id="280" r:id="rId9"/>
    <p:sldId id="276" r:id="rId10"/>
    <p:sldId id="275" r:id="rId11"/>
    <p:sldId id="281" r:id="rId12"/>
    <p:sldId id="277" r:id="rId13"/>
    <p:sldId id="279" r:id="rId14"/>
    <p:sldId id="278" r:id="rId15"/>
    <p:sldId id="283" r:id="rId16"/>
    <p:sldId id="284" r:id="rId17"/>
    <p:sldId id="286" r:id="rId18"/>
    <p:sldId id="290" r:id="rId19"/>
    <p:sldId id="288" r:id="rId20"/>
    <p:sldId id="291" r:id="rId21"/>
    <p:sldId id="293" r:id="rId22"/>
    <p:sldId id="294" r:id="rId23"/>
    <p:sldId id="303" r:id="rId24"/>
    <p:sldId id="304" r:id="rId25"/>
    <p:sldId id="305" r:id="rId26"/>
    <p:sldId id="311" r:id="rId27"/>
    <p:sldId id="308" r:id="rId28"/>
    <p:sldId id="313" r:id="rId29"/>
    <p:sldId id="315" r:id="rId30"/>
    <p:sldId id="316" r:id="rId31"/>
    <p:sldId id="320" r:id="rId32"/>
    <p:sldId id="326" r:id="rId33"/>
    <p:sldId id="327" r:id="rId34"/>
    <p:sldId id="321" r:id="rId35"/>
    <p:sldId id="323" r:id="rId36"/>
    <p:sldId id="324" r:id="rId37"/>
    <p:sldId id="325" r:id="rId38"/>
    <p:sldId id="270" r:id="rId3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Descalzo" initials="AD" lastIdx="1" clrIdx="0">
    <p:extLst>
      <p:ext uri="{19B8F6BF-5375-455C-9EA6-DF929625EA0E}">
        <p15:presenceInfo xmlns:p15="http://schemas.microsoft.com/office/powerpoint/2012/main" userId="Andres Descalz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953" autoAdjust="0"/>
  </p:normalViewPr>
  <p:slideViewPr>
    <p:cSldViewPr snapToGrid="0">
      <p:cViewPr varScale="1">
        <p:scale>
          <a:sx n="82" d="100"/>
          <a:sy n="82" d="100"/>
        </p:scale>
        <p:origin x="16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9B008-76FC-4A89-86AF-A3CFDD2ADA03}" type="datetimeFigureOut">
              <a:rPr lang="en-US" smtClean="0"/>
              <a:t>4/24/2017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6735B-51C2-4336-B998-004D15FB21DF}" type="slidenum">
              <a:rPr lang="en-US" smtClean="0"/>
              <a:t>‹#›</a:t>
            </a:fld>
            <a:endParaRPr lang="en-US"/>
          </a:p>
        </p:txBody>
      </p:sp>
    </p:spTree>
    <p:extLst>
      <p:ext uri="{BB962C8B-B14F-4D97-AF65-F5344CB8AC3E}">
        <p14:creationId xmlns:p14="http://schemas.microsoft.com/office/powerpoint/2010/main" val="189100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sdn.microsoft.com/translate/hh856053"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lenguaje C# es una evolución de los lenguajes C y C++. Utiliza muchas de las características de C++ en las áreas de instrucciones, expresiones y operadores.</a:t>
            </a:r>
          </a:p>
          <a:p>
            <a:r>
              <a:rPr lang="es-AR" sz="1200" kern="1200" dirty="0" smtClean="0">
                <a:solidFill>
                  <a:schemeClr val="tx1"/>
                </a:solidFill>
                <a:effectLst/>
                <a:latin typeface="+mn-lt"/>
                <a:ea typeface="+mn-ea"/>
                <a:cs typeface="+mn-cs"/>
              </a:rPr>
              <a:t>El código escrito en C# es auto contenido, lo que significa que no necesita de archivos adicionales al propio fuente tales como ficheros de cabecera o ficheros IDL</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a:t>
            </a:fld>
            <a:endParaRPr lang="en-US"/>
          </a:p>
        </p:txBody>
      </p:sp>
    </p:spTree>
    <p:extLst>
      <p:ext uri="{BB962C8B-B14F-4D97-AF65-F5344CB8AC3E}">
        <p14:creationId xmlns:p14="http://schemas.microsoft.com/office/powerpoint/2010/main" val="135777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24</a:t>
            </a:fld>
            <a:endParaRPr lang="en-US"/>
          </a:p>
        </p:txBody>
      </p:sp>
    </p:spTree>
    <p:extLst>
      <p:ext uri="{BB962C8B-B14F-4D97-AF65-F5344CB8AC3E}">
        <p14:creationId xmlns:p14="http://schemas.microsoft.com/office/powerpoint/2010/main" val="75493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es una interfaz que define el método</a:t>
            </a:r>
            <a:r>
              <a:rPr lang="es-AR" sz="1200" b="0" i="0" kern="1200" baseline="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GetEnumerator</a:t>
            </a:r>
            <a:r>
              <a:rPr lang="es-AR" sz="1200" b="0" i="0" kern="1200" dirty="0" smtClean="0">
                <a:solidFill>
                  <a:schemeClr val="tx1"/>
                </a:solidFill>
                <a:effectLst/>
                <a:latin typeface="+mn-lt"/>
                <a:ea typeface="+mn-ea"/>
                <a:cs typeface="+mn-cs"/>
              </a:rPr>
              <a:t> que devuelve una interfaz </a:t>
            </a:r>
            <a:r>
              <a:rPr lang="es-AR" sz="1200" b="0" i="0" kern="1200" dirty="0" err="1" smtClean="0">
                <a:solidFill>
                  <a:schemeClr val="tx1"/>
                </a:solidFill>
                <a:effectLst/>
                <a:latin typeface="+mn-lt"/>
                <a:ea typeface="+mn-ea"/>
                <a:cs typeface="+mn-cs"/>
              </a:rPr>
              <a:t>IEnumerator</a:t>
            </a:r>
            <a:r>
              <a:rPr lang="es-AR" sz="1200" b="0" i="0" kern="1200" dirty="0" smtClean="0">
                <a:solidFill>
                  <a:schemeClr val="tx1"/>
                </a:solidFill>
                <a:effectLst/>
                <a:latin typeface="+mn-lt"/>
                <a:ea typeface="+mn-ea"/>
                <a:cs typeface="+mn-cs"/>
              </a:rPr>
              <a:t>, esto a su vez permite el acceso de sólo lectura a una colección. Una colección que implementa </a:t>
            </a:r>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se puede utilizar con una declaración </a:t>
            </a:r>
            <a:r>
              <a:rPr lang="es-AR" sz="1200" b="0" i="0" kern="1200" dirty="0" err="1" smtClean="0">
                <a:solidFill>
                  <a:schemeClr val="tx1"/>
                </a:solidFill>
                <a:effectLst/>
                <a:latin typeface="+mn-lt"/>
                <a:ea typeface="+mn-ea"/>
                <a:cs typeface="+mn-cs"/>
              </a:rPr>
              <a:t>foreach</a:t>
            </a:r>
            <a:r>
              <a:rPr lang="es-AR"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25</a:t>
            </a:fld>
            <a:endParaRPr lang="en-US"/>
          </a:p>
        </p:txBody>
      </p:sp>
    </p:spTree>
    <p:extLst>
      <p:ext uri="{BB962C8B-B14F-4D97-AF65-F5344CB8AC3E}">
        <p14:creationId xmlns:p14="http://schemas.microsoft.com/office/powerpoint/2010/main" val="286620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27</a:t>
            </a:fld>
            <a:endParaRPr lang="en-US"/>
          </a:p>
        </p:txBody>
      </p:sp>
    </p:spTree>
    <p:extLst>
      <p:ext uri="{BB962C8B-B14F-4D97-AF65-F5344CB8AC3E}">
        <p14:creationId xmlns:p14="http://schemas.microsoft.com/office/powerpoint/2010/main" val="234176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Diccionarios</a:t>
            </a:r>
            <a:r>
              <a:rPr lang="en-US" dirty="0" smtClean="0"/>
              <a:t>:</a:t>
            </a:r>
            <a:r>
              <a:rPr lang="en-US" baseline="0" dirty="0" smtClean="0"/>
              <a:t> son </a:t>
            </a:r>
            <a:r>
              <a:rPr lang="en-US" baseline="0" dirty="0" err="1" smtClean="0"/>
              <a:t>colecciones</a:t>
            </a:r>
            <a:r>
              <a:rPr lang="en-US" baseline="0" dirty="0" smtClean="0"/>
              <a:t> con </a:t>
            </a:r>
            <a:r>
              <a:rPr lang="en-US" baseline="0" dirty="0" err="1" smtClean="0"/>
              <a:t>elementos</a:t>
            </a:r>
            <a:r>
              <a:rPr lang="en-US" baseline="0" dirty="0" smtClean="0"/>
              <a:t> KEY/</a:t>
            </a:r>
            <a:r>
              <a:rPr lang="en-US" baseline="0" dirty="0" err="1" smtClean="0"/>
              <a:t>VAlUE</a:t>
            </a:r>
            <a:endParaRPr lang="en-US"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28</a:t>
            </a:fld>
            <a:endParaRPr lang="en-US"/>
          </a:p>
        </p:txBody>
      </p:sp>
    </p:spTree>
    <p:extLst>
      <p:ext uri="{BB962C8B-B14F-4D97-AF65-F5344CB8AC3E}">
        <p14:creationId xmlns:p14="http://schemas.microsoft.com/office/powerpoint/2010/main" val="175407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s-AR" dirty="0"/>
          </a:p>
        </p:txBody>
      </p:sp>
      <p:sp>
        <p:nvSpPr>
          <p:cNvPr id="4" name="Slide Number Placeholder 3"/>
          <p:cNvSpPr>
            <a:spLocks noGrp="1"/>
          </p:cNvSpPr>
          <p:nvPr>
            <p:ph type="sldNum" sz="quarter" idx="10"/>
          </p:nvPr>
        </p:nvSpPr>
        <p:spPr/>
        <p:txBody>
          <a:bodyPr/>
          <a:lstStyle/>
          <a:p>
            <a:fld id="{2E06735B-51C2-4336-B998-004D15FB21DF}" type="slidenum">
              <a:rPr lang="en-US" smtClean="0"/>
              <a:t>30</a:t>
            </a:fld>
            <a:endParaRPr lang="en-US"/>
          </a:p>
        </p:txBody>
      </p:sp>
    </p:spTree>
    <p:extLst>
      <p:ext uri="{BB962C8B-B14F-4D97-AF65-F5344CB8AC3E}">
        <p14:creationId xmlns:p14="http://schemas.microsoft.com/office/powerpoint/2010/main" val="357477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de .NET Framework utilizan un esquema de nomenclatura con sintaxis de punto lo que indica la existencia de una jerarquía. Esta técnica agrupa tipos relacionados en espacios de nombres (</a:t>
            </a:r>
            <a:r>
              <a:rPr lang="es-AR" sz="1200" kern="1200" dirty="0" err="1" smtClean="0">
                <a:solidFill>
                  <a:schemeClr val="tx1"/>
                </a:solidFill>
                <a:effectLst/>
                <a:latin typeface="+mn-lt"/>
                <a:ea typeface="+mn-ea"/>
                <a:cs typeface="+mn-cs"/>
              </a:rPr>
              <a:t>namespaces</a:t>
            </a:r>
            <a:r>
              <a:rPr lang="es-AR" sz="1200" kern="1200" dirty="0" smtClean="0">
                <a:solidFill>
                  <a:schemeClr val="tx1"/>
                </a:solidFill>
                <a:effectLst/>
                <a:latin typeface="+mn-lt"/>
                <a:ea typeface="+mn-ea"/>
                <a:cs typeface="+mn-cs"/>
              </a:rPr>
              <a:t>) para que se pueda buscar y hacer referencia a ellos más fácilmente. La primera parte del nombre completo, hasta el punto situado más a la derecha, es el nombre del espacio de nombres. La última parte es el nombre de tipo. </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a:t>
            </a:fld>
            <a:endParaRPr lang="en-US"/>
          </a:p>
        </p:txBody>
      </p:sp>
    </p:spTree>
    <p:extLst>
      <p:ext uri="{BB962C8B-B14F-4D97-AF65-F5344CB8AC3E}">
        <p14:creationId xmlns:p14="http://schemas.microsoft.com/office/powerpoint/2010/main" val="303100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Sistema de tipos unificado: A diferencia de C++, en C# todos los tipos de datos que se definan siempre derivarán, aunque sea de manera implícita, de una clase base común llamada </a:t>
            </a:r>
            <a:r>
              <a:rPr lang="es-AR" sz="1200" kern="1200" dirty="0" err="1" smtClean="0">
                <a:solidFill>
                  <a:schemeClr val="tx1"/>
                </a:solidFill>
                <a:effectLst/>
                <a:latin typeface="+mn-lt"/>
                <a:ea typeface="+mn-ea"/>
                <a:cs typeface="+mn-cs"/>
              </a:rPr>
              <a:t>System.Object</a:t>
            </a:r>
            <a:r>
              <a:rPr lang="es-AR" sz="1200" kern="1200" dirty="0" smtClean="0">
                <a:solidFill>
                  <a:schemeClr val="tx1"/>
                </a:solidFill>
                <a:effectLst/>
                <a:latin typeface="+mn-lt"/>
                <a:ea typeface="+mn-ea"/>
                <a:cs typeface="+mn-cs"/>
              </a:rPr>
              <a:t>, por lo que dispondrán de todos los miembros definidos en ésta clase (es decir, serán “objetos”)</a:t>
            </a:r>
          </a:p>
        </p:txBody>
      </p:sp>
      <p:sp>
        <p:nvSpPr>
          <p:cNvPr id="4" name="Slide Number Placeholder 3"/>
          <p:cNvSpPr>
            <a:spLocks noGrp="1"/>
          </p:cNvSpPr>
          <p:nvPr>
            <p:ph type="sldNum" sz="quarter" idx="10"/>
          </p:nvPr>
        </p:nvSpPr>
        <p:spPr/>
        <p:txBody>
          <a:bodyPr/>
          <a:lstStyle/>
          <a:p>
            <a:fld id="{2E06735B-51C2-4336-B998-004D15FB21DF}" type="slidenum">
              <a:rPr lang="en-US" smtClean="0"/>
              <a:t>5</a:t>
            </a:fld>
            <a:endParaRPr lang="en-US"/>
          </a:p>
        </p:txBody>
      </p:sp>
    </p:spTree>
    <p:extLst>
      <p:ext uri="{BB962C8B-B14F-4D97-AF65-F5344CB8AC3E}">
        <p14:creationId xmlns:p14="http://schemas.microsoft.com/office/powerpoint/2010/main" val="17752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Cada sentencia termina con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Un método representa un comportamiento por medio de la ejecución en serie de las sentencias que contiene. Ese conjunto de sentencias se llama bloque que es contenido por un par de corchetes.</a:t>
            </a:r>
          </a:p>
        </p:txBody>
      </p:sp>
      <p:sp>
        <p:nvSpPr>
          <p:cNvPr id="4" name="Slide Number Placeholder 3"/>
          <p:cNvSpPr>
            <a:spLocks noGrp="1"/>
          </p:cNvSpPr>
          <p:nvPr>
            <p:ph type="sldNum" sz="quarter" idx="10"/>
          </p:nvPr>
        </p:nvSpPr>
        <p:spPr/>
        <p:txBody>
          <a:bodyPr/>
          <a:lstStyle/>
          <a:p>
            <a:fld id="{2E06735B-51C2-4336-B998-004D15FB21DF}" type="slidenum">
              <a:rPr lang="en-US" smtClean="0"/>
              <a:t>6</a:t>
            </a:fld>
            <a:endParaRPr lang="en-US"/>
          </a:p>
        </p:txBody>
      </p:sp>
    </p:spTree>
    <p:extLst>
      <p:ext uri="{BB962C8B-B14F-4D97-AF65-F5344CB8AC3E}">
        <p14:creationId xmlns:p14="http://schemas.microsoft.com/office/powerpoint/2010/main" val="30123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s-ES" sz="1200" b="0" i="0" kern="1200" dirty="0" smtClean="0">
                <a:solidFill>
                  <a:schemeClr val="tx1"/>
                </a:solidFill>
                <a:effectLst/>
                <a:latin typeface="+mn-lt"/>
                <a:ea typeface="+mn-ea"/>
                <a:cs typeface="+mn-cs"/>
              </a:rPr>
              <a:t>Este artículo se tradujo de forma manual. Mueva el puntero sobre las frases del artículo para ver el texto </a:t>
            </a:r>
            <a:r>
              <a:rPr lang="es-ES" sz="1200" b="0" i="0" kern="1200" dirty="0" err="1" smtClean="0">
                <a:solidFill>
                  <a:schemeClr val="tx1"/>
                </a:solidFill>
                <a:effectLst/>
                <a:latin typeface="+mn-lt"/>
                <a:ea typeface="+mn-ea"/>
                <a:cs typeface="+mn-cs"/>
              </a:rPr>
              <a:t>original.</a:t>
            </a:r>
            <a:r>
              <a:rPr lang="es-ES" sz="1200" b="0" i="0" u="none" strike="noStrike" kern="1200" dirty="0" err="1" smtClean="0">
                <a:solidFill>
                  <a:schemeClr val="tx1"/>
                </a:solidFill>
                <a:effectLst/>
                <a:latin typeface="+mn-lt"/>
                <a:ea typeface="+mn-ea"/>
                <a:cs typeface="+mn-cs"/>
                <a:hlinkClick r:id="rId3"/>
              </a:rPr>
              <a:t>Más</a:t>
            </a:r>
            <a:r>
              <a:rPr lang="es-ES" sz="1200" b="0" i="0" u="none" strike="noStrike" kern="1200" dirty="0" smtClean="0">
                <a:solidFill>
                  <a:schemeClr val="tx1"/>
                </a:solidFill>
                <a:effectLst/>
                <a:latin typeface="+mn-lt"/>
                <a:ea typeface="+mn-ea"/>
                <a:cs typeface="+mn-cs"/>
                <a:hlinkClick r:id="rId3"/>
              </a:rPr>
              <a:t> información.</a:t>
            </a:r>
            <a:endParaRPr lang="es-ES" sz="1200" b="0" i="0" kern="1200" dirty="0" smtClean="0">
              <a:solidFill>
                <a:schemeClr val="tx1"/>
              </a:solidFill>
              <a:effectLst/>
              <a:latin typeface="+mn-lt"/>
              <a:ea typeface="+mn-ea"/>
              <a:cs typeface="+mn-cs"/>
            </a:endParaRPr>
          </a:p>
          <a:p>
            <a:pPr fontAlgn="ctr"/>
            <a:r>
              <a:rPr lang="es-ES" sz="1200" b="0" i="0" kern="1200" dirty="0" smtClean="0">
                <a:solidFill>
                  <a:schemeClr val="tx1"/>
                </a:solidFill>
                <a:effectLst/>
                <a:latin typeface="+mn-lt"/>
                <a:ea typeface="+mn-ea"/>
                <a:cs typeface="+mn-cs"/>
              </a:rPr>
              <a:t>Traducción</a:t>
            </a:r>
          </a:p>
          <a:p>
            <a:pPr fontAlgn="ctr"/>
            <a:r>
              <a:rPr lang="es-ES" sz="1200" b="0" i="0" kern="1200" dirty="0" smtClean="0">
                <a:solidFill>
                  <a:schemeClr val="tx1"/>
                </a:solidFill>
                <a:effectLst/>
                <a:latin typeface="+mn-lt"/>
                <a:ea typeface="+mn-ea"/>
                <a:cs typeface="+mn-cs"/>
              </a:rPr>
              <a:t>Original</a:t>
            </a:r>
          </a:p>
          <a:p>
            <a:r>
              <a:rPr lang="es-ES" sz="1200" b="0" i="0" kern="1200" dirty="0" smtClean="0">
                <a:solidFill>
                  <a:schemeClr val="tx1"/>
                </a:solidFill>
                <a:effectLst/>
                <a:latin typeface="+mn-lt"/>
                <a:ea typeface="+mn-ea"/>
                <a:cs typeface="+mn-cs"/>
              </a:rPr>
              <a:t>Modificadores de acceso (Guía de programación de C#)</a:t>
            </a:r>
          </a:p>
          <a:p>
            <a:r>
              <a:rPr lang="es-ES" sz="1200" b="1" i="0" kern="1200" dirty="0" smtClean="0">
                <a:solidFill>
                  <a:schemeClr val="tx1"/>
                </a:solidFill>
                <a:effectLst/>
                <a:latin typeface="+mn-lt"/>
                <a:ea typeface="+mn-ea"/>
                <a:cs typeface="+mn-cs"/>
              </a:rPr>
              <a:t>Visual Studio 2015</a:t>
            </a:r>
            <a:endParaRPr lang="es-ES" sz="1200" b="0" i="0" kern="1200" dirty="0" smtClean="0">
              <a:solidFill>
                <a:schemeClr val="tx1"/>
              </a:solidFill>
              <a:effectLst/>
              <a:latin typeface="+mn-lt"/>
              <a:ea typeface="+mn-ea"/>
              <a:cs typeface="+mn-cs"/>
            </a:endParaRPr>
          </a:p>
          <a:p>
            <a:r>
              <a:rPr lang="es-ES" sz="1200" b="0" i="0" u="none" strike="noStrike" kern="1200" dirty="0" smtClean="0">
                <a:solidFill>
                  <a:schemeClr val="tx1"/>
                </a:solidFill>
                <a:effectLst/>
                <a:latin typeface="+mn-lt"/>
                <a:ea typeface="+mn-ea"/>
                <a:cs typeface="+mn-cs"/>
              </a:rPr>
              <a:t>Otras versiones</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 Todos los tipos y miembros de tipo tienen un nivel de accesibilidad, que controla si pueden utilizarse por otro código de su ensamblado u otros </a:t>
            </a:r>
            <a:r>
              <a:rPr lang="es-ES" sz="1200" b="0" i="0" kern="1200" dirty="0" err="1" smtClean="0">
                <a:solidFill>
                  <a:schemeClr val="tx1"/>
                </a:solidFill>
                <a:effectLst/>
                <a:latin typeface="+mn-lt"/>
                <a:ea typeface="+mn-ea"/>
                <a:cs typeface="+mn-cs"/>
              </a:rPr>
              <a:t>ensamblados.Puede</a:t>
            </a:r>
            <a:r>
              <a:rPr lang="es-ES" sz="1200" b="0" i="0" kern="1200" dirty="0" smtClean="0">
                <a:solidFill>
                  <a:schemeClr val="tx1"/>
                </a:solidFill>
                <a:effectLst/>
                <a:latin typeface="+mn-lt"/>
                <a:ea typeface="+mn-ea"/>
                <a:cs typeface="+mn-cs"/>
              </a:rPr>
              <a:t> utilizar los modificadores de acceso siguientes para especificar la accesibilidad de un tipo o miembro al declararlo:</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9</a:t>
            </a:fld>
            <a:endParaRPr lang="en-US"/>
          </a:p>
        </p:txBody>
      </p:sp>
    </p:spTree>
    <p:extLst>
      <p:ext uri="{BB962C8B-B14F-4D97-AF65-F5344CB8AC3E}">
        <p14:creationId xmlns:p14="http://schemas.microsoft.com/office/powerpoint/2010/main" val="59113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clases se declaran mediante la palabra clave </a:t>
            </a:r>
            <a:r>
              <a:rPr lang="es-AR" dirty="0" err="1" smtClean="0"/>
              <a:t>class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10</a:t>
            </a:fld>
            <a:endParaRPr lang="en-US"/>
          </a:p>
        </p:txBody>
      </p:sp>
    </p:spTree>
    <p:extLst>
      <p:ext uri="{BB962C8B-B14F-4D97-AF65-F5344CB8AC3E}">
        <p14:creationId xmlns:p14="http://schemas.microsoft.com/office/powerpoint/2010/main" val="1502828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propiedades son miembros que ofrecen un mecanismo flexible para leer, escribir o calcular los valores de campos </a:t>
            </a:r>
            <a:r>
              <a:rPr lang="es-AR" dirty="0" err="1" smtClean="0"/>
              <a:t>privados.Las</a:t>
            </a:r>
            <a:r>
              <a:rPr lang="es-AR" dirty="0" smtClean="0"/>
              <a:t> propiedades pueden utilizarse como si fuesen miembros de datos públicos, aunque en realidad son métodos especiales denominados descriptores de </a:t>
            </a:r>
            <a:r>
              <a:rPr lang="es-AR" dirty="0" err="1" smtClean="0"/>
              <a:t>acceso.De</a:t>
            </a:r>
            <a:r>
              <a:rPr lang="es-AR" dirty="0" smtClean="0"/>
              <a:t> este modo, se puede obtener acceso a los datos con facilidad, a la vez que se promueve la seguridad y flexibilidad de los métodos.</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12</a:t>
            </a:fld>
            <a:endParaRPr lang="en-US"/>
          </a:p>
        </p:txBody>
      </p:sp>
    </p:spTree>
    <p:extLst>
      <p:ext uri="{BB962C8B-B14F-4D97-AF65-F5344CB8AC3E}">
        <p14:creationId xmlns:p14="http://schemas.microsoft.com/office/powerpoint/2010/main" val="8024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nueva clase (la clase derivada) obtiene todos los datos no privados y el comportamiento de la clase base, además de todos los demás datos y comportamientos que define para sí misma. La nueva clase tiene dos tipos efectivos: el tipo de la nueva clase y el tipo de la clase que hereda.</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19</a:t>
            </a:fld>
            <a:endParaRPr lang="en-US"/>
          </a:p>
        </p:txBody>
      </p:sp>
    </p:spTree>
    <p:extLst>
      <p:ext uri="{BB962C8B-B14F-4D97-AF65-F5344CB8AC3E}">
        <p14:creationId xmlns:p14="http://schemas.microsoft.com/office/powerpoint/2010/main" val="322301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describen un grupo de comportamientos relacionados que pueden pertenecer a cualquier clase o estructura. Las interfaces pueden estar compuestas de métodos, propiedades, eventos, indizadores o cualquier combinación de estos cuatro tipos de miembros. Una interfaz no puede contener campos. Los miembros de interfaz son automáticamente públicos.</a:t>
            </a:r>
          </a:p>
          <a:p>
            <a:r>
              <a:rPr lang="es-AR" sz="1200" kern="1200" dirty="0" smtClean="0">
                <a:solidFill>
                  <a:schemeClr val="tx1"/>
                </a:solidFill>
                <a:effectLst/>
                <a:latin typeface="+mn-lt"/>
                <a:ea typeface="+mn-ea"/>
                <a:cs typeface="+mn-cs"/>
              </a:rPr>
              <a:t>Para implementar un miembro de interfaz, el miembro correspondiente de la clase debe ser público, no estático y tener el mismo nombre y la misma firma que el miembro de interfaz. Las propiedades e indizadores de una clase pueden definir descriptores de acceso adicionales para una propiedad o indizador definidos en una interfaz. Por ejemplo, una interfaz puede declarar una propiedad con un descriptor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pero la clase que implementa la interfaz puede declarar la misma propiedad con descriptores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y set. Sin embargo, si la propiedad o el indizador utilizan una implementación explícita, los descriptores de acceso deben coincidir.</a:t>
            </a:r>
          </a:p>
          <a:p>
            <a:r>
              <a:rPr lang="es-AR" sz="1200" kern="1200" dirty="0" smtClean="0">
                <a:solidFill>
                  <a:schemeClr val="tx1"/>
                </a:solidFill>
                <a:effectLst/>
                <a:latin typeface="+mn-lt"/>
                <a:ea typeface="+mn-ea"/>
                <a:cs typeface="+mn-cs"/>
              </a:rPr>
              <a:t>Las interfaces y los miembros de interfaz son abstractos; las interfaces no proporcionan una implementación predeterminada. </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20</a:t>
            </a:fld>
            <a:endParaRPr lang="en-US"/>
          </a:p>
        </p:txBody>
      </p:sp>
    </p:spTree>
    <p:extLst>
      <p:ext uri="{BB962C8B-B14F-4D97-AF65-F5344CB8AC3E}">
        <p14:creationId xmlns:p14="http://schemas.microsoft.com/office/powerpoint/2010/main" val="604683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a:t>Introducción a </a:t>
            </a:r>
            <a:r>
              <a:rPr lang="es-AR" dirty="0" err="1"/>
              <a:t>.</a:t>
            </a:r>
            <a:r>
              <a:rPr lang="es-AR" dirty="0" err="1" smtClean="0"/>
              <a:t>Net</a:t>
            </a:r>
            <a:endParaRPr lang="en-US" dirty="0"/>
          </a:p>
        </p:txBody>
      </p:sp>
      <p:sp>
        <p:nvSpPr>
          <p:cNvPr id="4" name="Text Placeholder 3"/>
          <p:cNvSpPr>
            <a:spLocks noGrp="1"/>
          </p:cNvSpPr>
          <p:nvPr>
            <p:ph type="body" sz="quarter" idx="12"/>
          </p:nvPr>
        </p:nvSpPr>
        <p:spPr/>
        <p:txBody>
          <a:bodyPr>
            <a:normAutofit/>
          </a:bodyPr>
          <a:lstStyle/>
          <a:p>
            <a:r>
              <a:rPr lang="es-AR" dirty="0"/>
              <a:t>Bases de la plataforma y C#</a:t>
            </a:r>
          </a:p>
          <a:p>
            <a:endParaRPr lang="es-AR" dirty="0"/>
          </a:p>
        </p:txBody>
      </p:sp>
      <p:pic>
        <p:nvPicPr>
          <p:cNvPr id="6" name="Picture 5"/>
          <p:cNvPicPr>
            <a:picLocks noChangeAspect="1"/>
          </p:cNvPicPr>
          <p:nvPr/>
        </p:nvPicPr>
        <p:blipFill>
          <a:blip r:embed="rId2"/>
          <a:stretch>
            <a:fillRect/>
          </a:stretch>
        </p:blipFill>
        <p:spPr>
          <a:xfrm>
            <a:off x="10463212" y="4677139"/>
            <a:ext cx="1171575" cy="809625"/>
          </a:xfrm>
          <a:prstGeom prst="rect">
            <a:avLst/>
          </a:prstGeom>
        </p:spPr>
      </p:pic>
    </p:spTree>
    <p:extLst>
      <p:ext uri="{BB962C8B-B14F-4D97-AF65-F5344CB8AC3E}">
        <p14:creationId xmlns:p14="http://schemas.microsoft.com/office/powerpoint/2010/main" val="1121882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Declaración</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Clases</a:t>
            </a:r>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382" y="642829"/>
            <a:ext cx="7846111" cy="115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
          <p:cNvSpPr txBox="1">
            <a:spLocks/>
          </p:cNvSpPr>
          <p:nvPr/>
        </p:nvSpPr>
        <p:spPr>
          <a:xfrm>
            <a:off x="238754" y="2758483"/>
            <a:ext cx="11713897" cy="350941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1"/>
            <a:r>
              <a:rPr lang="en-US" dirty="0" err="1" smtClean="0"/>
              <a:t>Creación</a:t>
            </a:r>
            <a:r>
              <a:rPr lang="en-US" dirty="0" smtClean="0"/>
              <a:t> de </a:t>
            </a:r>
            <a:r>
              <a:rPr lang="en-US" dirty="0" err="1" smtClean="0"/>
              <a:t>objetos</a:t>
            </a:r>
            <a:r>
              <a:rPr lang="en-US" dirty="0" smtClean="0"/>
              <a:t> / </a:t>
            </a:r>
            <a:r>
              <a:rPr lang="en-US" dirty="0" err="1" smtClean="0"/>
              <a:t>Instanciación</a:t>
            </a:r>
            <a:r>
              <a:rPr lang="en-US" dirty="0" smtClean="0"/>
              <a:t> de </a:t>
            </a:r>
            <a:r>
              <a:rPr lang="en-US" dirty="0" err="1" smtClean="0"/>
              <a:t>clases</a:t>
            </a:r>
            <a:endParaRPr lang="es-AR" dirty="0" smtClean="0"/>
          </a:p>
          <a:p>
            <a:pPr lvl="1"/>
            <a:r>
              <a:rPr lang="es-AR" dirty="0" smtClean="0"/>
              <a:t>Palabra clave </a:t>
            </a:r>
            <a:r>
              <a:rPr lang="es-AR" b="1" dirty="0" smtClean="0"/>
              <a:t>new</a:t>
            </a:r>
            <a:r>
              <a:rPr lang="es-AR" dirty="0" smtClean="0"/>
              <a:t> seguida del nombre de la clase en la que se basará el objeto, de la siguiente manera:</a:t>
            </a:r>
          </a:p>
          <a:p>
            <a:endParaRPr lang="es-ES" dirty="0" smtClean="0"/>
          </a:p>
          <a:p>
            <a:endParaRPr lang="es-ES" dirty="0" smtClean="0"/>
          </a:p>
          <a:p>
            <a:endParaRPr lang="es-ES" dirty="0" smtClean="0"/>
          </a:p>
          <a:p>
            <a:endParaRPr lang="es-ES" dirty="0" smtClean="0"/>
          </a:p>
          <a:p>
            <a:endParaRPr lang="es-ES" dirty="0" smtClean="0"/>
          </a:p>
          <a:p>
            <a:r>
              <a:rPr lang="es-ES" dirty="0" smtClean="0"/>
              <a:t>Se crean “el objeto” y “la referencia al mismo”</a:t>
            </a:r>
          </a:p>
          <a:p>
            <a:endParaRPr lang="en-US" dirty="0"/>
          </a:p>
        </p:txBody>
      </p:sp>
      <p:sp>
        <p:nvSpPr>
          <p:cNvPr id="12" name="Text Placeholder 3"/>
          <p:cNvSpPr txBox="1">
            <a:spLocks/>
          </p:cNvSpPr>
          <p:nvPr/>
        </p:nvSpPr>
        <p:spPr>
          <a:xfrm>
            <a:off x="239184" y="2355531"/>
            <a:ext cx="11713633"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dirty="0" err="1" smtClean="0"/>
              <a:t>Creación</a:t>
            </a:r>
            <a:r>
              <a:rPr lang="en-US" dirty="0" smtClean="0"/>
              <a:t> de un </a:t>
            </a:r>
            <a:r>
              <a:rPr lang="en-US" dirty="0" err="1" smtClean="0"/>
              <a:t>Objeto</a:t>
            </a:r>
            <a:endParaRPr lang="en-US" dirty="0"/>
          </a:p>
        </p:txBody>
      </p:sp>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1804" y="3819918"/>
            <a:ext cx="4639280" cy="40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1804" y="4513191"/>
            <a:ext cx="4812939" cy="37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264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Miembros</a:t>
            </a:r>
            <a:endParaRPr lang="en-US" dirty="0"/>
          </a:p>
        </p:txBody>
      </p:sp>
    </p:spTree>
    <p:extLst>
      <p:ext uri="{BB962C8B-B14F-4D97-AF65-F5344CB8AC3E}">
        <p14:creationId xmlns:p14="http://schemas.microsoft.com/office/powerpoint/2010/main" val="2722052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3722915" cy="4992853"/>
          </a:xfrm>
        </p:spPr>
        <p:txBody>
          <a:bodyPr/>
          <a:lstStyle/>
          <a:p>
            <a:r>
              <a:rPr lang="en-US" dirty="0"/>
              <a:t>Fields</a:t>
            </a:r>
          </a:p>
          <a:p>
            <a:r>
              <a:rPr lang="en-US" dirty="0"/>
              <a:t>Constants</a:t>
            </a:r>
          </a:p>
          <a:p>
            <a:r>
              <a:rPr lang="en-US" dirty="0"/>
              <a:t>Properties</a:t>
            </a:r>
          </a:p>
          <a:p>
            <a:r>
              <a:rPr lang="en-US" dirty="0"/>
              <a:t>Methods</a:t>
            </a:r>
          </a:p>
          <a:p>
            <a:r>
              <a:rPr lang="en-US" dirty="0" smtClean="0"/>
              <a:t>Constructor</a:t>
            </a:r>
            <a:endParaRPr lang="en-US" dirty="0"/>
          </a:p>
          <a:p>
            <a:r>
              <a:rPr lang="en-US" dirty="0" smtClean="0"/>
              <a:t>Destructor</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a:t>
            </a:r>
          </a:p>
        </p:txBody>
      </p:sp>
      <p:sp>
        <p:nvSpPr>
          <p:cNvPr id="5" name="Content Placeholder 1"/>
          <p:cNvSpPr txBox="1">
            <a:spLocks/>
          </p:cNvSpPr>
          <p:nvPr/>
        </p:nvSpPr>
        <p:spPr>
          <a:xfrm>
            <a:off x="3961670" y="1219564"/>
            <a:ext cx="3788960" cy="4992853"/>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0"/>
            <a:r>
              <a:rPr lang="es-AR" dirty="0"/>
              <a:t>De </a:t>
            </a:r>
            <a:r>
              <a:rPr lang="es-AR" dirty="0" smtClean="0"/>
              <a:t>instancia</a:t>
            </a:r>
          </a:p>
          <a:p>
            <a:pPr lvl="0"/>
            <a:endParaRPr lang="es-AR" dirty="0"/>
          </a:p>
          <a:p>
            <a:endParaRPr lang="es-AR" dirty="0" smtClean="0"/>
          </a:p>
          <a:p>
            <a:r>
              <a:rPr lang="es-AR" dirty="0" smtClean="0"/>
              <a:t>De </a:t>
            </a:r>
            <a:r>
              <a:rPr lang="es-AR" dirty="0"/>
              <a:t>clase</a:t>
            </a:r>
          </a:p>
          <a:p>
            <a:pPr lvl="0"/>
            <a:endParaRPr lang="es-AR" dirty="0"/>
          </a:p>
          <a:p>
            <a:endParaRPr lang="en-US"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4255" y="1636494"/>
            <a:ext cx="3575406" cy="37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0240" y="2887447"/>
            <a:ext cx="6780718" cy="36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910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Protected</a:t>
            </a:r>
            <a:r>
              <a:rPr lang="es-ES" dirty="0"/>
              <a:t>: será accesible sólo en una especialización de la clase (Heredera)</a:t>
            </a:r>
            <a:br>
              <a:rPr lang="es-ES" dirty="0"/>
            </a:br>
            <a:endParaRPr lang="es-ES" dirty="0"/>
          </a:p>
          <a:p>
            <a:r>
              <a:rPr lang="es-ES" dirty="0" err="1"/>
              <a:t>Internal</a:t>
            </a:r>
            <a:r>
              <a:rPr lang="es-ES" dirty="0"/>
              <a:t>: acceso público sólo desde dentro del </a:t>
            </a:r>
            <a:r>
              <a:rPr lang="es-ES" dirty="0" err="1"/>
              <a:t>assembly</a:t>
            </a:r>
            <a:r>
              <a:rPr lang="es-ES" dirty="0"/>
              <a:t> (combinable con </a:t>
            </a:r>
            <a:r>
              <a:rPr lang="es-ES" dirty="0" err="1"/>
              <a:t>Protected</a:t>
            </a:r>
            <a:r>
              <a:rPr lang="es-ES" dirty="0"/>
              <a:t>).</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spTree>
    <p:extLst>
      <p:ext uri="{BB962C8B-B14F-4D97-AF65-F5344CB8AC3E}">
        <p14:creationId xmlns:p14="http://schemas.microsoft.com/office/powerpoint/2010/main" val="4069229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9" y="1272447"/>
            <a:ext cx="5616624" cy="431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864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Son miembros que ofrecen un mecanismo flexible para leer, escribir o calcular los valores de campos privados.</a:t>
            </a:r>
          </a:p>
          <a:p>
            <a:r>
              <a:rPr lang="es-ES" dirty="0"/>
              <a:t>El descriptor de acceso de una propiedad </a:t>
            </a:r>
            <a:r>
              <a:rPr lang="es-ES" b="1" i="1" dirty="0" err="1"/>
              <a:t>get</a:t>
            </a:r>
            <a:r>
              <a:rPr lang="es-ES" dirty="0"/>
              <a:t> se utiliza para devolver el valor de la propiedad y el descriptor de acceso set se utiliza para asignar un nuevo valor.</a:t>
            </a:r>
          </a:p>
          <a:p>
            <a:r>
              <a:rPr lang="es-ES" dirty="0"/>
              <a:t>La palabra clave </a:t>
            </a:r>
            <a:r>
              <a:rPr lang="es-ES" b="1" i="1" dirty="0" err="1"/>
              <a:t>value</a:t>
            </a:r>
            <a:r>
              <a:rPr lang="es-ES" dirty="0"/>
              <a:t> se usa para definir el valor asignado por el descriptor de acceso set. </a:t>
            </a:r>
          </a:p>
          <a:p>
            <a:r>
              <a:rPr lang="es-ES" dirty="0"/>
              <a:t>Las propiedades que no implementan un descriptor de acceso </a:t>
            </a:r>
            <a:r>
              <a:rPr lang="es-ES" b="1" i="1" dirty="0"/>
              <a:t>set</a:t>
            </a:r>
            <a:r>
              <a:rPr lang="es-ES" dirty="0"/>
              <a:t> son de sólo lectura.</a:t>
            </a:r>
          </a:p>
          <a:p>
            <a:r>
              <a:rPr lang="es-ES" dirty="0"/>
              <a:t>Posibilidad de utilizar propiedades auto implementadas.</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Propiedades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898" y="3715990"/>
            <a:ext cx="3861295" cy="1817080"/>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57" y="3715990"/>
            <a:ext cx="3387649" cy="360040"/>
          </a:xfrm>
          <a:prstGeom prst="rect">
            <a:avLst/>
          </a:prstGeom>
          <a:ln/>
        </p:spPr>
        <p:style>
          <a:lnRef idx="3">
            <a:schemeClr val="lt1"/>
          </a:lnRef>
          <a:fillRef idx="1">
            <a:schemeClr val="accent5"/>
          </a:fillRef>
          <a:effectRef idx="1">
            <a:schemeClr val="accent5"/>
          </a:effectRef>
          <a:fontRef idx="minor">
            <a:schemeClr val="lt1"/>
          </a:fontRef>
        </p:style>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4957" y="5283768"/>
            <a:ext cx="3739525" cy="249302"/>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402754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método realiza una acción en una serie de sentencias.</a:t>
            </a:r>
          </a:p>
          <a:p>
            <a:r>
              <a:rPr lang="es-ES" dirty="0"/>
              <a:t>Los métodos se declaran dentro de una clase con la siguiente estructura: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Métodos</a:t>
            </a:r>
            <a:endParaRPr lang="en-US" dirty="0"/>
          </a:p>
        </p:txBody>
      </p:sp>
      <p:sp>
        <p:nvSpPr>
          <p:cNvPr id="5" name="Rectangle 4"/>
          <p:cNvSpPr/>
          <p:nvPr/>
        </p:nvSpPr>
        <p:spPr>
          <a:xfrm>
            <a:off x="238588" y="1930887"/>
            <a:ext cx="8424936" cy="1231106"/>
          </a:xfrm>
          <a:prstGeom prst="rect">
            <a:avLst/>
          </a:prstGeom>
        </p:spPr>
        <p:txBody>
          <a:bodyPr wrap="square">
            <a:spAutoFit/>
          </a:bodyPr>
          <a:lstStyle/>
          <a:p>
            <a:r>
              <a:rPr lang="en-US" b="1" dirty="0">
                <a:solidFill>
                  <a:schemeClr val="accent3">
                    <a:lumMod val="75000"/>
                  </a:schemeClr>
                </a:solidFill>
                <a:latin typeface="Arial" pitchFamily="34" charset="0"/>
                <a:cs typeface="Arial" pitchFamily="34" charset="0"/>
              </a:rPr>
              <a:t>&lt;access</a:t>
            </a:r>
            <a:r>
              <a:rPr lang="en-US" b="1" dirty="0">
                <a:solidFill>
                  <a:srgbClr val="FFC000"/>
                </a:solidFill>
                <a:latin typeface="Arial" pitchFamily="34" charset="0"/>
                <a:cs typeface="Arial" pitchFamily="34" charset="0"/>
              </a:rPr>
              <a:t>&gt;&lt;optional modifier&gt;</a:t>
            </a:r>
            <a:r>
              <a:rPr lang="en-US" b="1" dirty="0">
                <a:solidFill>
                  <a:srgbClr val="C00000"/>
                </a:solidFill>
                <a:latin typeface="Arial" pitchFamily="34" charset="0"/>
                <a:cs typeface="Arial" pitchFamily="34" charset="0"/>
              </a:rPr>
              <a:t>&lt;</a:t>
            </a:r>
            <a:r>
              <a:rPr lang="en-US" b="1" dirty="0" err="1">
                <a:solidFill>
                  <a:srgbClr val="C00000"/>
                </a:solidFill>
                <a:latin typeface="Arial" pitchFamily="34" charset="0"/>
                <a:cs typeface="Arial" pitchFamily="34" charset="0"/>
              </a:rPr>
              <a:t>return_type</a:t>
            </a:r>
            <a:r>
              <a:rPr lang="en-US" b="1" dirty="0">
                <a:solidFill>
                  <a:srgbClr val="C00000"/>
                </a:solidFill>
                <a:latin typeface="Arial" pitchFamily="34" charset="0"/>
                <a:cs typeface="Arial" pitchFamily="34" charset="0"/>
              </a:rPr>
              <a:t>&gt; </a:t>
            </a:r>
            <a:r>
              <a:rPr lang="en-US" b="1" dirty="0">
                <a:latin typeface="Arial" pitchFamily="34" charset="0"/>
                <a:cs typeface="Arial" pitchFamily="34" charset="0"/>
              </a:rPr>
              <a:t>&lt;</a:t>
            </a:r>
            <a:r>
              <a:rPr lang="en-US" b="1" dirty="0" err="1">
                <a:latin typeface="Arial" pitchFamily="34" charset="0"/>
                <a:cs typeface="Arial" pitchFamily="34" charset="0"/>
              </a:rPr>
              <a:t>method_name</a:t>
            </a:r>
            <a:r>
              <a:rPr lang="en-US" b="1" dirty="0">
                <a:latin typeface="Arial" pitchFamily="34" charset="0"/>
                <a:cs typeface="Arial" pitchFamily="34" charset="0"/>
              </a:rPr>
              <a:t>&gt;</a:t>
            </a:r>
            <a:r>
              <a:rPr lang="en-US" dirty="0">
                <a:latin typeface="Arial" pitchFamily="34" charset="0"/>
                <a:cs typeface="Arial" pitchFamily="34" charset="0"/>
              </a:rPr>
              <a:t>(</a:t>
            </a:r>
            <a:r>
              <a:rPr lang="en-US" b="1" dirty="0">
                <a:solidFill>
                  <a:schemeClr val="accent6">
                    <a:lumMod val="50000"/>
                  </a:schemeClr>
                </a:solidFill>
                <a:latin typeface="Arial" pitchFamily="34" charset="0"/>
                <a:cs typeface="Arial" pitchFamily="34" charset="0"/>
              </a:rPr>
              <a:t>&lt;parameters&gt;</a:t>
            </a:r>
            <a:r>
              <a:rPr lang="en-US" dirty="0">
                <a:latin typeface="Arial" pitchFamily="34" charset="0"/>
                <a:cs typeface="Arial" pitchFamily="34" charset="0"/>
              </a:rPr>
              <a:t>) </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    </a:t>
            </a:r>
            <a:r>
              <a:rPr lang="en-US" sz="2000" b="1" dirty="0">
                <a:solidFill>
                  <a:schemeClr val="tx2">
                    <a:lumMod val="75000"/>
                  </a:schemeClr>
                </a:solidFill>
                <a:latin typeface="Arial" pitchFamily="34" charset="0"/>
                <a:cs typeface="Arial" pitchFamily="34" charset="0"/>
              </a:rPr>
              <a:t>&lt;</a:t>
            </a:r>
            <a:r>
              <a:rPr lang="en-US" sz="2000" b="1" dirty="0" err="1">
                <a:solidFill>
                  <a:schemeClr val="tx2">
                    <a:lumMod val="75000"/>
                  </a:schemeClr>
                </a:solidFill>
                <a:latin typeface="Arial" pitchFamily="34" charset="0"/>
                <a:cs typeface="Arial" pitchFamily="34" charset="0"/>
              </a:rPr>
              <a:t>method_body</a:t>
            </a:r>
            <a:r>
              <a:rPr lang="en-US" sz="2000" b="1" dirty="0" smtClean="0">
                <a:solidFill>
                  <a:schemeClr val="tx2">
                    <a:lumMod val="75000"/>
                  </a:schemeClr>
                </a:solidFill>
                <a:latin typeface="Arial" pitchFamily="34" charset="0"/>
                <a:cs typeface="Arial" pitchFamily="34" charset="0"/>
              </a:rPr>
              <a:t>&gt;</a:t>
            </a:r>
            <a:endParaRPr lang="en-US" dirty="0">
              <a:latin typeface="Arial" pitchFamily="34" charset="0"/>
              <a:cs typeface="Arial" pitchFamily="34" charset="0"/>
            </a:endParaRPr>
          </a:p>
          <a:p>
            <a:r>
              <a:rPr lang="en-US" dirty="0">
                <a:latin typeface="Arial" pitchFamily="34" charset="0"/>
                <a:cs typeface="Arial" pitchFamily="34" charset="0"/>
              </a:rPr>
              <a:t>}</a:t>
            </a:r>
          </a:p>
        </p:txBody>
      </p:sp>
      <p:sp>
        <p:nvSpPr>
          <p:cNvPr id="6" name="Text Placeholder 3"/>
          <p:cNvSpPr txBox="1">
            <a:spLocks/>
          </p:cNvSpPr>
          <p:nvPr/>
        </p:nvSpPr>
        <p:spPr>
          <a:xfrm>
            <a:off x="239018" y="3607282"/>
            <a:ext cx="11713633"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ES" smtClean="0"/>
              <a:t>Miembros – Métodos – Parámetros opcionales y parámetros por nombre</a:t>
            </a:r>
          </a:p>
          <a:p>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018" y="4061458"/>
            <a:ext cx="8568952" cy="4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018" y="4646489"/>
            <a:ext cx="682855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3851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Cada vez que se crea una instancia de una clase se llama al constructor.</a:t>
            </a:r>
          </a:p>
          <a:p>
            <a:r>
              <a:rPr lang="es-ES" dirty="0"/>
              <a:t>Los constructores ejecutan código de inicialización.</a:t>
            </a:r>
          </a:p>
          <a:p>
            <a:r>
              <a:rPr lang="es-ES" dirty="0"/>
              <a:t>Pueden existir n constructores que tienen parámetros diferentes (sobrecarga)</a:t>
            </a:r>
          </a:p>
          <a:p>
            <a:r>
              <a:rPr lang="es-ES" dirty="0"/>
              <a:t>Permiten modificadores de acceso.</a:t>
            </a:r>
          </a:p>
          <a:p>
            <a:r>
              <a:rPr lang="es-ES" dirty="0"/>
              <a:t>Siempre hay al menos un constructor. Si no se pone ninguno automáticamente habrá un “default constructor”: no recibe parámetros y no contiene ninguna sentencia.</a:t>
            </a:r>
          </a:p>
          <a:p>
            <a:endParaRPr lang="es-ES" dirty="0"/>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Constructor</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737" y="3786190"/>
            <a:ext cx="28656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196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Herencia</a:t>
            </a:r>
            <a:r>
              <a:rPr lang="en-US" dirty="0"/>
              <a:t> </a:t>
            </a:r>
            <a:r>
              <a:rPr lang="en-US" dirty="0" smtClean="0"/>
              <a:t>e Interfaces</a:t>
            </a:r>
            <a:endParaRPr lang="en-US" dirty="0"/>
          </a:p>
        </p:txBody>
      </p:sp>
    </p:spTree>
    <p:extLst>
      <p:ext uri="{BB962C8B-B14F-4D97-AF65-F5344CB8AC3E}">
        <p14:creationId xmlns:p14="http://schemas.microsoft.com/office/powerpoint/2010/main" val="1592887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ES" dirty="0" smtClean="0"/>
              <a:t>Las clases pueden heredar de otras clases (que no sean </a:t>
            </a:r>
            <a:r>
              <a:rPr lang="es-ES" dirty="0" err="1" smtClean="0"/>
              <a:t>sealed</a:t>
            </a:r>
            <a:r>
              <a:rPr lang="es-ES" dirty="0" smtClean="0"/>
              <a:t>).</a:t>
            </a:r>
          </a:p>
          <a:p>
            <a:pPr lvl="0"/>
            <a:r>
              <a:rPr lang="es-ES" dirty="0" smtClean="0"/>
              <a:t>De la clase de la cual se hereda se la denomina clase base.</a:t>
            </a:r>
          </a:p>
          <a:p>
            <a:pPr lvl="0"/>
            <a:r>
              <a:rPr lang="es-ES" dirty="0" smtClean="0"/>
              <a:t>A la clase heredera se la denomina derivada o subclase.</a:t>
            </a:r>
          </a:p>
          <a:p>
            <a:pPr lvl="0"/>
            <a:r>
              <a:rPr lang="es-ES" dirty="0" smtClean="0"/>
              <a:t>La clase derivada tiene dos tipos efectivos.</a:t>
            </a:r>
          </a:p>
          <a:p>
            <a:pPr lvl="0"/>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Herencia</a:t>
            </a:r>
            <a:endParaRPr lang="es-E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3737" y="2427403"/>
            <a:ext cx="5040560" cy="329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942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C</a:t>
            </a:r>
            <a:r>
              <a:rPr lang="es-AR" dirty="0" smtClean="0"/>
              <a:t>#</a:t>
            </a:r>
            <a:endParaRPr lang="es-AR" dirty="0"/>
          </a:p>
        </p:txBody>
      </p:sp>
    </p:spTree>
    <p:extLst>
      <p:ext uri="{BB962C8B-B14F-4D97-AF65-F5344CB8AC3E}">
        <p14:creationId xmlns:p14="http://schemas.microsoft.com/office/powerpoint/2010/main" val="3688172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smtClean="0"/>
              <a:t>Describen un grupo de comportamientos relacionados</a:t>
            </a:r>
          </a:p>
          <a:p>
            <a:r>
              <a:rPr lang="es-ES" dirty="0" smtClean="0"/>
              <a:t>No puede contener campos.</a:t>
            </a:r>
          </a:p>
          <a:p>
            <a:r>
              <a:rPr lang="es-ES" dirty="0" smtClean="0"/>
              <a:t>Sus miembros son automáticamente públicos.</a:t>
            </a:r>
          </a:p>
          <a:p>
            <a:r>
              <a:rPr lang="es-ES" dirty="0" smtClean="0"/>
              <a:t>Pueden heredar de otras interfaces</a:t>
            </a:r>
          </a:p>
          <a:p>
            <a:r>
              <a:rPr lang="es-ES" dirty="0" smtClean="0"/>
              <a:t>Las clases pueden implementar interfaces:</a:t>
            </a:r>
          </a:p>
          <a:p>
            <a:pPr lvl="1"/>
            <a:r>
              <a:rPr lang="es-ES" dirty="0" smtClean="0"/>
              <a:t>Una clase puede implementar más de una interfaz.</a:t>
            </a:r>
          </a:p>
          <a:p>
            <a:pPr lvl="1"/>
            <a:r>
              <a:rPr lang="es-ES" dirty="0" smtClean="0"/>
              <a:t>Pueden estar compuestas de métodos, propiedades, eventos, indizadores.</a:t>
            </a:r>
          </a:p>
          <a:p>
            <a:pPr lvl="1"/>
            <a:r>
              <a:rPr lang="es-ES" dirty="0" smtClean="0"/>
              <a:t>Cuando una clase implementa una interfaz, toma de ella  sólo los nombres de método y las firmas, ya que la propia interfaz no contiene ninguna implementación.</a:t>
            </a:r>
          </a:p>
          <a:p>
            <a:endParaRPr lang="es-ES" dirty="0" smtClean="0"/>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Interfaces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637" y="1219563"/>
            <a:ext cx="523401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16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atributos constituyen un medio apropiado para asociar información declarativa con código de C#.</a:t>
            </a:r>
          </a:p>
          <a:p>
            <a:r>
              <a:rPr lang="es-AR" dirty="0"/>
              <a:t>Se consulta en tiempo de </a:t>
            </a:r>
            <a:r>
              <a:rPr lang="es-AR" dirty="0" err="1"/>
              <a:t>build</a:t>
            </a:r>
            <a:r>
              <a:rPr lang="es-AR" dirty="0"/>
              <a:t> o ejecución mediante </a:t>
            </a:r>
            <a:r>
              <a:rPr lang="es-AR" dirty="0" err="1"/>
              <a:t>reflection</a:t>
            </a:r>
            <a:r>
              <a:rPr lang="es-AR" dirty="0"/>
              <a:t>.</a:t>
            </a:r>
          </a:p>
          <a:p>
            <a:r>
              <a:rPr lang="es-AR" dirty="0"/>
              <a:t>Agregan metadatos al programa.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Atributos</a:t>
            </a:r>
            <a:endParaRPr lang="es-ES" dirty="0"/>
          </a:p>
        </p:txBody>
      </p:sp>
      <p:sp>
        <p:nvSpPr>
          <p:cNvPr id="5" name="Rectangle 4"/>
          <p:cNvSpPr/>
          <p:nvPr/>
        </p:nvSpPr>
        <p:spPr>
          <a:xfrm>
            <a:off x="2783632" y="3206121"/>
            <a:ext cx="6984776" cy="2400657"/>
          </a:xfrm>
          <a:prstGeom prst="rect">
            <a:avLst/>
          </a:prstGeom>
        </p:spPr>
        <p:txBody>
          <a:bodyPr wrap="square">
            <a:spAutoFit/>
          </a:bodyPr>
          <a:lstStyle/>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r>
              <a:rPr lang="es-AR" dirty="0" err="1">
                <a:solidFill>
                  <a:srgbClr val="2B91AF"/>
                </a:solidFill>
                <a:latin typeface="Consolas"/>
                <a:ea typeface="Times New Roman"/>
                <a:cs typeface="Times New Roman"/>
              </a:rPr>
              <a:t>Serializable</a:t>
            </a:r>
            <a:r>
              <a:rPr lang="es-AR" dirty="0">
                <a:solidFill>
                  <a:srgbClr val="000000"/>
                </a:solidFill>
                <a:latin typeface="Consolas"/>
                <a:ea typeface="Times New Roman"/>
                <a:cs typeface="Times New Roman"/>
              </a:rPr>
              <a:t>]</a:t>
            </a:r>
            <a:br>
              <a:rPr lang="es-AR" dirty="0">
                <a:solidFill>
                  <a:srgbClr val="000000"/>
                </a:solidFill>
                <a:latin typeface="Consolas"/>
                <a:ea typeface="Times New Roman"/>
                <a:cs typeface="Times New Roman"/>
              </a:rPr>
            </a:br>
            <a:r>
              <a:rPr lang="es-AR" dirty="0" err="1">
                <a:solidFill>
                  <a:srgbClr val="0000FF"/>
                </a:solidFill>
                <a:latin typeface="Consolas"/>
                <a:ea typeface="Times New Roman"/>
                <a:cs typeface="Times New Roman"/>
              </a:rPr>
              <a:t>public</a:t>
            </a:r>
            <a:r>
              <a:rPr lang="es-AR" dirty="0">
                <a:solidFill>
                  <a:srgbClr val="000000"/>
                </a:solidFill>
                <a:latin typeface="Consolas"/>
                <a:ea typeface="Times New Roman"/>
                <a:cs typeface="Times New Roman"/>
              </a:rPr>
              <a:t> </a:t>
            </a:r>
            <a:r>
              <a:rPr lang="es-AR" dirty="0" err="1">
                <a:solidFill>
                  <a:srgbClr val="0000FF"/>
                </a:solidFill>
                <a:latin typeface="Consolas"/>
                <a:ea typeface="Times New Roman"/>
                <a:cs typeface="Times New Roman"/>
              </a:rPr>
              <a:t>class</a:t>
            </a:r>
            <a:r>
              <a:rPr lang="es-AR" dirty="0">
                <a:solidFill>
                  <a:srgbClr val="000000"/>
                </a:solidFill>
                <a:latin typeface="Consolas"/>
                <a:ea typeface="Times New Roman"/>
                <a:cs typeface="Times New Roman"/>
              </a:rPr>
              <a:t> </a:t>
            </a:r>
            <a:r>
              <a:rPr lang="es-AR" dirty="0">
                <a:solidFill>
                  <a:srgbClr val="2B91AF"/>
                </a:solidFill>
                <a:latin typeface="Consolas"/>
                <a:ea typeface="Times New Roman"/>
                <a:cs typeface="Times New Roman"/>
              </a:rPr>
              <a:t>Mentor</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    </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Objects</a:t>
            </a:r>
            <a:r>
              <a:rPr lang="es-AR" dirty="0">
                <a:solidFill>
                  <a:srgbClr val="008000"/>
                </a:solidFill>
                <a:latin typeface="Consolas"/>
                <a:ea typeface="Times New Roman"/>
                <a:cs typeface="Times New Roman"/>
              </a:rPr>
              <a:t> of </a:t>
            </a:r>
            <a:r>
              <a:rPr lang="es-AR" dirty="0" err="1">
                <a:solidFill>
                  <a:srgbClr val="008000"/>
                </a:solidFill>
                <a:latin typeface="Consolas"/>
                <a:ea typeface="Times New Roman"/>
                <a:cs typeface="Times New Roman"/>
              </a:rPr>
              <a:t>this</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type</a:t>
            </a:r>
            <a:r>
              <a:rPr lang="es-AR" dirty="0">
                <a:solidFill>
                  <a:srgbClr val="008000"/>
                </a:solidFill>
                <a:latin typeface="Consolas"/>
                <a:ea typeface="Times New Roman"/>
                <a:cs typeface="Times New Roman"/>
              </a:rPr>
              <a:t> can be </a:t>
            </a:r>
            <a:r>
              <a:rPr lang="es-AR" dirty="0" err="1">
                <a:solidFill>
                  <a:srgbClr val="008000"/>
                </a:solidFill>
                <a:latin typeface="Consolas"/>
                <a:ea typeface="Times New Roman"/>
                <a:cs typeface="Times New Roman"/>
              </a:rPr>
              <a:t>serialized</a:t>
            </a:r>
            <a:r>
              <a:rPr lang="es-AR" dirty="0">
                <a:solidFill>
                  <a:srgbClr val="008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p:txBody>
      </p:sp>
    </p:spTree>
    <p:extLst>
      <p:ext uri="{BB962C8B-B14F-4D97-AF65-F5344CB8AC3E}">
        <p14:creationId xmlns:p14="http://schemas.microsoft.com/office/powerpoint/2010/main" val="281397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marL="173038" lvl="1">
              <a:buClrTx/>
              <a:buBlip>
                <a:blip r:embed="rId2"/>
              </a:buBlip>
            </a:pPr>
            <a:r>
              <a:rPr lang="es-AR" dirty="0"/>
              <a:t>Es común declarar una variable e inicializarla en un mismo paso. </a:t>
            </a:r>
          </a:p>
          <a:p>
            <a:pPr marL="173038" lvl="1">
              <a:buClrTx/>
              <a:buBlip>
                <a:blip r:embed="rId2"/>
              </a:buBlip>
            </a:pPr>
            <a:r>
              <a:rPr lang="es-AR" dirty="0"/>
              <a:t>Si el compilador es capaz de inferir el tipo de la expresión de inicialización, es posible usar la palabra clave </a:t>
            </a:r>
            <a:r>
              <a:rPr lang="es-AR" b="1" dirty="0" err="1"/>
              <a:t>var</a:t>
            </a:r>
            <a:r>
              <a:rPr lang="es-AR" dirty="0"/>
              <a:t> en lugar de la declaración de tipo.</a:t>
            </a:r>
          </a:p>
          <a:p>
            <a:pPr marL="173038" lvl="1">
              <a:buClrTx/>
              <a:buBlip>
                <a:blip r:embed="rId2"/>
              </a:buBlip>
            </a:pPr>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Variables locales implícitamente </a:t>
            </a:r>
            <a:r>
              <a:rPr lang="es-ES" dirty="0" err="1" smtClean="0"/>
              <a:t>tipadas</a:t>
            </a:r>
            <a:endParaRPr lang="es-ES" dirty="0"/>
          </a:p>
        </p:txBody>
      </p:sp>
      <p:sp>
        <p:nvSpPr>
          <p:cNvPr id="5" name="Rectangle 1"/>
          <p:cNvSpPr>
            <a:spLocks noChangeArrowheads="1"/>
          </p:cNvSpPr>
          <p:nvPr/>
        </p:nvSpPr>
        <p:spPr bwMode="auto">
          <a:xfrm>
            <a:off x="238588" y="2330995"/>
            <a:ext cx="626469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someInt</a:t>
            </a:r>
            <a:r>
              <a:rPr lang="es-AR" sz="2800" dirty="0">
                <a:solidFill>
                  <a:srgbClr val="000000"/>
                </a:solidFill>
                <a:latin typeface="Consolas" pitchFamily="49" charset="0"/>
                <a:cs typeface="Consolas" pitchFamily="49" charset="0"/>
              </a:rPr>
              <a:t> = 0;   </a:t>
            </a:r>
          </a:p>
          <a:p>
            <a:pPr fontAlgn="base">
              <a:spcBef>
                <a:spcPct val="0"/>
              </a:spcBef>
              <a:spcAft>
                <a:spcPct val="0"/>
              </a:spcAft>
            </a:pPr>
            <a:r>
              <a:rPr lang="es-AR" sz="2800" dirty="0">
                <a:solidFill>
                  <a:srgbClr val="000000"/>
                </a:solidFill>
                <a:latin typeface="Consolas" pitchFamily="49" charset="0"/>
                <a:cs typeface="Consolas" pitchFamily="49" charset="0"/>
              </a:rPr>
              <a:t>      </a:t>
            </a:r>
          </a:p>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someString</a:t>
            </a:r>
            <a:r>
              <a:rPr lang="es-AR" sz="2800" dirty="0">
                <a:solidFill>
                  <a:srgbClr val="000000"/>
                </a:solidFill>
                <a:latin typeface="Consolas" pitchFamily="49" charset="0"/>
                <a:cs typeface="Consolas" pitchFamily="49" charset="0"/>
              </a:rPr>
              <a:t> = </a:t>
            </a:r>
            <a:r>
              <a:rPr lang="es-AR" sz="2800" dirty="0">
                <a:solidFill>
                  <a:srgbClr val="A31515"/>
                </a:solidFill>
                <a:latin typeface="Consolas" pitchFamily="49" charset="0"/>
                <a:cs typeface="Consolas" pitchFamily="49" charset="0"/>
              </a:rPr>
              <a:t>"Hola mundo!"</a:t>
            </a:r>
            <a:r>
              <a:rPr lang="es-AR" sz="2800" dirty="0">
                <a:solidFill>
                  <a:srgbClr val="000000"/>
                </a:solidFill>
                <a:latin typeface="Consolas" pitchFamily="49" charset="0"/>
                <a:cs typeface="Consolas" pitchFamily="49" charset="0"/>
              </a:rPr>
              <a:t>;</a:t>
            </a:r>
            <a:endParaRPr lang="es-AR" sz="6000" dirty="0">
              <a:latin typeface="Arial" pitchFamily="34" charset="0"/>
              <a:cs typeface="Arial" pitchFamily="34" charset="0"/>
            </a:endParaRPr>
          </a:p>
        </p:txBody>
      </p:sp>
    </p:spTree>
    <p:extLst>
      <p:ext uri="{BB962C8B-B14F-4D97-AF65-F5344CB8AC3E}">
        <p14:creationId xmlns:p14="http://schemas.microsoft.com/office/powerpoint/2010/main" val="2355646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Colecciones</a:t>
            </a:r>
            <a:endParaRPr lang="es-AR" dirty="0"/>
          </a:p>
        </p:txBody>
      </p:sp>
    </p:spTree>
    <p:extLst>
      <p:ext uri="{BB962C8B-B14F-4D97-AF65-F5344CB8AC3E}">
        <p14:creationId xmlns:p14="http://schemas.microsoft.com/office/powerpoint/2010/main" val="2943364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tipos para representar colecciones pueden ser divididos en 3 categorías</a:t>
            </a:r>
            <a:r>
              <a:rPr lang="es-AR" dirty="0" smtClean="0"/>
              <a:t>:</a:t>
            </a:r>
            <a:endParaRPr lang="es-AR" dirty="0"/>
          </a:p>
          <a:p>
            <a:pPr lvl="1"/>
            <a:r>
              <a:rPr lang="es-AR" dirty="0"/>
              <a:t>Interfaces para definir el comportamiento estándar de una colección</a:t>
            </a:r>
            <a:r>
              <a:rPr lang="es-AR" dirty="0" smtClean="0"/>
              <a:t>.</a:t>
            </a:r>
            <a:endParaRPr lang="es-AR" dirty="0"/>
          </a:p>
          <a:p>
            <a:pPr lvl="1"/>
            <a:r>
              <a:rPr lang="es-AR" dirty="0"/>
              <a:t>Colecciones: listas para usar</a:t>
            </a:r>
            <a:r>
              <a:rPr lang="es-AR" dirty="0" smtClean="0"/>
              <a:t>.</a:t>
            </a:r>
            <a:endParaRPr lang="es-AR" dirty="0"/>
          </a:p>
          <a:p>
            <a:pPr lvl="1"/>
            <a:r>
              <a:rPr lang="es-AR" dirty="0"/>
              <a:t>Clases base para escribir colecciones específicas en una aplicación.</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Colecciones</a:t>
            </a:r>
            <a:endParaRPr lang="es-ES" dirty="0"/>
          </a:p>
        </p:txBody>
      </p:sp>
      <p:pic>
        <p:nvPicPr>
          <p:cNvPr id="6" name="Picture 6" descr="http://sunnybrook.ca/uploads/sri_genom_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5581" y="2710958"/>
            <a:ext cx="4577070" cy="350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66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Enumeración</a:t>
            </a:r>
            <a:endParaRPr lang="es-ES" dirty="0"/>
          </a:p>
        </p:txBody>
      </p:sp>
      <p:pic>
        <p:nvPicPr>
          <p:cNvPr id="5" name="Picture 2"/>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39184" y="1315178"/>
            <a:ext cx="5558362" cy="276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2342" y="3903826"/>
            <a:ext cx="7180357" cy="218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158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smtClean="0"/>
              <a:t>Es una clase.</a:t>
            </a:r>
          </a:p>
          <a:p>
            <a:r>
              <a:rPr lang="es-ES" dirty="0" smtClean="0"/>
              <a:t>Implícita para todos los </a:t>
            </a:r>
            <a:r>
              <a:rPr lang="es-ES" dirty="0" err="1" smtClean="0"/>
              <a:t>arrays</a:t>
            </a:r>
            <a:r>
              <a:rPr lang="es-ES" dirty="0" smtClean="0"/>
              <a:t> simples o multidimensionales.</a:t>
            </a:r>
          </a:p>
          <a:p>
            <a:r>
              <a:rPr lang="es-ES" dirty="0" smtClean="0"/>
              <a:t>Utilizada para implementar las colecciones más básicas y fundamentales dentro de </a:t>
            </a:r>
            <a:r>
              <a:rPr lang="es-ES" dirty="0" err="1" smtClean="0"/>
              <a:t>.Net</a:t>
            </a:r>
            <a:r>
              <a:rPr lang="es-ES" dirty="0" smtClean="0"/>
              <a:t>.</a:t>
            </a:r>
          </a:p>
          <a:p>
            <a:r>
              <a:rPr lang="es-ES" dirty="0" smtClean="0"/>
              <a:t>C# provee sintaxis explicita para su declaración e instanciación.</a:t>
            </a:r>
          </a:p>
          <a:p>
            <a:endParaRPr lang="es-ES" dirty="0" smtClean="0"/>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Array</a:t>
            </a:r>
            <a:endParaRPr lang="en-US" dirty="0"/>
          </a:p>
        </p:txBody>
      </p:sp>
      <p:sp>
        <p:nvSpPr>
          <p:cNvPr id="5" name="Rectangle 1"/>
          <p:cNvSpPr>
            <a:spLocks noChangeArrowheads="1"/>
          </p:cNvSpPr>
          <p:nvPr/>
        </p:nvSpPr>
        <p:spPr bwMode="auto">
          <a:xfrm>
            <a:off x="3417753" y="2933037"/>
            <a:ext cx="51235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new </a:t>
            </a: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 1, 2, 3 };</a:t>
            </a:r>
            <a:endParaRPr lang="es-AR" dirty="0">
              <a:solidFill>
                <a:srgbClr val="0000FF"/>
              </a:solidFill>
              <a:latin typeface="Consolas" pitchFamily="49" charset="0"/>
              <a:cs typeface="Consolas" pitchFamily="49" charset="0"/>
            </a:endParaRPr>
          </a:p>
          <a:p>
            <a:pPr fontAlgn="base">
              <a:spcBef>
                <a:spcPct val="0"/>
              </a:spcBef>
              <a:spcAft>
                <a:spcPct val="0"/>
              </a:spcAft>
            </a:pPr>
            <a:endParaRPr lang="es-AR" dirty="0">
              <a:solidFill>
                <a:srgbClr val="0000FF"/>
              </a:solidFill>
              <a:latin typeface="Consolas" pitchFamily="49" charset="0"/>
              <a:cs typeface="Consolas" pitchFamily="49" charset="0"/>
            </a:endParaRPr>
          </a:p>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 1, 2, 3 };</a:t>
            </a:r>
          </a:p>
          <a:p>
            <a:pPr fontAlgn="base">
              <a:spcBef>
                <a:spcPct val="0"/>
              </a:spcBef>
              <a:spcAft>
                <a:spcPct val="0"/>
              </a:spcAft>
            </a:pP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first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[0];</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last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a:t>
            </a:r>
            <a:r>
              <a:rPr lang="es-AR" dirty="0" err="1">
                <a:solidFill>
                  <a:srgbClr val="000000"/>
                </a:solidFill>
                <a:latin typeface="Consolas" pitchFamily="49" charset="0"/>
                <a:cs typeface="Consolas" pitchFamily="49" charset="0"/>
              </a:rPr>
              <a:t>myArray.Length</a:t>
            </a:r>
            <a:r>
              <a:rPr lang="es-AR" dirty="0">
                <a:solidFill>
                  <a:srgbClr val="000000"/>
                </a:solidFill>
                <a:latin typeface="Consolas" pitchFamily="49" charset="0"/>
                <a:cs typeface="Consolas" pitchFamily="49" charset="0"/>
              </a:rPr>
              <a:t> - 1];</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twoD</a:t>
            </a:r>
            <a:r>
              <a:rPr lang="es-AR" dirty="0">
                <a:solidFill>
                  <a:srgbClr val="000000"/>
                </a:solidFill>
                <a:latin typeface="Consolas" pitchFamily="49" charset="0"/>
                <a:cs typeface="Consolas" pitchFamily="49" charset="0"/>
              </a:rPr>
              <a:t> = { { 5, 6 }, { 8, 9 } };</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3027113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IList</a:t>
            </a:r>
            <a:endParaRPr lang="en-US" dirty="0"/>
          </a:p>
        </p:txBody>
      </p:sp>
      <p:sp>
        <p:nvSpPr>
          <p:cNvPr id="5" name="Rectangle 1"/>
          <p:cNvSpPr>
            <a:spLocks noChangeArrowheads="1"/>
          </p:cNvSpPr>
          <p:nvPr/>
        </p:nvSpPr>
        <p:spPr bwMode="auto">
          <a:xfrm>
            <a:off x="1847528" y="2420888"/>
            <a:ext cx="87126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600" dirty="0" err="1">
                <a:solidFill>
                  <a:srgbClr val="0000FF"/>
                </a:solidFill>
                <a:latin typeface="Consolas" pitchFamily="49" charset="0"/>
                <a:cs typeface="Consolas" pitchFamily="49" charset="0"/>
              </a:rPr>
              <a:t>public</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interface</a:t>
            </a:r>
            <a:r>
              <a:rPr lang="es-AR" sz="1600" dirty="0">
                <a:solidFill>
                  <a:srgbClr val="000000"/>
                </a:solidFill>
                <a:latin typeface="Consolas" pitchFamily="49" charset="0"/>
                <a:cs typeface="Consolas" pitchFamily="49" charset="0"/>
              </a:rPr>
              <a:t> </a:t>
            </a:r>
            <a:r>
              <a:rPr lang="es-AR" sz="1600" dirty="0" err="1">
                <a:solidFill>
                  <a:srgbClr val="2B91AF"/>
                </a:solidFill>
                <a:latin typeface="Consolas" pitchFamily="49" charset="0"/>
                <a:cs typeface="Consolas" pitchFamily="49" charset="0"/>
              </a:rPr>
              <a:t>IList</a:t>
            </a:r>
            <a:r>
              <a:rPr lang="es-AR" sz="1600" dirty="0">
                <a:solidFill>
                  <a:srgbClr val="000000"/>
                </a:solidFill>
                <a:latin typeface="Consolas" pitchFamily="49" charset="0"/>
                <a:cs typeface="Consolas" pitchFamily="49" charset="0"/>
              </a:rPr>
              <a:t>&lt;T&gt; : </a:t>
            </a:r>
            <a:r>
              <a:rPr lang="es-AR" sz="1600" dirty="0" err="1">
                <a:solidFill>
                  <a:srgbClr val="2B91AF"/>
                </a:solidFill>
                <a:latin typeface="Consolas" pitchFamily="49" charset="0"/>
                <a:cs typeface="Consolas" pitchFamily="49" charset="0"/>
              </a:rPr>
              <a:t>ICollection</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T </a:t>
            </a:r>
            <a:r>
              <a:rPr lang="es-AR" sz="1600" dirty="0" err="1">
                <a:solidFill>
                  <a:srgbClr val="0000FF"/>
                </a:solidFill>
                <a:latin typeface="Consolas" pitchFamily="49" charset="0"/>
                <a:cs typeface="Consolas" pitchFamily="49" charset="0"/>
              </a:rPr>
              <a:t>this</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 </a:t>
            </a:r>
            <a:r>
              <a:rPr lang="es-AR" sz="1600" dirty="0" err="1">
                <a:solidFill>
                  <a:srgbClr val="0000FF"/>
                </a:solidFill>
                <a:latin typeface="Consolas" pitchFamily="49" charset="0"/>
                <a:cs typeface="Consolas" pitchFamily="49" charset="0"/>
              </a:rPr>
              <a:t>get</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set</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IndexOf</a:t>
            </a:r>
            <a:r>
              <a:rPr lang="es-AR" sz="1600" dirty="0">
                <a:solidFill>
                  <a:srgbClr val="000000"/>
                </a:solidFill>
                <a:latin typeface="Consolas" pitchFamily="49" charset="0"/>
                <a:cs typeface="Consolas" pitchFamily="49" charset="0"/>
              </a:rPr>
              <a:t>(T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Insert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RemoveAt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endParaRPr lang="es-AR" sz="4000" dirty="0">
              <a:latin typeface="Arial" pitchFamily="34" charset="0"/>
              <a:cs typeface="Arial" pitchFamily="34" charset="0"/>
            </a:endParaRPr>
          </a:p>
        </p:txBody>
      </p:sp>
    </p:spTree>
    <p:extLst>
      <p:ext uri="{BB962C8B-B14F-4D97-AF65-F5344CB8AC3E}">
        <p14:creationId xmlns:p14="http://schemas.microsoft.com/office/powerpoint/2010/main" val="2196815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Diccionarios: son colecciones con elementos </a:t>
            </a:r>
            <a:r>
              <a:rPr lang="es-AR" dirty="0" err="1"/>
              <a:t>KeyValuePair</a:t>
            </a:r>
            <a:r>
              <a:rPr lang="es-AR" dirty="0"/>
              <a:t>.</a:t>
            </a:r>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Diccionarios</a:t>
            </a:r>
            <a:endParaRPr lang="es-E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564904"/>
            <a:ext cx="6092840" cy="164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4669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Generics</a:t>
            </a:r>
          </a:p>
        </p:txBody>
      </p:sp>
    </p:spTree>
    <p:extLst>
      <p:ext uri="{BB962C8B-B14F-4D97-AF65-F5344CB8AC3E}">
        <p14:creationId xmlns:p14="http://schemas.microsoft.com/office/powerpoint/2010/main" val="19304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Evolución de C y C++.</a:t>
            </a:r>
          </a:p>
          <a:p>
            <a:r>
              <a:rPr lang="es-ES" dirty="0" err="1"/>
              <a:t>Autocontenido</a:t>
            </a:r>
            <a:r>
              <a:rPr lang="es-ES" dirty="0"/>
              <a:t>: no necesita adicionales al .</a:t>
            </a:r>
            <a:r>
              <a:rPr lang="es-ES" dirty="0" err="1"/>
              <a:t>cs</a:t>
            </a:r>
            <a:r>
              <a:rPr lang="es-ES" dirty="0"/>
              <a:t> (por ejemplo, </a:t>
            </a:r>
            <a:r>
              <a:rPr lang="es-ES" dirty="0" err="1"/>
              <a:t>headers</a:t>
            </a:r>
            <a:r>
              <a:rPr lang="es-ES" dirty="0"/>
              <a:t>).</a:t>
            </a:r>
          </a:p>
          <a:p>
            <a:r>
              <a:rPr lang="es-ES" dirty="0"/>
              <a:t>Tipos básicos independientes del compilador, SO o hardware.</a:t>
            </a:r>
          </a:p>
          <a:p>
            <a:r>
              <a:rPr lang="es-ES" dirty="0"/>
              <a:t>No tiene herencia múltiple</a:t>
            </a:r>
          </a:p>
          <a:p>
            <a:r>
              <a:rPr lang="es-ES" dirty="0" smtClean="0"/>
              <a:t>Orientado a Objetos</a:t>
            </a:r>
            <a:endParaRPr lang="es-ES" dirty="0"/>
          </a:p>
          <a:p>
            <a:r>
              <a:rPr lang="es-ES" dirty="0"/>
              <a:t>Los métodos por defecto son sellados y no </a:t>
            </a:r>
            <a:r>
              <a:rPr lang="es-ES" dirty="0" err="1"/>
              <a:t>redefinibles</a:t>
            </a:r>
            <a:r>
              <a:rPr lang="es-ES" dirty="0"/>
              <a:t>.</a:t>
            </a:r>
          </a:p>
          <a:p>
            <a:r>
              <a:rPr lang="es-ES" dirty="0"/>
              <a:t>El compilador toma los archivos con extensión </a:t>
            </a:r>
            <a:r>
              <a:rPr lang="es-ES" dirty="0" err="1"/>
              <a:t>cs</a:t>
            </a:r>
            <a:r>
              <a:rPr lang="es-ES" dirty="0"/>
              <a:t> y los empaqueta en </a:t>
            </a:r>
            <a:r>
              <a:rPr lang="es-ES" dirty="0" err="1"/>
              <a:t>assemblies</a:t>
            </a:r>
            <a:r>
              <a:rPr lang="es-ES"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Introducción</a:t>
            </a:r>
            <a:endParaRPr lang="en-US" dirty="0"/>
          </a:p>
        </p:txBody>
      </p:sp>
    </p:spTree>
    <p:extLst>
      <p:ext uri="{BB962C8B-B14F-4D97-AF65-F5344CB8AC3E}">
        <p14:creationId xmlns:p14="http://schemas.microsoft.com/office/powerpoint/2010/main" val="491064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Parámetro de tipo.</a:t>
            </a:r>
          </a:p>
          <a:p>
            <a:r>
              <a:rPr lang="es-AR" dirty="0"/>
              <a:t>Clases, interfaces o métodos, aplazan la especificación de los tipos hasta que un cliente los declara.</a:t>
            </a:r>
          </a:p>
          <a:p>
            <a:r>
              <a:rPr lang="es-AR" dirty="0"/>
              <a:t>Seguridad de tipo: evitan costo y riesgo de conversión de tipos.</a:t>
            </a:r>
          </a:p>
          <a:p>
            <a:r>
              <a:rPr lang="es-AR" dirty="0"/>
              <a:t>Rendimiento.</a:t>
            </a:r>
          </a:p>
          <a:p>
            <a:r>
              <a:rPr lang="es-AR" dirty="0"/>
              <a:t>Maximizan reutilización de código.</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1705" y="3573017"/>
            <a:ext cx="4599779" cy="157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803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err="1"/>
              <a:t>Generics</a:t>
            </a:r>
            <a:r>
              <a:rPr lang="es-AR" dirty="0"/>
              <a:t> – Restricciones de parámetros de tipo</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053" y="3181130"/>
            <a:ext cx="8585921" cy="168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053" y="1432986"/>
            <a:ext cx="3821359" cy="13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854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Extension Methods</a:t>
            </a:r>
            <a:endParaRPr lang="en-US" dirty="0"/>
          </a:p>
        </p:txBody>
      </p:sp>
    </p:spTree>
    <p:extLst>
      <p:ext uri="{BB962C8B-B14F-4D97-AF65-F5344CB8AC3E}">
        <p14:creationId xmlns:p14="http://schemas.microsoft.com/office/powerpoint/2010/main" val="3087071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smtClean="0"/>
              <a:t>Permiten </a:t>
            </a:r>
            <a:r>
              <a:rPr lang="es-AR" dirty="0"/>
              <a:t>“agregar” métodos a los tipos existentes sin necesidad de crear un nuevo tipo derivado </a:t>
            </a:r>
            <a:r>
              <a:rPr lang="es-AR" dirty="0" smtClean="0"/>
              <a:t>s y </a:t>
            </a:r>
            <a:r>
              <a:rPr lang="es-AR" dirty="0"/>
              <a:t>volver a compilar o sin necesidad de modificar el tipo original. </a:t>
            </a:r>
            <a:endParaRPr lang="es-AR" dirty="0" smtClean="0"/>
          </a:p>
          <a:p>
            <a:r>
              <a:rPr lang="es-AR" dirty="0" smtClean="0"/>
              <a:t>Constituyen </a:t>
            </a:r>
            <a:r>
              <a:rPr lang="es-AR" dirty="0"/>
              <a:t>un tipo especial de método estático, pero se les llama como si se tratasen de métodos de instancia en el tipo extendido. </a:t>
            </a:r>
            <a:endParaRPr lang="es-AR" dirty="0" smtClean="0"/>
          </a:p>
          <a:p>
            <a:r>
              <a:rPr lang="es-AR" dirty="0" smtClean="0"/>
              <a:t>Ejemplo: Necesito tener un método en la clase </a:t>
            </a:r>
            <a:r>
              <a:rPr lang="es-AR" dirty="0" err="1" smtClean="0"/>
              <a:t>String</a:t>
            </a:r>
            <a:r>
              <a:rPr lang="es-AR" dirty="0" smtClean="0"/>
              <a:t> que me devuelva la segunda letra de la primer palabra:</a:t>
            </a:r>
          </a:p>
          <a:p>
            <a:endParaRPr lang="es-AR" dirty="0"/>
          </a:p>
          <a:p>
            <a:endParaRPr lang="es-AR" dirty="0"/>
          </a:p>
        </p:txBody>
      </p:sp>
      <p:sp>
        <p:nvSpPr>
          <p:cNvPr id="3" name="Text Placeholder 2"/>
          <p:cNvSpPr>
            <a:spLocks noGrp="1"/>
          </p:cNvSpPr>
          <p:nvPr>
            <p:ph type="body" sz="quarter" idx="16"/>
          </p:nvPr>
        </p:nvSpPr>
        <p:spPr/>
        <p:txBody>
          <a:bodyPr>
            <a:normAutofit/>
          </a:bodyPr>
          <a:lstStyle/>
          <a:p>
            <a:r>
              <a:rPr lang="es-AR" dirty="0" err="1"/>
              <a:t>Extension</a:t>
            </a:r>
            <a:r>
              <a:rPr lang="es-AR" dirty="0"/>
              <a:t> </a:t>
            </a:r>
            <a:r>
              <a:rPr lang="es-AR" dirty="0" err="1" smtClean="0"/>
              <a:t>Methods</a:t>
            </a:r>
            <a:endParaRPr lang="es-AR" dirty="0"/>
          </a:p>
        </p:txBody>
      </p:sp>
      <p:sp>
        <p:nvSpPr>
          <p:cNvPr id="4" name="Text Placeholder 3"/>
          <p:cNvSpPr>
            <a:spLocks noGrp="1"/>
          </p:cNvSpPr>
          <p:nvPr>
            <p:ph type="body" sz="quarter" idx="17"/>
          </p:nvPr>
        </p:nvSpPr>
        <p:spPr/>
        <p:txBody>
          <a:bodyPr/>
          <a:lstStyle/>
          <a:p>
            <a:endParaRPr lang="es-AR"/>
          </a:p>
        </p:txBody>
      </p:sp>
      <p:sp>
        <p:nvSpPr>
          <p:cNvPr id="7" name="TextBox 6"/>
          <p:cNvSpPr txBox="1"/>
          <p:nvPr/>
        </p:nvSpPr>
        <p:spPr>
          <a:xfrm>
            <a:off x="2993718" y="3093928"/>
            <a:ext cx="7085258" cy="2031325"/>
          </a:xfrm>
          <a:prstGeom prst="rect">
            <a:avLst/>
          </a:prstGeom>
          <a:noFill/>
        </p:spPr>
        <p:txBody>
          <a:bodyPr wrap="square" rtlCol="0">
            <a:spAutoFit/>
          </a:bodyPr>
          <a:lstStyle/>
          <a:p>
            <a:r>
              <a:rPr lang="es-AR" dirty="0" err="1"/>
              <a:t>public</a:t>
            </a:r>
            <a:r>
              <a:rPr lang="es-AR" dirty="0"/>
              <a:t> </a:t>
            </a:r>
            <a:r>
              <a:rPr lang="es-AR" dirty="0" err="1"/>
              <a:t>static</a:t>
            </a:r>
            <a:r>
              <a:rPr lang="es-AR" dirty="0"/>
              <a:t> </a:t>
            </a:r>
            <a:r>
              <a:rPr lang="es-AR" dirty="0" err="1"/>
              <a:t>class</a:t>
            </a:r>
            <a:r>
              <a:rPr lang="es-AR" dirty="0"/>
              <a:t> </a:t>
            </a:r>
            <a:r>
              <a:rPr lang="es-AR" dirty="0" err="1"/>
              <a:t>StringExtension</a:t>
            </a:r>
            <a:endParaRPr lang="es-AR" dirty="0"/>
          </a:p>
          <a:p>
            <a:r>
              <a:rPr lang="es-AR" dirty="0"/>
              <a:t>{</a:t>
            </a:r>
          </a:p>
          <a:p>
            <a:r>
              <a:rPr lang="es-AR" dirty="0"/>
              <a:t>	</a:t>
            </a:r>
            <a:r>
              <a:rPr lang="es-AR" dirty="0" err="1"/>
              <a:t>public</a:t>
            </a:r>
            <a:r>
              <a:rPr lang="es-AR" dirty="0"/>
              <a:t> </a:t>
            </a:r>
            <a:r>
              <a:rPr lang="es-AR" dirty="0" err="1"/>
              <a:t>static</a:t>
            </a:r>
            <a:r>
              <a:rPr lang="es-AR" dirty="0"/>
              <a:t> </a:t>
            </a:r>
            <a:r>
              <a:rPr lang="es-AR" dirty="0" err="1" smtClean="0"/>
              <a:t>char</a:t>
            </a:r>
            <a:r>
              <a:rPr lang="es-AR" dirty="0" smtClean="0"/>
              <a:t> </a:t>
            </a:r>
            <a:r>
              <a:rPr lang="es-AR" dirty="0" err="1" smtClean="0"/>
              <a:t>GetSecondLetter</a:t>
            </a:r>
            <a:r>
              <a:rPr lang="es-AR" dirty="0" smtClean="0"/>
              <a:t>(</a:t>
            </a:r>
            <a:r>
              <a:rPr lang="es-AR" dirty="0" err="1" smtClean="0"/>
              <a:t>this</a:t>
            </a:r>
            <a:r>
              <a:rPr lang="es-AR" dirty="0" smtClean="0"/>
              <a:t> </a:t>
            </a:r>
            <a:r>
              <a:rPr lang="es-AR" dirty="0" err="1"/>
              <a:t>string</a:t>
            </a:r>
            <a:r>
              <a:rPr lang="es-AR" dirty="0"/>
              <a:t> </a:t>
            </a:r>
            <a:r>
              <a:rPr lang="es-AR" dirty="0" err="1"/>
              <a:t>text</a:t>
            </a:r>
            <a:r>
              <a:rPr lang="es-AR" dirty="0"/>
              <a:t>)</a:t>
            </a:r>
          </a:p>
          <a:p>
            <a:r>
              <a:rPr lang="es-AR" dirty="0"/>
              <a:t>	{</a:t>
            </a:r>
          </a:p>
          <a:p>
            <a:r>
              <a:rPr lang="es-AR" dirty="0"/>
              <a:t>		</a:t>
            </a:r>
            <a:r>
              <a:rPr lang="es-AR" dirty="0" err="1"/>
              <a:t>return</a:t>
            </a:r>
            <a:r>
              <a:rPr lang="es-AR" dirty="0"/>
              <a:t> </a:t>
            </a:r>
            <a:r>
              <a:rPr lang="es-AR" dirty="0" err="1" smtClean="0"/>
              <a:t>text.CharAt</a:t>
            </a:r>
            <a:r>
              <a:rPr lang="es-AR" dirty="0" smtClean="0"/>
              <a:t>(1);</a:t>
            </a:r>
            <a:endParaRPr lang="es-AR" dirty="0"/>
          </a:p>
          <a:p>
            <a:r>
              <a:rPr lang="es-AR" dirty="0"/>
              <a:t>	}</a:t>
            </a:r>
          </a:p>
          <a:p>
            <a:r>
              <a:rPr lang="es-AR" dirty="0"/>
              <a:t>}</a:t>
            </a:r>
          </a:p>
        </p:txBody>
      </p:sp>
    </p:spTree>
    <p:extLst>
      <p:ext uri="{BB962C8B-B14F-4D97-AF65-F5344CB8AC3E}">
        <p14:creationId xmlns:p14="http://schemas.microsoft.com/office/powerpoint/2010/main" val="19755638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Excepciones</a:t>
            </a:r>
            <a:endParaRPr lang="en-US" dirty="0"/>
          </a:p>
        </p:txBody>
      </p:sp>
    </p:spTree>
    <p:extLst>
      <p:ext uri="{BB962C8B-B14F-4D97-AF65-F5344CB8AC3E}">
        <p14:creationId xmlns:p14="http://schemas.microsoft.com/office/powerpoint/2010/main" val="10811108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Determina si hay un bloque </a:t>
            </a:r>
            <a:r>
              <a:rPr lang="es-AR" i="1" dirty="0"/>
              <a:t>try</a:t>
            </a:r>
            <a:r>
              <a:rPr lang="es-AR" dirty="0"/>
              <a:t> o </a:t>
            </a:r>
            <a:r>
              <a:rPr lang="es-AR" i="1" dirty="0"/>
              <a:t>catch</a:t>
            </a:r>
            <a:r>
              <a:rPr lang="es-AR" dirty="0"/>
              <a:t> para atrapar el error</a:t>
            </a:r>
            <a:r>
              <a:rPr lang="es-AR" dirty="0" smtClean="0"/>
              <a:t>.</a:t>
            </a:r>
            <a:endParaRPr lang="es-AR" dirty="0"/>
          </a:p>
          <a:p>
            <a:pPr lvl="0"/>
            <a:r>
              <a:rPr lang="es-AR" dirty="0"/>
              <a:t>Si es así, para la ejecución del programa al bloque </a:t>
            </a:r>
            <a:r>
              <a:rPr lang="es-AR" i="1" dirty="0"/>
              <a:t>catch</a:t>
            </a:r>
            <a:r>
              <a:rPr lang="es-AR" dirty="0" smtClean="0"/>
              <a:t>.</a:t>
            </a:r>
            <a:endParaRPr lang="es-AR" dirty="0"/>
          </a:p>
          <a:p>
            <a:pPr lvl="0"/>
            <a:r>
              <a:rPr lang="es-AR" dirty="0"/>
              <a:t>Cuando finaliza la ejecución del </a:t>
            </a:r>
            <a:r>
              <a:rPr lang="es-AR" i="1" dirty="0"/>
              <a:t>catch</a:t>
            </a:r>
            <a:r>
              <a:rPr lang="es-AR" dirty="0"/>
              <a:t> se continua con la ejecución fuera del bloque</a:t>
            </a:r>
            <a:r>
              <a:rPr lang="es-AR" dirty="0" smtClean="0"/>
              <a:t>.</a:t>
            </a:r>
            <a:endParaRPr lang="es-AR" dirty="0"/>
          </a:p>
          <a:p>
            <a:pPr lvl="0"/>
            <a:r>
              <a:rPr lang="es-AR" dirty="0"/>
              <a:t>Si no es así, la ejecución del programa salta al llamado del miembro que ocasiono el error</a:t>
            </a:r>
            <a:r>
              <a:rPr lang="es-AR" dirty="0" smtClean="0"/>
              <a:t>.</a:t>
            </a:r>
            <a:endParaRPr lang="es-AR" dirty="0"/>
          </a:p>
          <a:p>
            <a:pPr lvl="0"/>
            <a:r>
              <a:rPr lang="es-AR" dirty="0"/>
              <a:t>Y se vuelve a evaluar si existe un bloque </a:t>
            </a:r>
            <a:r>
              <a:rPr lang="es-AR" i="1" dirty="0"/>
              <a:t>catch</a:t>
            </a:r>
            <a:r>
              <a:rPr lang="es-AR" dirty="0"/>
              <a:t> para manejar el error</a:t>
            </a:r>
            <a:r>
              <a:rPr lang="es-AR" dirty="0" smtClean="0"/>
              <a:t>.</a:t>
            </a:r>
            <a:endParaRPr lang="es-AR" dirty="0"/>
          </a:p>
          <a:p>
            <a:pPr lvl="0"/>
            <a:r>
              <a:rPr lang="es-AR" dirty="0"/>
              <a:t>Si nunca lo encuentra, un mensaje de error se le muestra al usuario y se finaliza el programa</a:t>
            </a:r>
            <a:r>
              <a:rPr lang="es-AR" dirty="0" smtClean="0"/>
              <a:t>.</a:t>
            </a:r>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CLR y las excepciones</a:t>
            </a:r>
          </a:p>
          <a:p>
            <a:endParaRPr lang="es-ES" dirty="0"/>
          </a:p>
        </p:txBody>
      </p:sp>
    </p:spTree>
    <p:extLst>
      <p:ext uri="{BB962C8B-B14F-4D97-AF65-F5344CB8AC3E}">
        <p14:creationId xmlns:p14="http://schemas.microsoft.com/office/powerpoint/2010/main" val="2120600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6175722" cy="4992853"/>
          </a:xfrm>
        </p:spPr>
        <p:txBody>
          <a:bodyPr/>
          <a:lstStyle/>
          <a:p>
            <a:r>
              <a:rPr lang="es-AR" sz="1800" dirty="0"/>
              <a:t>Un bloque try especifica un bloque de código en el cual si existe un error este podrá ser manejado.</a:t>
            </a:r>
          </a:p>
          <a:p>
            <a:endParaRPr lang="en-US" dirty="0"/>
          </a:p>
        </p:txBody>
      </p:sp>
      <p:sp>
        <p:nvSpPr>
          <p:cNvPr id="3" name="Text Placeholder 2"/>
          <p:cNvSpPr>
            <a:spLocks noGrp="1"/>
          </p:cNvSpPr>
          <p:nvPr>
            <p:ph type="body" sz="quarter" idx="16"/>
          </p:nvPr>
        </p:nvSpPr>
        <p:spPr>
          <a:xfrm>
            <a:off x="239184" y="238951"/>
            <a:ext cx="11713467" cy="472856"/>
          </a:xfrm>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Excepciones</a:t>
            </a:r>
            <a:endParaRPr lang="es-E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642" y="985343"/>
            <a:ext cx="5538009" cy="522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301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t>
            </a:r>
            <a:r>
              <a:rPr lang="es-ES" dirty="0" smtClean="0"/>
              <a:t>Preguntas</a:t>
            </a:r>
            <a:r>
              <a:rPr lang="en-US" dirty="0" smtClean="0"/>
              <a:t>?</a:t>
            </a:r>
            <a:endParaRPr lang="en-US" dirty="0"/>
          </a:p>
        </p:txBody>
      </p:sp>
    </p:spTree>
    <p:extLst>
      <p:ext uri="{BB962C8B-B14F-4D97-AF65-F5344CB8AC3E}">
        <p14:creationId xmlns:p14="http://schemas.microsoft.com/office/powerpoint/2010/main" val="314099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Es un dominio dentro del cual el nombre de un </a:t>
            </a:r>
            <a:r>
              <a:rPr lang="es-ES" dirty="0" err="1"/>
              <a:t>Type</a:t>
            </a:r>
            <a:r>
              <a:rPr lang="es-ES" dirty="0"/>
              <a:t> debe ser único.</a:t>
            </a:r>
          </a:p>
          <a:p>
            <a:r>
              <a:rPr lang="es-ES" dirty="0"/>
              <a:t>Es parte del nombre completo de un </a:t>
            </a:r>
            <a:r>
              <a:rPr lang="es-ES" dirty="0" err="1"/>
              <a:t>Type</a:t>
            </a:r>
            <a:r>
              <a:rPr lang="es-ES" dirty="0"/>
              <a:t>.</a:t>
            </a:r>
          </a:p>
          <a:p>
            <a:r>
              <a:rPr lang="es-ES" dirty="0"/>
              <a:t>Sistema de organización.</a:t>
            </a:r>
          </a:p>
          <a:p>
            <a:r>
              <a:rPr lang="es-ES" dirty="0"/>
              <a:t>Indica jerarquía.</a:t>
            </a:r>
          </a:p>
          <a:p>
            <a:r>
              <a:rPr lang="es-ES" dirty="0"/>
              <a:t>Directorio lógico.</a:t>
            </a:r>
          </a:p>
          <a:p>
            <a:r>
              <a:rPr lang="es-ES" dirty="0"/>
              <a:t>Evitan problemas de nombres.</a:t>
            </a:r>
          </a:p>
          <a:p>
            <a:r>
              <a:rPr lang="es-ES" dirty="0"/>
              <a:t>Se pueden importar utilizando la directiva </a:t>
            </a:r>
            <a:r>
              <a:rPr lang="es-ES" dirty="0" err="1"/>
              <a:t>Using</a:t>
            </a:r>
            <a:r>
              <a:rPr lang="es-ES" dirty="0"/>
              <a:t>.</a:t>
            </a:r>
          </a:p>
          <a:p>
            <a:r>
              <a:rPr lang="es-ES" dirty="0"/>
              <a:t>Se pueden utilizar alias.</a:t>
            </a:r>
          </a:p>
          <a:p>
            <a:endParaRPr lang="es-AR" dirty="0"/>
          </a:p>
        </p:txBody>
      </p:sp>
      <p:sp>
        <p:nvSpPr>
          <p:cNvPr id="3" name="Text Placeholder 2"/>
          <p:cNvSpPr>
            <a:spLocks noGrp="1"/>
          </p:cNvSpPr>
          <p:nvPr>
            <p:ph type="body" sz="quarter" idx="16"/>
          </p:nvPr>
        </p:nvSpPr>
        <p:spPr/>
        <p:txBody>
          <a:bodyPr/>
          <a:lstStyle/>
          <a:p>
            <a:r>
              <a:rPr lang="es-AR" dirty="0" smtClean="0"/>
              <a:t>.NET C#</a:t>
            </a:r>
            <a:endParaRPr lang="es-AR" dirty="0"/>
          </a:p>
        </p:txBody>
      </p:sp>
      <p:sp>
        <p:nvSpPr>
          <p:cNvPr id="4" name="Text Placeholder 3"/>
          <p:cNvSpPr>
            <a:spLocks noGrp="1"/>
          </p:cNvSpPr>
          <p:nvPr>
            <p:ph type="body" sz="quarter" idx="17"/>
          </p:nvPr>
        </p:nvSpPr>
        <p:spPr/>
        <p:txBody>
          <a:bodyPr/>
          <a:lstStyle/>
          <a:p>
            <a:r>
              <a:rPr lang="es-AR" dirty="0" err="1" smtClean="0"/>
              <a:t>Namespaces</a:t>
            </a:r>
            <a:endParaRPr lang="es-AR" dirty="0"/>
          </a:p>
        </p:txBody>
      </p:sp>
      <p:sp>
        <p:nvSpPr>
          <p:cNvPr id="5" name="Rectangle 1"/>
          <p:cNvSpPr>
            <a:spLocks noChangeArrowheads="1"/>
          </p:cNvSpPr>
          <p:nvPr/>
        </p:nvSpPr>
        <p:spPr bwMode="auto">
          <a:xfrm>
            <a:off x="5080723" y="3824976"/>
            <a:ext cx="5250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dirty="0" err="1">
                <a:latin typeface="Consolas" pitchFamily="49" charset="0"/>
                <a:cs typeface="Consolas" pitchFamily="49" charset="0"/>
              </a:rPr>
              <a:t>System.</a:t>
            </a:r>
            <a:r>
              <a:rPr lang="es-AR" dirty="0" err="1">
                <a:solidFill>
                  <a:srgbClr val="2B91AF"/>
                </a:solidFill>
                <a:latin typeface="Consolas" pitchFamily="49" charset="0"/>
                <a:cs typeface="Consolas" pitchFamily="49" charset="0"/>
              </a:rPr>
              <a:t>Console</a:t>
            </a:r>
            <a:r>
              <a:rPr lang="es-AR" dirty="0" err="1">
                <a:latin typeface="Consolas" pitchFamily="49" charset="0"/>
                <a:cs typeface="Consolas" pitchFamily="49" charset="0"/>
              </a:rPr>
              <a:t>.WriteLine</a:t>
            </a:r>
            <a:r>
              <a:rPr lang="es-AR" dirty="0">
                <a:latin typeface="Consolas" pitchFamily="49" charset="0"/>
                <a:cs typeface="Consolas" pitchFamily="49" charset="0"/>
              </a:rPr>
              <a:t>(</a:t>
            </a:r>
            <a:r>
              <a:rPr lang="es-AR" dirty="0">
                <a:solidFill>
                  <a:srgbClr val="A31515"/>
                </a:solidFill>
                <a:latin typeface="Consolas" pitchFamily="49" charset="0"/>
                <a:cs typeface="Consolas" pitchFamily="49" charset="0"/>
              </a:rPr>
              <a:t>"Hola Mentor</a:t>
            </a:r>
            <a:r>
              <a:rPr lang="es-AR" dirty="0" smtClean="0">
                <a:solidFill>
                  <a:srgbClr val="A31515"/>
                </a:solidFill>
                <a:latin typeface="Consolas" pitchFamily="49" charset="0"/>
                <a:cs typeface="Consolas" pitchFamily="49" charset="0"/>
              </a:rPr>
              <a:t>"</a:t>
            </a:r>
            <a:r>
              <a:rPr lang="es-AR" dirty="0" smtClean="0">
                <a:latin typeface="Consolas" pitchFamily="49" charset="0"/>
                <a:cs typeface="Consolas" pitchFamily="49" charset="0"/>
              </a:rPr>
              <a:t>);</a:t>
            </a:r>
            <a:endParaRPr lang="es-AR" sz="4000" dirty="0">
              <a:latin typeface="Arial" pitchFamily="34" charset="0"/>
              <a:cs typeface="Arial" pitchFamily="34" charset="0"/>
            </a:endParaRPr>
          </a:p>
        </p:txBody>
      </p:sp>
      <p:sp>
        <p:nvSpPr>
          <p:cNvPr id="6" name="Rectangle 2"/>
          <p:cNvSpPr>
            <a:spLocks noChangeArrowheads="1"/>
          </p:cNvSpPr>
          <p:nvPr/>
        </p:nvSpPr>
        <p:spPr bwMode="auto">
          <a:xfrm>
            <a:off x="5080723" y="4551354"/>
            <a:ext cx="49932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a:t>
            </a:r>
            <a:r>
              <a:rPr lang="es-AR" sz="2000" dirty="0" err="1">
                <a:latin typeface="Consolas" pitchFamily="49" charset="0"/>
                <a:cs typeface="Consolas" pitchFamily="49" charset="0"/>
              </a:rPr>
              <a:t>System</a:t>
            </a:r>
            <a:r>
              <a:rPr lang="es-AR" sz="2000" dirty="0">
                <a:latin typeface="Consolas" pitchFamily="49" charset="0"/>
                <a:cs typeface="Consolas" pitchFamily="49" charset="0"/>
              </a:rPr>
              <a:t>;</a:t>
            </a:r>
            <a:br>
              <a:rPr lang="es-AR" sz="2000" dirty="0">
                <a:latin typeface="Consolas" pitchFamily="49" charset="0"/>
                <a:cs typeface="Consolas" pitchFamily="49" charset="0"/>
              </a:rPr>
            </a:br>
            <a:r>
              <a:rPr lang="es-AR" sz="2000" dirty="0">
                <a:latin typeface="Consolas" pitchFamily="49" charset="0"/>
                <a:cs typeface="Consolas" pitchFamily="49" charset="0"/>
              </a:rPr>
              <a:t>…</a:t>
            </a:r>
          </a:p>
          <a:p>
            <a:pPr fontAlgn="base">
              <a:spcBef>
                <a:spcPct val="0"/>
              </a:spcBef>
              <a:spcAft>
                <a:spcPct val="0"/>
              </a:spcAft>
            </a:pPr>
            <a:r>
              <a:rPr lang="es-AR" sz="2000" dirty="0" err="1">
                <a:solidFill>
                  <a:srgbClr val="2B91AF"/>
                </a:solidFill>
                <a:latin typeface="Consolas" pitchFamily="49" charset="0"/>
                <a:cs typeface="Consolas" pitchFamily="49" charset="0"/>
              </a:rPr>
              <a:t>Console</a:t>
            </a:r>
            <a:r>
              <a:rPr lang="es-AR" sz="2000" dirty="0" err="1">
                <a:latin typeface="Consolas" pitchFamily="49" charset="0"/>
                <a:cs typeface="Consolas" pitchFamily="49" charset="0"/>
              </a:rPr>
              <a:t>.WriteLine</a:t>
            </a:r>
            <a:r>
              <a:rPr lang="es-AR" sz="2000" dirty="0">
                <a:latin typeface="Consolas" pitchFamily="49" charset="0"/>
                <a:cs typeface="Consolas" pitchFamily="49" charset="0"/>
              </a:rPr>
              <a:t>(</a:t>
            </a:r>
            <a:r>
              <a:rPr lang="es-AR" sz="2000" dirty="0">
                <a:solidFill>
                  <a:srgbClr val="A31515"/>
                </a:solidFill>
                <a:latin typeface="Consolas" pitchFamily="49" charset="0"/>
                <a:cs typeface="Consolas" pitchFamily="49" charset="0"/>
              </a:rPr>
              <a:t>"Hola Mentor"</a:t>
            </a:r>
            <a:r>
              <a:rPr lang="es-AR" sz="2000" dirty="0">
                <a:latin typeface="Consolas" pitchFamily="49" charset="0"/>
                <a:cs typeface="Consolas" pitchFamily="49" charset="0"/>
              </a:rPr>
              <a:t>);</a:t>
            </a:r>
            <a:endParaRPr lang="es-AR" sz="4400" dirty="0">
              <a:latin typeface="Arial" pitchFamily="34" charset="0"/>
              <a:cs typeface="Arial" pitchFamily="34" charset="0"/>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723" y="1941117"/>
            <a:ext cx="71112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5080723" y="3067820"/>
            <a:ext cx="6572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Project = </a:t>
            </a:r>
            <a:r>
              <a:rPr lang="es-AR" sz="2000" dirty="0" err="1">
                <a:latin typeface="Consolas" pitchFamily="49" charset="0"/>
                <a:cs typeface="Consolas" pitchFamily="49" charset="0"/>
              </a:rPr>
              <a:t>PC.MyCompany.Project</a:t>
            </a:r>
            <a:r>
              <a:rPr lang="es-AR" sz="2000" dirty="0">
                <a:latin typeface="Consolas" pitchFamily="49" charset="0"/>
                <a:cs typeface="Consolas" pitchFamily="49" charset="0"/>
              </a:rPr>
              <a:t>; </a:t>
            </a:r>
            <a:r>
              <a:rPr lang="es-AR" sz="2000" dirty="0">
                <a:solidFill>
                  <a:schemeClr val="accent3">
                    <a:lumMod val="75000"/>
                  </a:schemeClr>
                </a:solidFill>
                <a:latin typeface="Consolas" pitchFamily="49" charset="0"/>
                <a:cs typeface="Consolas" pitchFamily="49" charset="0"/>
              </a:rPr>
              <a:t>//alias</a:t>
            </a:r>
          </a:p>
        </p:txBody>
      </p:sp>
    </p:spTree>
    <p:extLst>
      <p:ext uri="{BB962C8B-B14F-4D97-AF65-F5344CB8AC3E}">
        <p14:creationId xmlns:p14="http://schemas.microsoft.com/office/powerpoint/2010/main" val="420290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Todo </a:t>
            </a:r>
            <a:r>
              <a:rPr lang="en-US" dirty="0"/>
              <a:t>es un object</a:t>
            </a:r>
            <a:endParaRPr lang="es-AR" dirty="0"/>
          </a:p>
          <a:p>
            <a:endParaRPr lang="en-US" dirty="0"/>
          </a:p>
        </p:txBody>
      </p:sp>
      <p:sp>
        <p:nvSpPr>
          <p:cNvPr id="5" name="Rectangle 4"/>
          <p:cNvSpPr/>
          <p:nvPr/>
        </p:nvSpPr>
        <p:spPr>
          <a:xfrm>
            <a:off x="4655840" y="1612911"/>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System.Object</a:t>
            </a:r>
            <a:endParaRPr lang="es-AR" dirty="0"/>
          </a:p>
        </p:txBody>
      </p:sp>
      <p:sp>
        <p:nvSpPr>
          <p:cNvPr id="6" name="Rectangle 5"/>
          <p:cNvSpPr/>
          <p:nvPr/>
        </p:nvSpPr>
        <p:spPr>
          <a:xfrm>
            <a:off x="3503712" y="3557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7" name="Rectangle 6"/>
          <p:cNvSpPr/>
          <p:nvPr/>
        </p:nvSpPr>
        <p:spPr>
          <a:xfrm>
            <a:off x="3656112" y="3709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8" name="Rectangle 7"/>
          <p:cNvSpPr/>
          <p:nvPr/>
        </p:nvSpPr>
        <p:spPr>
          <a:xfrm>
            <a:off x="3808512" y="3861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9" name="Rectangle 8"/>
          <p:cNvSpPr/>
          <p:nvPr/>
        </p:nvSpPr>
        <p:spPr>
          <a:xfrm>
            <a:off x="3960912" y="40143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0" name="Rectangle 9"/>
          <p:cNvSpPr/>
          <p:nvPr/>
        </p:nvSpPr>
        <p:spPr>
          <a:xfrm>
            <a:off x="4113312" y="41667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1" name="Rectangle 10"/>
          <p:cNvSpPr/>
          <p:nvPr/>
        </p:nvSpPr>
        <p:spPr>
          <a:xfrm>
            <a:off x="4265712" y="4319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2" name="Rectangle 11"/>
          <p:cNvSpPr/>
          <p:nvPr/>
        </p:nvSpPr>
        <p:spPr>
          <a:xfrm>
            <a:off x="4418112" y="4471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3" name="Rectangle 12"/>
          <p:cNvSpPr/>
          <p:nvPr/>
        </p:nvSpPr>
        <p:spPr>
          <a:xfrm>
            <a:off x="4570512" y="4623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dirty="0"/>
              <a:t>*</a:t>
            </a:r>
            <a:endParaRPr lang="es-AR" sz="9600" dirty="0"/>
          </a:p>
        </p:txBody>
      </p:sp>
      <p:cxnSp>
        <p:nvCxnSpPr>
          <p:cNvPr id="14" name="Straight Connector 13"/>
          <p:cNvCxnSpPr>
            <a:endCxn id="5" idx="2"/>
          </p:cNvCxnSpPr>
          <p:nvPr/>
        </p:nvCxnSpPr>
        <p:spPr>
          <a:xfrm flipV="1">
            <a:off x="4799856" y="2765039"/>
            <a:ext cx="1332148" cy="792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5" idx="2"/>
          </p:cNvCxnSpPr>
          <p:nvPr/>
        </p:nvCxnSpPr>
        <p:spPr>
          <a:xfrm flipV="1">
            <a:off x="4952256" y="2765039"/>
            <a:ext cx="1179748" cy="944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2"/>
          </p:cNvCxnSpPr>
          <p:nvPr/>
        </p:nvCxnSpPr>
        <p:spPr>
          <a:xfrm flipV="1">
            <a:off x="5104656" y="2765039"/>
            <a:ext cx="1027348" cy="1096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2"/>
          </p:cNvCxnSpPr>
          <p:nvPr/>
        </p:nvCxnSpPr>
        <p:spPr>
          <a:xfrm flipV="1">
            <a:off x="5257056" y="2765039"/>
            <a:ext cx="874948" cy="12492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5" idx="2"/>
          </p:cNvCxnSpPr>
          <p:nvPr/>
        </p:nvCxnSpPr>
        <p:spPr>
          <a:xfrm flipV="1">
            <a:off x="5409456" y="2765039"/>
            <a:ext cx="722548" cy="14016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flipV="1">
            <a:off x="5561856" y="2765039"/>
            <a:ext cx="570148" cy="1554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5" idx="2"/>
          </p:cNvCxnSpPr>
          <p:nvPr/>
        </p:nvCxnSpPr>
        <p:spPr>
          <a:xfrm flipV="1">
            <a:off x="5714256" y="2765039"/>
            <a:ext cx="417748" cy="1706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 idx="2"/>
          </p:cNvCxnSpPr>
          <p:nvPr/>
        </p:nvCxnSpPr>
        <p:spPr>
          <a:xfrm flipV="1">
            <a:off x="5866656" y="2765039"/>
            <a:ext cx="265348" cy="1858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157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a:t>
            </a:r>
            <a:r>
              <a:rPr lang="en-US" dirty="0" smtClean="0"/>
              <a:t> primer </a:t>
            </a:r>
            <a:r>
              <a:rPr lang="en-US" dirty="0"/>
              <a:t>aplicación</a:t>
            </a:r>
            <a:endParaRPr lang="es-AR" dirty="0"/>
          </a:p>
          <a:p>
            <a:endParaRPr lang="en-US" dirty="0"/>
          </a:p>
        </p:txBody>
      </p:sp>
      <p:pic>
        <p:nvPicPr>
          <p:cNvPr id="5" name="Content Placeholder 4" descr="C:\Users\edelahaye\Documents\Doc\Capacitacion\Introduccion .Net Hexacta\Clase 1 .Net\Images\FirstApp.png"/>
          <p:cNvPicPr>
            <a:picLocks noGrp="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054087" y="1537253"/>
            <a:ext cx="7991061" cy="388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632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Estructuras</a:t>
            </a:r>
            <a:r>
              <a:rPr lang="en-US" dirty="0" smtClean="0"/>
              <a:t> de </a:t>
            </a:r>
            <a:r>
              <a:rPr lang="en-US" dirty="0"/>
              <a:t>control</a:t>
            </a:r>
            <a:endParaRPr lang="es-AR"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84" y="1438707"/>
            <a:ext cx="108012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2440" y="1434425"/>
            <a:ext cx="316835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841" y="1438707"/>
            <a:ext cx="1247719" cy="8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8097" y="1434425"/>
            <a:ext cx="1319726" cy="110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184" y="3225466"/>
            <a:ext cx="3566354" cy="75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9184" y="4294664"/>
            <a:ext cx="2816583" cy="85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12440" y="5321007"/>
            <a:ext cx="521437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906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ES" dirty="0" smtClean="0"/>
              <a:t>Clases</a:t>
            </a:r>
            <a:endParaRPr lang="es-ES" dirty="0"/>
          </a:p>
        </p:txBody>
      </p:sp>
    </p:spTree>
    <p:extLst>
      <p:ext uri="{BB962C8B-B14F-4D97-AF65-F5344CB8AC3E}">
        <p14:creationId xmlns:p14="http://schemas.microsoft.com/office/powerpoint/2010/main" val="2350046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4" y="1315178"/>
            <a:ext cx="11713897" cy="4897239"/>
          </a:xfrm>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Internal</a:t>
            </a:r>
            <a:r>
              <a:rPr lang="es-ES" dirty="0"/>
              <a:t>: acceso público sólo desde adentro del </a:t>
            </a:r>
            <a:r>
              <a:rPr lang="es-ES" dirty="0" err="1"/>
              <a:t>assembly</a:t>
            </a:r>
            <a:r>
              <a:rPr lang="es-ES" dirty="0" smtClean="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de clase</a:t>
            </a:r>
          </a:p>
          <a:p>
            <a:endParaRPr lang="en-US" dirty="0"/>
          </a:p>
        </p:txBody>
      </p:sp>
    </p:spTree>
    <p:extLst>
      <p:ext uri="{BB962C8B-B14F-4D97-AF65-F5344CB8AC3E}">
        <p14:creationId xmlns:p14="http://schemas.microsoft.com/office/powerpoint/2010/main" val="1231347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Template_base</Template>
  <TotalTime>342</TotalTime>
  <Words>2040</Words>
  <Application>Microsoft Office PowerPoint</Application>
  <PresentationFormat>Widescreen</PresentationFormat>
  <Paragraphs>246</Paragraphs>
  <Slides>38</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Semibold</vt:lpstr>
      <vt:lpstr>Segoe UI Symbol</vt:lpstr>
      <vt:lpstr>Times New Roman</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Andres Descalzo</dc:creator>
  <cp:lastModifiedBy>Emanuel Alvea</cp:lastModifiedBy>
  <cp:revision>25</cp:revision>
  <dcterms:created xsi:type="dcterms:W3CDTF">2016-03-29T11:51:18Z</dcterms:created>
  <dcterms:modified xsi:type="dcterms:W3CDTF">2017-04-24T13:12:59Z</dcterms:modified>
</cp:coreProperties>
</file>