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456" r:id="rId2"/>
    <p:sldId id="380" r:id="rId3"/>
    <p:sldId id="384" r:id="rId4"/>
    <p:sldId id="386" r:id="rId5"/>
    <p:sldId id="391" r:id="rId6"/>
    <p:sldId id="392" r:id="rId7"/>
    <p:sldId id="396" r:id="rId8"/>
    <p:sldId id="398" r:id="rId9"/>
    <p:sldId id="402" r:id="rId10"/>
    <p:sldId id="415" r:id="rId11"/>
    <p:sldId id="416" r:id="rId12"/>
    <p:sldId id="417" r:id="rId13"/>
    <p:sldId id="421" r:id="rId14"/>
    <p:sldId id="425" r:id="rId15"/>
    <p:sldId id="426" r:id="rId16"/>
    <p:sldId id="427" r:id="rId17"/>
    <p:sldId id="428" r:id="rId18"/>
    <p:sldId id="430" r:id="rId19"/>
    <p:sldId id="453" r:id="rId20"/>
    <p:sldId id="435" r:id="rId21"/>
    <p:sldId id="4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5943" autoAdjust="0"/>
  </p:normalViewPr>
  <p:slideViewPr>
    <p:cSldViewPr>
      <p:cViewPr varScale="1">
        <p:scale>
          <a:sx n="56" d="100"/>
          <a:sy n="56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19/4/2017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330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4/19/2017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40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problema y el dominio – Los problemas pertenecen a un dominio </a:t>
            </a:r>
          </a:p>
          <a:p>
            <a:r>
              <a:rPr lang="es-ES" sz="1200" dirty="0" smtClean="0"/>
              <a:t>Es muy importante acotar parte del dominio en el momento del análisis.</a:t>
            </a: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1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0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Otra</a:t>
            </a:r>
            <a:r>
              <a:rPr lang="en-US" dirty="0" smtClean="0"/>
              <a:t> forma </a:t>
            </a:r>
            <a:r>
              <a:rPr lang="en-US" dirty="0" err="1" smtClean="0"/>
              <a:t>es</a:t>
            </a:r>
            <a:r>
              <a:rPr lang="en-US" dirty="0" smtClean="0"/>
              <a:t> 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interfaz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propiedad de </a:t>
            </a:r>
            <a:r>
              <a:rPr lang="es-E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sustitución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0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Para decir que una clase es </a:t>
            </a:r>
            <a:r>
              <a:rPr lang="es-E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subclase</a:t>
            </a:r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otra,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solo alcanza con que digamos que existe una herencia (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y).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relación de subclase no nos dice nada con respecto a su comportamiento. </a:t>
            </a:r>
          </a:p>
          <a:p>
            <a:pPr lvl="0"/>
            <a:endParaRPr lang="es-ES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En cambio el termino de </a:t>
            </a:r>
            <a:r>
              <a:rPr lang="es-ES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subtipo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usado para describir el comportamiento entre una clase y otra. 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es subtipo de B si, en todo lugar donde puede estar B puedo reemplazarlo (sustituirlo) por A y todo sigue funcionando sin problemas. </a:t>
            </a:r>
          </a:p>
          <a:p>
            <a:pPr lvl="0"/>
            <a:endParaRPr lang="es-ES" sz="2100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100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 fácil construir subclases que no sean subtipos. (Ejemplo: pájaro y pingüino).</a:t>
            </a:r>
          </a:p>
          <a:p>
            <a:pPr lvl="0"/>
            <a:endParaRPr lang="es-ES" sz="2100" b="1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El problema y el dominio – Los problemas pertenecen a un dominio </a:t>
            </a:r>
          </a:p>
          <a:p>
            <a:r>
              <a:rPr lang="es-ES" sz="1200" dirty="0" smtClean="0"/>
              <a:t>Es muy importante acotar parte del dominio en el momento del análisis.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¿cual es el limite que debo tener a la hora de acotar el dominio?</a:t>
            </a:r>
          </a:p>
          <a:p>
            <a:r>
              <a:rPr lang="en-US" dirty="0" smtClean="0"/>
              <a:t>Como se </a:t>
            </a:r>
            <a:r>
              <a:rPr lang="en-US" dirty="0" err="1" smtClean="0"/>
              <a:t>responde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pregunta</a:t>
            </a:r>
            <a:r>
              <a:rPr lang="en-US" dirty="0" smtClean="0"/>
              <a:t> ???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lvl="1"/>
            <a:r>
              <a:rPr lang="es-ES" dirty="0" smtClean="0"/>
              <a:t>Esta pregunta no posee como respuesta una receta.</a:t>
            </a:r>
          </a:p>
          <a:p>
            <a:pPr lvl="1"/>
            <a:r>
              <a:rPr lang="es-ES" dirty="0" smtClean="0"/>
              <a:t>Surge de la practica, la experiencia, la intuición y el conocimiento de buenas practicas.</a:t>
            </a:r>
          </a:p>
          <a:p>
            <a:endParaRPr lang="es-A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i="1" dirty="0" smtClean="0"/>
              <a:t>No modelar </a:t>
            </a:r>
            <a:r>
              <a:rPr lang="es-ES" sz="2000" b="1" i="1" u="sng" dirty="0" smtClean="0"/>
              <a:t>TODO</a:t>
            </a:r>
            <a:r>
              <a:rPr lang="es-ES" sz="2000" i="1" dirty="0" smtClean="0"/>
              <a:t> el dominio, ni tampoco modelar </a:t>
            </a:r>
            <a:r>
              <a:rPr lang="es-ES" sz="2000" b="1" i="1" u="sng" dirty="0" smtClean="0"/>
              <a:t>SOLAMENTE</a:t>
            </a:r>
            <a:r>
              <a:rPr lang="es-ES" sz="2000" i="1" dirty="0" smtClean="0"/>
              <a:t> el problema expresado, se tiene que encontrar un </a:t>
            </a:r>
            <a:r>
              <a:rPr lang="es-ES" sz="2000" b="1" i="1" u="sng" dirty="0" smtClean="0"/>
              <a:t>EQUILIBRIO</a:t>
            </a:r>
            <a:endParaRPr lang="es-ES" sz="2000" b="1" i="1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Modelar parque automotor desde dos puntos de vista distintos:</a:t>
            </a:r>
          </a:p>
          <a:p>
            <a:endParaRPr lang="es-AR" dirty="0" smtClean="0"/>
          </a:p>
          <a:p>
            <a:r>
              <a:rPr lang="es-AR" dirty="0" smtClean="0"/>
              <a:t>  - Seguridad</a:t>
            </a:r>
            <a:r>
              <a:rPr lang="es-AR" baseline="0" dirty="0" smtClean="0"/>
              <a:t> vial </a:t>
            </a:r>
          </a:p>
          <a:p>
            <a:r>
              <a:rPr lang="es-AR" baseline="0" dirty="0" smtClean="0"/>
              <a:t>  - AFIP</a:t>
            </a:r>
          </a:p>
          <a:p>
            <a:endParaRPr lang="es-AR" baseline="0" dirty="0" smtClean="0"/>
          </a:p>
          <a:p>
            <a:r>
              <a:rPr lang="es-AR" baseline="0" dirty="0" smtClean="0"/>
              <a:t>Que comportamiento pertenece a cada uno? Que le es de </a:t>
            </a:r>
            <a:r>
              <a:rPr lang="es-AR" baseline="0" dirty="0" err="1" smtClean="0"/>
              <a:t>interes</a:t>
            </a:r>
            <a:r>
              <a:rPr lang="es-AR" baseline="0" dirty="0" smtClean="0"/>
              <a:t> a cada uno? </a:t>
            </a:r>
          </a:p>
          <a:p>
            <a:endParaRPr lang="es-AR" baseline="0" dirty="0" smtClean="0"/>
          </a:p>
          <a:p>
            <a:r>
              <a:rPr lang="es-AR" baseline="0" dirty="0" smtClean="0"/>
              <a:t>Ambos son el parque automotor? SI.</a:t>
            </a:r>
          </a:p>
          <a:p>
            <a:endParaRPr lang="es-AR" baseline="0" dirty="0" smtClean="0"/>
          </a:p>
          <a:p>
            <a:r>
              <a:rPr lang="es-AR" baseline="0" dirty="0" smtClean="0"/>
              <a:t>Por ejemplo:</a:t>
            </a:r>
          </a:p>
          <a:p>
            <a:r>
              <a:rPr lang="es-AR" baseline="0" dirty="0" smtClean="0"/>
              <a:t>  - Que autos son seguros? </a:t>
            </a:r>
          </a:p>
          <a:p>
            <a:r>
              <a:rPr lang="es-AR" baseline="0" dirty="0" smtClean="0"/>
              <a:t>  - Que porcentaje de autos protegen al conductor y al acompañante? </a:t>
            </a:r>
          </a:p>
          <a:p>
            <a:r>
              <a:rPr lang="es-AR" baseline="0" dirty="0" smtClean="0"/>
              <a:t>  - Que cantidad de accidentes son provocados por fallas mecánicas?</a:t>
            </a:r>
          </a:p>
          <a:p>
            <a:endParaRPr lang="es-AR" baseline="0" dirty="0" smtClean="0"/>
          </a:p>
          <a:p>
            <a:r>
              <a:rPr lang="es-AR" dirty="0" smtClean="0"/>
              <a:t>  - Que cantidad</a:t>
            </a:r>
            <a:r>
              <a:rPr lang="es-AR" baseline="0" dirty="0" smtClean="0"/>
              <a:t> de autos de alta gama tienen dueños que deben impuestos?</a:t>
            </a:r>
          </a:p>
          <a:p>
            <a:r>
              <a:rPr lang="es-AR" baseline="0" dirty="0" smtClean="0"/>
              <a:t>  - Que autos son pagados en efectivo? </a:t>
            </a:r>
          </a:p>
          <a:p>
            <a:r>
              <a:rPr lang="es-AR" baseline="0" dirty="0" smtClean="0"/>
              <a:t>  - Cuantos autos pertenecen a cada ciudadano promedio?</a:t>
            </a:r>
          </a:p>
          <a:p>
            <a:endParaRPr lang="es-A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Paradigma de Objetos</a:t>
            </a:r>
          </a:p>
          <a:p>
            <a:pPr lvl="2"/>
            <a:r>
              <a:rPr lang="es-ES" dirty="0" smtClean="0"/>
              <a:t>Paradigma maduro (casi 30 años).</a:t>
            </a:r>
          </a:p>
          <a:p>
            <a:pPr lvl="2"/>
            <a:r>
              <a:rPr lang="es-ES" dirty="0" smtClean="0"/>
              <a:t>Simple.</a:t>
            </a:r>
          </a:p>
          <a:p>
            <a:pPr lvl="2"/>
            <a:r>
              <a:rPr lang="es-ES" dirty="0" smtClean="0"/>
              <a:t>Lejos de la visión </a:t>
            </a:r>
            <a:r>
              <a:rPr lang="es-ES" dirty="0" err="1" smtClean="0"/>
              <a:t>procedural</a:t>
            </a:r>
            <a:r>
              <a:rPr lang="es-E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1:	</a:t>
            </a:r>
            <a:r>
              <a:rPr lang="es-ES" sz="1700" b="1" i="1" dirty="0" smtClean="0"/>
              <a:t>«Un objeto es una abstracción de una entidad en el dominio»</a:t>
            </a:r>
            <a:endParaRPr lang="en-US" sz="1700" b="1" i="1" dirty="0" smtClean="0"/>
          </a:p>
          <a:p>
            <a:endParaRPr lang="es-ES" dirty="0" smtClean="0"/>
          </a:p>
          <a:p>
            <a:r>
              <a:rPr lang="es-ES" dirty="0" smtClean="0"/>
              <a:t>Definición 2:</a:t>
            </a:r>
            <a:r>
              <a:rPr lang="es-ES" sz="1700" i="1" dirty="0" smtClean="0"/>
              <a:t>	«Es una entidad conceptual computable»</a:t>
            </a:r>
            <a:endParaRPr lang="en-US" sz="1700" i="1" dirty="0" smtClean="0"/>
          </a:p>
          <a:p>
            <a:endParaRPr lang="es-ES" dirty="0" smtClean="0"/>
          </a:p>
          <a:p>
            <a:r>
              <a:rPr lang="es-ES" b="1" dirty="0" smtClean="0"/>
              <a:t>Es Computable:</a:t>
            </a:r>
          </a:p>
          <a:p>
            <a:pPr lvl="1"/>
            <a:r>
              <a:rPr lang="es-ES" dirty="0" smtClean="0"/>
              <a:t>Tiene que ser entendible en un modelo formal y ejecutable en una maquina y un ambiente de objetos.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Es una entidad Conceptual: sirve para pensar el problema.</a:t>
            </a:r>
          </a:p>
          <a:p>
            <a:r>
              <a:rPr lang="es-ES" dirty="0" smtClean="0"/>
              <a:t>Es una abstracción: </a:t>
            </a:r>
            <a:r>
              <a:rPr lang="es-ES" b="1" dirty="0" smtClean="0"/>
              <a:t>solo retenemos las propiedades esenciales de la entidad en el dominio.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Mensaje: </a:t>
            </a:r>
          </a:p>
          <a:p>
            <a:pPr lvl="1"/>
            <a:r>
              <a:rPr lang="es-ES" dirty="0" smtClean="0"/>
              <a:t>Es lo que se envía a un objeto. </a:t>
            </a:r>
          </a:p>
          <a:p>
            <a:pPr lvl="1"/>
            <a:r>
              <a:rPr lang="es-ES" dirty="0" smtClean="0"/>
              <a:t>Indica QUE hacer, pero no el COMO.</a:t>
            </a:r>
          </a:p>
          <a:p>
            <a:endParaRPr lang="es-ES" dirty="0" smtClean="0"/>
          </a:p>
          <a:p>
            <a:r>
              <a:rPr lang="es-ES" dirty="0" smtClean="0"/>
              <a:t>Método: </a:t>
            </a:r>
          </a:p>
          <a:p>
            <a:pPr lvl="1"/>
            <a:r>
              <a:rPr lang="es-ES" dirty="0" smtClean="0"/>
              <a:t>Es la implementación usualmente asociada a un mensaje.</a:t>
            </a:r>
          </a:p>
          <a:p>
            <a:pPr lvl="1"/>
            <a:r>
              <a:rPr lang="es-ES" dirty="0" smtClean="0"/>
              <a:t>Indica COMO hace la tarea.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Para cada mensaje que un objeto entiende, hay un método vinculado.</a:t>
            </a:r>
          </a:p>
          <a:p>
            <a:endParaRPr lang="es-ES" dirty="0" smtClean="0"/>
          </a:p>
          <a:p>
            <a:r>
              <a:rPr lang="es-ES" dirty="0" smtClean="0"/>
              <a:t>Es importante tener en cuenta la distinción entre estos dos conceptos.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Una de las características principales de la programación orientada a objetos:</a:t>
            </a:r>
            <a:r>
              <a:rPr lang="es-ES" sz="1200" baseline="0" dirty="0" smtClean="0"/>
              <a:t> </a:t>
            </a:r>
            <a:r>
              <a:rPr lang="es-ES" sz="1200" b="1" baseline="0" dirty="0" smtClean="0"/>
              <a:t>delegar</a:t>
            </a:r>
            <a:endParaRPr lang="es-ES" sz="1200" b="1" dirty="0" smtClean="0"/>
          </a:p>
          <a:p>
            <a:endParaRPr lang="es-ES" sz="1200" dirty="0" smtClean="0"/>
          </a:p>
          <a:p>
            <a:r>
              <a:rPr lang="es-ES" sz="1200" dirty="0" smtClean="0"/>
              <a:t>La idea es que cada objeto </a:t>
            </a:r>
            <a:r>
              <a:rPr lang="es-ES" sz="1200" b="1" dirty="0" smtClean="0"/>
              <a:t>delegue</a:t>
            </a:r>
            <a:r>
              <a:rPr lang="es-ES" sz="1200" dirty="0" smtClean="0"/>
              <a:t> en otro objeto </a:t>
            </a:r>
            <a:r>
              <a:rPr lang="es-ES" sz="1200" b="1" dirty="0" smtClean="0"/>
              <a:t>responsabilidades</a:t>
            </a:r>
            <a:r>
              <a:rPr lang="es-ES" sz="1200" dirty="0" smtClean="0"/>
              <a:t> que no le competen.</a:t>
            </a:r>
          </a:p>
          <a:p>
            <a:endParaRPr lang="es-ES" sz="1200" dirty="0" smtClean="0"/>
          </a:p>
          <a:p>
            <a:r>
              <a:rPr lang="es-ES" sz="1200" dirty="0" smtClean="0"/>
              <a:t>Dentro del paradigma de objetos, un sistema se conforma por un conjunto de objetos con </a:t>
            </a:r>
            <a:r>
              <a:rPr lang="es-ES" sz="1200" b="1" dirty="0" smtClean="0"/>
              <a:t>comportamientos</a:t>
            </a:r>
            <a:r>
              <a:rPr lang="es-ES" sz="1200" dirty="0" smtClean="0"/>
              <a:t> bien establecidos que internamente delegan responsabilidades en otros objetos (</a:t>
            </a:r>
            <a:r>
              <a:rPr lang="es-ES" sz="1200" b="1" dirty="0" smtClean="0"/>
              <a:t>colaboración</a:t>
            </a:r>
            <a:r>
              <a:rPr lang="es-ES" sz="1200" dirty="0" smtClean="0"/>
              <a:t>).</a:t>
            </a:r>
            <a:endParaRPr lang="en-US" sz="1200" dirty="0" smtClean="0"/>
          </a:p>
          <a:p>
            <a:endParaRPr lang="en-US" dirty="0" smtClean="0"/>
          </a:p>
          <a:p>
            <a:r>
              <a:rPr lang="es-ES" sz="1200" dirty="0" smtClean="0"/>
              <a:t>Los</a:t>
            </a:r>
            <a:r>
              <a:rPr lang="es-ES" sz="1200" baseline="0" dirty="0" smtClean="0"/>
              <a:t> objetos deberían tienden a ser holgazanes. Deberían hacer </a:t>
            </a:r>
            <a:r>
              <a:rPr lang="es-ES" sz="1200" b="1" baseline="0" dirty="0" smtClean="0"/>
              <a:t>solo una cosa ….y bien. </a:t>
            </a:r>
          </a:p>
          <a:p>
            <a:endParaRPr lang="es-ES" sz="1200" b="1" baseline="0" dirty="0" smtClean="0"/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Definitivamente un objeto no puede hacerlo todo.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Ejemplo: cigüeña del petróleo, solo es responsable de la succión, o extracción. No es responsable ni de la distribución, ni del almacenaje, ni de la medición, ni de la búsqueda del lugar de extracción,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Solo extracción y nada más. 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relación entre polimorfismo y </a:t>
            </a:r>
            <a:r>
              <a:rPr lang="es-ES" dirty="0" err="1" smtClean="0"/>
              <a:t>binding</a:t>
            </a:r>
            <a:r>
              <a:rPr lang="es-ES" dirty="0" smtClean="0"/>
              <a:t> dinámico es un ejemplo claro de la inseparabilidad del diseño de la implementación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profesor esta la de dar clases, pero en ocasiones se capacita y también toma clases.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alumno esta la de tomar clases, pero en ocasiones también da clases.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 sirve esta herencia?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0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0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75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02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47472"/>
            <a:ext cx="11265408" cy="2968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B2480F1C-ECD1-43CE-94A2-A65E3B021A0A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78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46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02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5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54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8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0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41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HexactaLabs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 descr="http://us.123rf.com/400wm/400/400/coramax/coramax1110/coramax111000070/14664991-3d-people--human-character-and-gear-mechanism-3d-render-illust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4659232"/>
            <a:ext cx="1397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0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ob0n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905000"/>
            <a:ext cx="4343400" cy="3587648"/>
          </a:xfrm>
        </p:spPr>
      </p:pic>
      <p:sp>
        <p:nvSpPr>
          <p:cNvPr id="13" name="Cloud Callout 12"/>
          <p:cNvSpPr/>
          <p:nvPr/>
        </p:nvSpPr>
        <p:spPr>
          <a:xfrm flipV="1">
            <a:off x="6629400" y="4191000"/>
            <a:ext cx="4267200" cy="1981200"/>
          </a:xfrm>
          <a:prstGeom prst="cloudCallout">
            <a:avLst>
              <a:gd name="adj1" fmla="val -32471"/>
              <a:gd name="adj2" fmla="val 613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1" y="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00B050"/>
                </a:solidFill>
              </a:rPr>
              <a:t>Herencia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 flipH="1">
            <a:off x="2209800" y="914400"/>
            <a:ext cx="2743200" cy="1371600"/>
          </a:xfrm>
          <a:prstGeom prst="wedgeRectCallout">
            <a:avLst>
              <a:gd name="adj1" fmla="val -42118"/>
              <a:gd name="adj2" fmla="val 78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11340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Simba</a:t>
            </a:r>
            <a:r>
              <a:rPr lang="en-US" dirty="0"/>
              <a:t>,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toca</a:t>
            </a:r>
            <a:r>
              <a:rPr lang="en-US" dirty="0"/>
              <a:t> el sol sera </a:t>
            </a:r>
            <a:r>
              <a:rPr lang="en-US" dirty="0" err="1"/>
              <a:t>tuyo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71547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Lastima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tambien</a:t>
            </a:r>
            <a:endParaRPr lang="en-US" dirty="0"/>
          </a:p>
          <a:p>
            <a:r>
              <a:rPr lang="en-US" dirty="0" err="1"/>
              <a:t>implemente</a:t>
            </a:r>
            <a:r>
              <a:rPr lang="en-US" dirty="0"/>
              <a:t> 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morirTraicionadoPorMiHermano</a:t>
            </a:r>
            <a:r>
              <a:rPr 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 err="1"/>
              <a:t>Factorizar</a:t>
            </a:r>
            <a:r>
              <a:rPr lang="es-ES" sz="3600" dirty="0"/>
              <a:t> </a:t>
            </a:r>
            <a:r>
              <a:rPr lang="es-ES" sz="3600" b="1" dirty="0">
                <a:solidFill>
                  <a:srgbClr val="FF0000"/>
                </a:solidFill>
              </a:rPr>
              <a:t>comportamiento</a:t>
            </a:r>
            <a:r>
              <a:rPr lang="es-ES" sz="3600" dirty="0"/>
              <a:t> común</a:t>
            </a:r>
          </a:p>
          <a:p>
            <a:endParaRPr lang="es-ES" sz="3600" dirty="0"/>
          </a:p>
          <a:p>
            <a:r>
              <a:rPr lang="es-ES" sz="3600" dirty="0"/>
              <a:t>Mecanismo conceptual para representar el dominio que estamos modelando.</a:t>
            </a:r>
          </a:p>
          <a:p>
            <a:endParaRPr lang="es-ES" sz="28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633984" y="3733800"/>
            <a:ext cx="8839200" cy="1600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sz="2400" b="1" dirty="0"/>
              <a:t>Herencia de estructura</a:t>
            </a:r>
            <a:r>
              <a:rPr lang="es-AR" sz="2400" dirty="0"/>
              <a:t>: No es selectiva y no hay forma de restringirla.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s-AR" sz="2400" b="1" dirty="0"/>
              <a:t>Herencia de comportamiento</a:t>
            </a:r>
            <a:r>
              <a:rPr lang="es-AR" sz="2400" dirty="0"/>
              <a:t>: Las subclases pueden heredar o redefinir el comportamiento de su superclase.</a:t>
            </a:r>
          </a:p>
          <a:p>
            <a:pPr>
              <a:buNone/>
            </a:pPr>
            <a:r>
              <a:rPr lang="es-ES" sz="2400" b="1" dirty="0"/>
              <a:t>   </a:t>
            </a:r>
          </a:p>
          <a:p>
            <a:pPr>
              <a:buNone/>
            </a:pPr>
            <a:r>
              <a:rPr lang="es-ES" sz="2400" b="1" dirty="0"/>
              <a:t>	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000" b="1" dirty="0">
                <a:solidFill>
                  <a:schemeClr val="accent5">
                    <a:lumMod val="75000"/>
                  </a:schemeClr>
                </a:solidFill>
              </a:rPr>
              <a:t>No es esencial al paradigma de objetos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Concepto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Herencia cont.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09800" y="1598614"/>
            <a:ext cx="82296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1638" lvl="1" indent="-173038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/>
            </a:pPr>
            <a:endParaRPr lang="es-ES" sz="2400" dirty="0"/>
          </a:p>
        </p:txBody>
      </p:sp>
      <p:sp>
        <p:nvSpPr>
          <p:cNvPr id="7" name="Rectangle 6"/>
          <p:cNvSpPr/>
          <p:nvPr/>
        </p:nvSpPr>
        <p:spPr>
          <a:xfrm>
            <a:off x="4267200" y="16002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Persona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Alumno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Profesor</a:t>
            </a:r>
            <a:endParaRPr lang="en-US" dirty="0"/>
          </a:p>
        </p:txBody>
      </p:sp>
      <p:cxnSp>
        <p:nvCxnSpPr>
          <p:cNvPr id="11" name="Elbow Connector 10"/>
          <p:cNvCxnSpPr>
            <a:stCxn id="9" idx="0"/>
            <a:endCxn id="7" idx="2"/>
          </p:cNvCxnSpPr>
          <p:nvPr/>
        </p:nvCxnSpPr>
        <p:spPr>
          <a:xfrm rot="5400000" flipH="1" flipV="1">
            <a:off x="4267200" y="2590800"/>
            <a:ext cx="1143000" cy="2057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7" idx="2"/>
          </p:cNvCxnSpPr>
          <p:nvPr/>
        </p:nvCxnSpPr>
        <p:spPr>
          <a:xfrm rot="16200000" flipV="1">
            <a:off x="6515100" y="2400300"/>
            <a:ext cx="11430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antoniofilms.bravehost.com/myPictures/sign_caution-rad-mat.jpg"/>
          <p:cNvPicPr>
            <a:picLocks noChangeAspect="1" noChangeArrowheads="1"/>
          </p:cNvPicPr>
          <p:nvPr/>
        </p:nvPicPr>
        <p:blipFill>
          <a:blip r:embed="rId3" cstate="print"/>
          <a:srcRect b="21824"/>
          <a:stretch>
            <a:fillRect/>
          </a:stretch>
        </p:blipFill>
        <p:spPr bwMode="auto">
          <a:xfrm>
            <a:off x="8686800" y="0"/>
            <a:ext cx="1981200" cy="209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>
          <a:xfrm>
            <a:off x="4419600" y="4267200"/>
            <a:ext cx="4953000" cy="990600"/>
          </a:xfrm>
          <a:prstGeom prst="wedgeRoundRectCallout">
            <a:avLst>
              <a:gd name="adj1" fmla="val -10440"/>
              <a:gd name="adj2" fmla="val 841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438400" y="1295400"/>
            <a:ext cx="2209800" cy="990600"/>
          </a:xfrm>
          <a:prstGeom prst="wedgeRoundRectCallout">
            <a:avLst>
              <a:gd name="adj1" fmla="val -48253"/>
              <a:gd name="adj2" fmla="val 718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1" y="16002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¡Es un pájaro!</a:t>
            </a:r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477000" y="1828800"/>
            <a:ext cx="2971800" cy="990600"/>
          </a:xfrm>
          <a:prstGeom prst="wedgeRoundRectCallout">
            <a:avLst>
              <a:gd name="adj1" fmla="val -50490"/>
              <a:gd name="adj2" fmla="val 80244"/>
              <a:gd name="adj3" fmla="val 16667"/>
            </a:avLst>
          </a:prstGeom>
          <a:noFill/>
          <a:ln>
            <a:solidFill>
              <a:schemeClr val="tx1"/>
            </a:solidFill>
          </a:ln>
          <a:scene3d>
            <a:camera prst="orthographicFront">
              <a:rot lat="0" lon="54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34201" y="21336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¡No,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avión</a:t>
            </a:r>
            <a:r>
              <a:rPr lang="en-US" dirty="0"/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4572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¿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importa</a:t>
            </a:r>
            <a:r>
              <a:rPr lang="en-US" dirty="0"/>
              <a:t>? ¡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implementan</a:t>
            </a:r>
            <a:r>
              <a:rPr lang="en-US" dirty="0"/>
              <a:t> </a:t>
            </a:r>
            <a:r>
              <a:rPr lang="en-US" dirty="0" err="1"/>
              <a:t>volar</a:t>
            </a:r>
            <a:r>
              <a:rPr lang="en-US" dirty="0"/>
              <a:t>!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124200" y="2819400"/>
            <a:ext cx="2438400" cy="990600"/>
          </a:xfrm>
          <a:prstGeom prst="wedgeRoundRectCallout">
            <a:avLst>
              <a:gd name="adj1" fmla="val -48253"/>
              <a:gd name="adj2" fmla="val 718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1" y="3124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¡No, </a:t>
            </a:r>
            <a:r>
              <a:rPr lang="en-US" dirty="0" err="1"/>
              <a:t>es</a:t>
            </a:r>
            <a:r>
              <a:rPr lang="en-US" dirty="0"/>
              <a:t> Superman!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99488" y="347472"/>
            <a:ext cx="8449056" cy="296842"/>
          </a:xfrm>
        </p:spPr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3276600"/>
            <a:ext cx="4114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66800"/>
            <a:ext cx="3352800" cy="49546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07784" y="1066800"/>
            <a:ext cx="4384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la característica por la cual diferentes objetos pueden responder de diferente manera ( con diferente comportamiento) al mismo mensaje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066800"/>
            <a:ext cx="4114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Aumenta la capacidad de extensibilidad y claridad                del código orientado a objetos.</a:t>
            </a:r>
          </a:p>
          <a:p>
            <a:endParaRPr lang="es-ES" sz="2400" dirty="0"/>
          </a:p>
          <a:p>
            <a:pPr>
              <a:buNone/>
            </a:pPr>
            <a:r>
              <a:rPr lang="es-ES" sz="2400" dirty="0"/>
              <a:t>   Por algunos autores es considerado el principio fundamental de POO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3248526" cy="4800600"/>
          </a:xfrm>
          <a:prstGeom prst="rect">
            <a:avLst/>
          </a:prstGeom>
          <a:noFill/>
        </p:spPr>
      </p:pic>
      <p:pic>
        <p:nvPicPr>
          <p:cNvPr id="22532" name="Picture 4" descr="http://2.bp.blogspot.com/_vD1R-gmIEJI/S7ipuf2mtKI/AAAAAAAAFRo/XSp5AbGb8Dw/s1600/pulgarH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0884" y="1178435"/>
            <a:ext cx="907117" cy="972883"/>
          </a:xfrm>
          <a:prstGeom prst="rect">
            <a:avLst/>
          </a:prstGeom>
          <a:noFill/>
        </p:spPr>
      </p:pic>
      <p:pic>
        <p:nvPicPr>
          <p:cNvPr id="7" name="Picture 4" descr="http://2.bp.blogspot.com/_vD1R-gmIEJI/S7ipuf2mtKI/AAAAAAAAFRo/XSp5AbGb8Dw/s1600/pulgarH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15767" y="3065718"/>
            <a:ext cx="907117" cy="972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066801"/>
            <a:ext cx="42672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/>
              <a:t>  </a:t>
            </a:r>
            <a:r>
              <a:rPr lang="es-ES" sz="2800" dirty="0" err="1"/>
              <a:t>Binding</a:t>
            </a:r>
            <a:r>
              <a:rPr lang="es-ES" sz="2800" dirty="0"/>
              <a:t> dinámico pospone la selección de una operación hasta tiempo de ejecución.</a:t>
            </a:r>
            <a:endParaRPr lang="en-US" sz="2800" dirty="0"/>
          </a:p>
          <a:p>
            <a:endParaRPr lang="es-ES" sz="2800" dirty="0"/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Binding Dinámico</a:t>
            </a:r>
            <a:endParaRPr lang="en-US" dirty="0"/>
          </a:p>
        </p:txBody>
      </p:sp>
      <p:pic>
        <p:nvPicPr>
          <p:cNvPr id="6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066801"/>
            <a:ext cx="3842657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92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8303998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1" y="1828800"/>
            <a:ext cx="9531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Principio de sustitución</a:t>
            </a:r>
          </a:p>
        </p:txBody>
      </p:sp>
      <p:pic>
        <p:nvPicPr>
          <p:cNvPr id="2" name="Picture 2" descr="http://www.clarin.com/deportes/Angel-Maria-Holanda-REUTERSDylan-Martinez_CLAIMA20140710_0165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76400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1" y="990601"/>
            <a:ext cx="5181671" cy="4573587"/>
          </a:xfrm>
        </p:spPr>
        <p:txBody>
          <a:bodyPr>
            <a:normAutofit/>
          </a:bodyPr>
          <a:lstStyle/>
          <a:p>
            <a:r>
              <a:rPr lang="es-AR" sz="2400" dirty="0"/>
              <a:t>Enunciado</a:t>
            </a:r>
          </a:p>
          <a:p>
            <a:r>
              <a:rPr lang="es-AR" sz="2400" dirty="0"/>
              <a:t>Problema</a:t>
            </a:r>
          </a:p>
          <a:p>
            <a:r>
              <a:rPr lang="es-AR" sz="2400" dirty="0"/>
              <a:t>Abstracción</a:t>
            </a:r>
          </a:p>
          <a:p>
            <a:r>
              <a:rPr lang="es-AR" sz="2400" dirty="0"/>
              <a:t>Paradigma</a:t>
            </a:r>
          </a:p>
          <a:p>
            <a:r>
              <a:rPr lang="es-AR" sz="2400" dirty="0"/>
              <a:t>Encapsulamiento</a:t>
            </a:r>
          </a:p>
          <a:p>
            <a:r>
              <a:rPr lang="es-AR" sz="2400" dirty="0"/>
              <a:t>Protocolo, delegación</a:t>
            </a:r>
          </a:p>
          <a:p>
            <a:r>
              <a:rPr lang="es-AR" sz="2400" dirty="0"/>
              <a:t>Clases</a:t>
            </a:r>
          </a:p>
          <a:p>
            <a:r>
              <a:rPr lang="es-AR" sz="2400" dirty="0"/>
              <a:t>Herencia</a:t>
            </a:r>
          </a:p>
          <a:p>
            <a:r>
              <a:rPr lang="es-AR" sz="2400" dirty="0"/>
              <a:t>Polimorfismo</a:t>
            </a:r>
          </a:p>
          <a:p>
            <a:endParaRPr lang="es-AR" sz="2400" dirty="0"/>
          </a:p>
          <a:p>
            <a:endParaRPr lang="es-AR" sz="2400" dirty="0"/>
          </a:p>
          <a:p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 descr="http://www.gloriadeistpaul.org/sites/2b4e04fe-5a9d-4317-b5aa-e28d519c27cf/uploads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61401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13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02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8991600" cy="6019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s-ES" sz="6000" dirty="0"/>
          </a:p>
          <a:p>
            <a:pPr algn="ctr">
              <a:buNone/>
            </a:pPr>
            <a:r>
              <a:rPr lang="es-ES" sz="6000" dirty="0"/>
              <a:t>	</a:t>
            </a:r>
            <a:r>
              <a:rPr lang="es-AR" sz="6000" dirty="0"/>
              <a:t>Los problemas pertenecen a un dominio </a:t>
            </a:r>
            <a:endParaRPr lang="es-ES" sz="6000" dirty="0"/>
          </a:p>
          <a:p>
            <a:pPr lvl="1"/>
            <a:endParaRPr lang="es-ES" sz="6000" dirty="0"/>
          </a:p>
          <a:p>
            <a:pPr marL="228600" lvl="1" indent="0">
              <a:buNone/>
            </a:pPr>
            <a:endParaRPr lang="en-US" sz="6000" i="1" dirty="0"/>
          </a:p>
          <a:p>
            <a:pPr marL="228600" lvl="1" indent="0">
              <a:buNone/>
            </a:pPr>
            <a:endParaRPr lang="en-US" sz="6000" i="1" dirty="0"/>
          </a:p>
          <a:p>
            <a:pPr marL="228600" lvl="1" indent="0">
              <a:buNone/>
            </a:pPr>
            <a:endParaRPr lang="en-US" sz="6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24201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24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325" y="4114800"/>
            <a:ext cx="8229600" cy="21336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</a:t>
            </a:r>
            <a:r>
              <a:rPr lang="es-AR" sz="3600" dirty="0"/>
              <a:t>Seguridad </a:t>
            </a:r>
            <a:r>
              <a:rPr lang="es-AR" sz="3600" dirty="0" smtClean="0"/>
              <a:t>vial</a:t>
            </a:r>
            <a:endParaRPr lang="es-AR" sz="3600" dirty="0"/>
          </a:p>
          <a:p>
            <a:r>
              <a:rPr lang="es-AR" sz="3600" dirty="0"/>
              <a:t>  AFIP</a:t>
            </a:r>
          </a:p>
          <a:p>
            <a:endParaRPr lang="es-AR" sz="2800" dirty="0"/>
          </a:p>
          <a:p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4325" y="2895600"/>
            <a:ext cx="8449056" cy="685800"/>
          </a:xfrm>
        </p:spPr>
        <p:txBody>
          <a:bodyPr/>
          <a:lstStyle/>
          <a:p>
            <a:r>
              <a:rPr lang="es-AR" sz="3600" dirty="0"/>
              <a:t>Ejemplo: modelar el parque automotor </a:t>
            </a:r>
            <a:endParaRPr lang="en-US" sz="3600" dirty="0"/>
          </a:p>
        </p:txBody>
      </p:sp>
      <p:pic>
        <p:nvPicPr>
          <p:cNvPr id="5" name="Picture 6" descr="C:\Documents and Settings\mperezvega\My Documents\Temp\parque automotor 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16214"/>
            <a:ext cx="3352799" cy="1860129"/>
          </a:xfrm>
          <a:prstGeom prst="rect">
            <a:avLst/>
          </a:prstGeom>
          <a:noFill/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304800" y="616214"/>
            <a:ext cx="7010400" cy="48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smtClean="0"/>
              <a:t>Ejemplo: modelar el parque automotor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24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600" b="1" dirty="0"/>
              <a:t>«Objetos que colaboran enviándose mensajes»</a:t>
            </a:r>
          </a:p>
          <a:p>
            <a:pPr marL="228600" lvl="1" indent="0">
              <a:buNone/>
            </a:pPr>
            <a:endParaRPr lang="es-ES" sz="1800" dirty="0"/>
          </a:p>
          <a:p>
            <a:pPr marL="173038" lvl="1">
              <a:buClrTx/>
              <a:buNone/>
            </a:pPr>
            <a:r>
              <a:rPr lang="es-ES" sz="2600" dirty="0">
                <a:solidFill>
                  <a:srgbClr val="7030A0"/>
                </a:solidFill>
                <a:latin typeface="Adobe Garamond Pro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3600" i="1" dirty="0">
                <a:latin typeface="Arno Pro" pitchFamily="18" charset="0"/>
              </a:rPr>
              <a:t>«Objetos que colaboran enviándose mensajes</a:t>
            </a:r>
            <a:r>
              <a:rPr lang="es-ES" sz="2600" dirty="0">
                <a:latin typeface="Adobe Garamond Pro" pitchFamily="18" charset="0"/>
              </a:rPr>
              <a:t>»</a:t>
            </a:r>
          </a:p>
          <a:p>
            <a:pPr marL="173038" lvl="1">
              <a:buClrTx/>
              <a:buNone/>
            </a:pPr>
            <a:r>
              <a:rPr lang="es-ES" sz="4400" dirty="0">
                <a:latin typeface="Castellar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2000" i="1" dirty="0">
                <a:latin typeface="Papyrus" pitchFamily="66" charset="0"/>
              </a:rPr>
              <a:t>«Objetos que colaboran enviándose mensajes</a:t>
            </a:r>
            <a:r>
              <a:rPr lang="es-ES" sz="2000" dirty="0">
                <a:latin typeface="Papyrus" pitchFamily="66" charset="0"/>
              </a:rPr>
              <a:t>»</a:t>
            </a:r>
          </a:p>
          <a:p>
            <a:pPr>
              <a:buNone/>
            </a:pPr>
            <a:endParaRPr lang="es-E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4433" y="228600"/>
            <a:ext cx="8449056" cy="685800"/>
          </a:xfrm>
        </p:spPr>
        <p:txBody>
          <a:bodyPr/>
          <a:lstStyle/>
          <a:p>
            <a:r>
              <a:rPr lang="es-ES" sz="3200" dirty="0"/>
              <a:t>Paradigma de Objetos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183187"/>
          </a:xfrm>
        </p:spPr>
        <p:txBody>
          <a:bodyPr>
            <a:normAutofit/>
          </a:bodyPr>
          <a:lstStyle/>
          <a:p>
            <a:pPr algn="ctr"/>
            <a:endParaRPr lang="es-ES" sz="4000" dirty="0"/>
          </a:p>
          <a:p>
            <a:pPr marL="0" indent="0" algn="ctr">
              <a:buNone/>
            </a:pPr>
            <a:r>
              <a:rPr lang="es-ES" sz="4000" i="1" dirty="0"/>
              <a:t>Un objeto es una </a:t>
            </a:r>
          </a:p>
          <a:p>
            <a:pPr marL="0" indent="0" algn="ctr">
              <a:buNone/>
            </a:pPr>
            <a:r>
              <a:rPr lang="es-ES" sz="4000" i="1" dirty="0"/>
              <a:t>abstracción de </a:t>
            </a:r>
          </a:p>
          <a:p>
            <a:pPr marL="0" indent="0" algn="ctr">
              <a:buNone/>
            </a:pPr>
            <a:r>
              <a:rPr lang="es-ES" sz="4000" i="1" dirty="0"/>
              <a:t>una entidad </a:t>
            </a:r>
          </a:p>
          <a:p>
            <a:pPr marL="0" indent="0" algn="ctr">
              <a:buNone/>
            </a:pPr>
            <a:r>
              <a:rPr lang="es-ES" sz="4000" i="1" dirty="0"/>
              <a:t>en el dominio </a:t>
            </a:r>
            <a:endParaRPr lang="en-US" sz="4000" i="1" dirty="0"/>
          </a:p>
          <a:p>
            <a:pPr algn="ctr"/>
            <a:endParaRPr lang="es-ES" sz="4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9600" y="381001"/>
            <a:ext cx="844905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3038" indent="-173038">
              <a:spcBef>
                <a:spcPct val="20000"/>
              </a:spcBef>
              <a:defRPr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un Objeto ?</a:t>
            </a:r>
          </a:p>
          <a:p>
            <a:pPr marL="173038" indent="-173038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1"/>
            <a:ext cx="8229600" cy="5410201"/>
          </a:xfrm>
        </p:spPr>
        <p:txBody>
          <a:bodyPr>
            <a:noAutofit/>
          </a:bodyPr>
          <a:lstStyle/>
          <a:p>
            <a:r>
              <a:rPr lang="es-ES" sz="2800" b="1" dirty="0"/>
              <a:t>Mensaje: </a:t>
            </a:r>
          </a:p>
          <a:p>
            <a:pPr lvl="1"/>
            <a:r>
              <a:rPr lang="es-ES" sz="2800" dirty="0"/>
              <a:t>Es lo que se envía a un objeto. </a:t>
            </a:r>
          </a:p>
          <a:p>
            <a:pPr lvl="1"/>
            <a:r>
              <a:rPr lang="es-ES" sz="2800" dirty="0"/>
              <a:t>Indica QUE hacer, pero no el COMO.</a:t>
            </a:r>
          </a:p>
          <a:p>
            <a:endParaRPr lang="es-ES" sz="2800" dirty="0"/>
          </a:p>
          <a:p>
            <a:r>
              <a:rPr lang="es-ES" sz="2800" b="1" dirty="0"/>
              <a:t>Método: </a:t>
            </a:r>
          </a:p>
          <a:p>
            <a:pPr lvl="1"/>
            <a:r>
              <a:rPr lang="es-ES" sz="2800" dirty="0"/>
              <a:t>Implementación asociada a un mensaje.</a:t>
            </a:r>
          </a:p>
          <a:p>
            <a:pPr lvl="1"/>
            <a:r>
              <a:rPr lang="es-ES" sz="2800" dirty="0"/>
              <a:t>Indica COMO hace la tarea.</a:t>
            </a:r>
          </a:p>
          <a:p>
            <a:pPr lvl="1"/>
            <a:endParaRPr lang="es-ES" sz="2800" dirty="0"/>
          </a:p>
          <a:p>
            <a:r>
              <a:rPr lang="es-ES" sz="2800" dirty="0"/>
              <a:t>Para cada mensaje que un objeto entiende, hay un método vinculado.</a:t>
            </a:r>
          </a:p>
          <a:p>
            <a:endParaRPr lang="es-E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8449056" cy="685800"/>
          </a:xfrm>
        </p:spPr>
        <p:txBody>
          <a:bodyPr/>
          <a:lstStyle/>
          <a:p>
            <a:r>
              <a:rPr lang="es-ES" sz="3200" dirty="0"/>
              <a:t>¿Mensajes  y métodos?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89318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Encapsulamiento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886200" y="1752600"/>
            <a:ext cx="4419600" cy="434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971800"/>
            <a:ext cx="2057400" cy="1828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92916">
            <a:off x="2119964" y="1634006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1" y="2209801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/>
              <a:t>Protocolo</a:t>
            </a:r>
            <a:endParaRPr lang="en-U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58140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Estado</a:t>
            </a:r>
            <a:endParaRPr lang="en-US" sz="3200" i="1" dirty="0"/>
          </a:p>
        </p:txBody>
      </p:sp>
      <p:sp>
        <p:nvSpPr>
          <p:cNvPr id="11" name="Right Arrow 10"/>
          <p:cNvSpPr/>
          <p:nvPr/>
        </p:nvSpPr>
        <p:spPr>
          <a:xfrm rot="20260037">
            <a:off x="1965944" y="4635784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2618438">
            <a:off x="8168790" y="4564320"/>
            <a:ext cx="17650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8535959">
            <a:off x="7808205" y="1447755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Documents and Settings\mperezvega\My Documents\Temp\Delegar 00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57200"/>
            <a:ext cx="3435016" cy="2462841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457200"/>
            <a:ext cx="8229600" cy="640080"/>
          </a:xfrm>
        </p:spPr>
        <p:txBody>
          <a:bodyPr/>
          <a:lstStyle/>
          <a:p>
            <a:r>
              <a:rPr lang="es-ES" sz="3200" dirty="0"/>
              <a:t>Delegación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19401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s-ES" sz="2400" smtClean="0"/>
              <a:t>Solo una y una sola…..bien.</a:t>
            </a:r>
            <a:endParaRPr lang="es-E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51688" y="1981200"/>
            <a:ext cx="8449056" cy="64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smtClean="0"/>
              <a:t>Responsabilidad</a:t>
            </a:r>
            <a:endParaRPr lang="en-US" sz="3200" dirty="0"/>
          </a:p>
        </p:txBody>
      </p:sp>
      <p:pic>
        <p:nvPicPr>
          <p:cNvPr id="7" name="Picture 2" descr="C:\Documents and Settings\mperezvega\My Documents\Temp\Cigueña del petroleo 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29000"/>
            <a:ext cx="5943600" cy="4451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3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4484</TotalTime>
  <Words>1092</Words>
  <Application>Microsoft Office PowerPoint</Application>
  <PresentationFormat>Widescreen</PresentationFormat>
  <Paragraphs>206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Adobe Garamond Pro</vt:lpstr>
      <vt:lpstr>Arial</vt:lpstr>
      <vt:lpstr>Arno Pro</vt:lpstr>
      <vt:lpstr>Calibri</vt:lpstr>
      <vt:lpstr>Castellar</vt:lpstr>
      <vt:lpstr>Papyrus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Herencia</vt:lpstr>
      <vt:lpstr>Herencia</vt:lpstr>
      <vt:lpstr>Herencia</vt:lpstr>
      <vt:lpstr>Polimorfismo</vt:lpstr>
      <vt:lpstr>Polimorfismo</vt:lpstr>
      <vt:lpstr>Polimorfismo</vt:lpstr>
      <vt:lpstr>Polimorfismo</vt:lpstr>
      <vt:lpstr>Polimorfismo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Mauro Matrichuk</cp:lastModifiedBy>
  <cp:revision>469</cp:revision>
  <dcterms:created xsi:type="dcterms:W3CDTF">2010-01-21T17:41:34Z</dcterms:created>
  <dcterms:modified xsi:type="dcterms:W3CDTF">2017-04-19T20:45:56Z</dcterms:modified>
</cp:coreProperties>
</file>