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12"/>
  </p:notesMasterIdLst>
  <p:handoutMasterIdLst>
    <p:handoutMasterId r:id="rId13"/>
  </p:handoutMasterIdLst>
  <p:sldIdLst>
    <p:sldId id="285" r:id="rId2"/>
    <p:sldId id="263" r:id="rId3"/>
    <p:sldId id="281" r:id="rId4"/>
    <p:sldId id="264" r:id="rId5"/>
    <p:sldId id="258" r:id="rId6"/>
    <p:sldId id="271" r:id="rId7"/>
    <p:sldId id="273" r:id="rId8"/>
    <p:sldId id="283" r:id="rId9"/>
    <p:sldId id="282" r:id="rId10"/>
    <p:sldId id="284" r:id="rId11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7946F8-AEEB-40FB-8AA8-77CE16B28CFA}" type="datetimeFigureOut">
              <a:rPr lang="en-US"/>
              <a:pPr>
                <a:defRPr/>
              </a:pPr>
              <a:t>22-Mar-16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BFBB69-6290-4D8D-B3BF-0C7305272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94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E2903B4-6AC1-4CBC-9D84-01B81F13C6FA}" type="datetimeFigureOut">
              <a:rPr lang="en-US"/>
              <a:pPr>
                <a:defRPr/>
              </a:pPr>
              <a:t>22-Mar-16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013CAA-38C1-49F2-BBD3-80C2C4548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07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41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ara graficos cla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76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213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261574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4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6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347663"/>
            <a:ext cx="11264900" cy="296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168" y="1444752"/>
            <a:ext cx="5132832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299199" y="1446213"/>
            <a:ext cx="518168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3984" y="640080"/>
            <a:ext cx="11265408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0058400" y="636428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26641-5A3A-4DE8-BAA8-7FFA68345A9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52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347663"/>
            <a:ext cx="11264900" cy="296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168" y="1444752"/>
            <a:ext cx="5132832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299199" y="1446213"/>
            <a:ext cx="518168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3984" y="640080"/>
            <a:ext cx="11265408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0058400" y="636428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26641-5A3A-4DE8-BAA8-7FFA68345A9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68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347663"/>
            <a:ext cx="11264900" cy="296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168" y="1444752"/>
            <a:ext cx="5132832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299199" y="1446213"/>
            <a:ext cx="518168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3984" y="640080"/>
            <a:ext cx="11265408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0058400" y="636428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26641-5A3A-4DE8-BAA8-7FFA68345A9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63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347663"/>
            <a:ext cx="11264900" cy="2968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0058400" y="636428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B8393-0164-4695-8A66-01303459E98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43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70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20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24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907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E8E8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37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159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17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-44" y="6368353"/>
            <a:ext cx="12192000" cy="48753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826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44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4" r:id="rId14"/>
    <p:sldLayoutId id="2147483865" r:id="rId15"/>
    <p:sldLayoutId id="2147483866" r:id="rId16"/>
    <p:sldLayoutId id="2147483867" r:id="rId17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sz="2800" dirty="0"/>
              <a:t>Curso .NET y </a:t>
            </a:r>
            <a:r>
              <a:rPr lang="es-AR" sz="2800"/>
              <a:t>ASP </a:t>
            </a:r>
            <a:r>
              <a:rPr lang="es-AR" sz="2800" smtClean="0"/>
              <a:t>MVC5</a:t>
            </a:r>
            <a:endParaRPr lang="es-AR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Marzo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04" y="4800386"/>
            <a:ext cx="1171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63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¿Qué es Hexacta?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707568" y="996951"/>
            <a:ext cx="7861039" cy="52371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Somos una empresa de Consultoría en Tecnología y Desarrollo de Software</a:t>
            </a:r>
          </a:p>
          <a:p>
            <a:pPr>
              <a:defRPr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Sumamos cerca de 320 personas, en nuestras oficinas de Buenos Aires, La Plata, Bahía Blanca, Paraná (Argentina) y Montevideo (Uruguay)</a:t>
            </a:r>
          </a:p>
          <a:p>
            <a:pPr>
              <a:defRPr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Trabajamos para grandes corporaciones de la región, EE.UU y Europa, en proyectos en donde se requieran capacidades tecnológicas de punta</a:t>
            </a:r>
          </a:p>
          <a:p>
            <a:pPr>
              <a:defRPr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Aproximadamente el 70% de la facturación de Argentina proviene de trabajos para empresas del extranjero</a:t>
            </a:r>
          </a:p>
          <a:p>
            <a:pPr>
              <a:defRPr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Nuestro principal foco son los proyectos de desarrollo de software en dos plataformas: Java y  Microsoft  .NET (somos “Microsoft Gold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Partners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desde el año 2002)</a:t>
            </a:r>
          </a:p>
          <a:p>
            <a:pPr>
              <a:defRPr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Hemos sido evaluados formalmente como CMMI Nivel 3 a fines de 2009 y desde 2010 somos </a:t>
            </a:r>
            <a:r>
              <a:rPr lang="es-A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Registered</a:t>
            </a:r>
            <a:r>
              <a:rPr lang="es-A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A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Education</a:t>
            </a:r>
            <a:r>
              <a:rPr lang="es-A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A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Provider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lo cual nos habilita a dictar cursos de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Scrum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defRPr/>
            </a:pPr>
            <a:endParaRPr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19301" y="644525"/>
            <a:ext cx="8448675" cy="228600"/>
          </a:xfrm>
        </p:spPr>
        <p:txBody>
          <a:bodyPr/>
          <a:lstStyle/>
          <a:p>
            <a:pPr>
              <a:defRPr/>
            </a:pPr>
            <a:r>
              <a:rPr lang="es-ES" sz="1400" dirty="0"/>
              <a:t>Breve descripción…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 rot="21085830">
            <a:off x="624205" y="1374138"/>
            <a:ext cx="2795561" cy="1933595"/>
          </a:xfrm>
          <a:prstGeom prst="rect">
            <a:avLst/>
          </a:prstGeom>
          <a:noFill/>
          <a:ln>
            <a:gradFill>
              <a:gsLst>
                <a:gs pos="0">
                  <a:srgbClr val="FFFFFF">
                    <a:alpha val="49000"/>
                  </a:srgb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21085830">
            <a:off x="692624" y="3599937"/>
            <a:ext cx="2737512" cy="2071702"/>
          </a:xfrm>
          <a:prstGeom prst="rect">
            <a:avLst/>
          </a:prstGeom>
          <a:noFill/>
          <a:ln>
            <a:gradFill>
              <a:gsLst>
                <a:gs pos="0">
                  <a:srgbClr val="FFFFFF">
                    <a:alpha val="49000"/>
                  </a:srgb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155" name="Picture 15" descr="grupal-ki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526929">
            <a:off x="748832" y="1497188"/>
            <a:ext cx="25781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6" descr="foto3-ki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528586">
            <a:off x="807569" y="3816527"/>
            <a:ext cx="25273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¿Qué es Hexacta?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half" idx="1"/>
          </p:nvPr>
        </p:nvSpPr>
        <p:spPr>
          <a:xfrm>
            <a:off x="3999085" y="1252539"/>
            <a:ext cx="7641531" cy="4683125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nos especializamos en una industria en particular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 proyectos pueden tener una duración variada: 6 meses, 1 año o más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 equipos son muy diversos: 5, 10, 15 o más integrantes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 equipo puede estar en una oficina o distribuido en más de una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Están integrados por diversos perfiles: 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Líder de proyecto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Arquitectos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Desarrolladores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Consultores funcionales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Diseñadores gráficos</a:t>
            </a:r>
          </a:p>
          <a:p>
            <a:pPr lvl="2">
              <a:spcBef>
                <a:spcPct val="50000"/>
              </a:spcBef>
              <a:buFont typeface="Arial" pitchFamily="34" charset="0"/>
              <a:buChar char="­"/>
              <a:defRPr/>
            </a:pPr>
            <a:r>
              <a:rPr lang="es-ES_tradnl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Testers</a:t>
            </a:r>
            <a:endParaRPr lang="es-ES_tradnl" sz="1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 proyectos cuentan con la participación y el soporte del área de Metodología y del HAT (Hexacta </a:t>
            </a:r>
            <a:r>
              <a:rPr lang="es-ES_tradnl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</a:t>
            </a: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_tradnl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Team</a:t>
            </a: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19301" y="644525"/>
            <a:ext cx="8448675" cy="228600"/>
          </a:xfrm>
        </p:spPr>
        <p:txBody>
          <a:bodyPr/>
          <a:lstStyle/>
          <a:p>
            <a:pPr>
              <a:defRPr/>
            </a:pPr>
            <a:r>
              <a:rPr lang="es-ES" sz="1400" dirty="0"/>
              <a:t>Características de nuestros proyectos</a:t>
            </a:r>
            <a:endParaRPr lang="en-US" sz="1400" dirty="0"/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529824">
            <a:off x="1103765" y="1425899"/>
            <a:ext cx="23939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4" descr="foto2-ki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538874">
            <a:off x="1014866" y="3837311"/>
            <a:ext cx="2435225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 rot="21085830">
            <a:off x="918673" y="1276940"/>
            <a:ext cx="2737512" cy="2071702"/>
          </a:xfrm>
          <a:prstGeom prst="rect">
            <a:avLst/>
          </a:prstGeom>
          <a:noFill/>
          <a:ln>
            <a:gradFill>
              <a:gsLst>
                <a:gs pos="0">
                  <a:srgbClr val="FFFFFF">
                    <a:alpha val="49000"/>
                  </a:srgb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 rot="21085830">
            <a:off x="858645" y="3692160"/>
            <a:ext cx="2737512" cy="2071702"/>
          </a:xfrm>
          <a:prstGeom prst="rect">
            <a:avLst/>
          </a:prstGeom>
          <a:noFill/>
          <a:ln>
            <a:gradFill>
              <a:gsLst>
                <a:gs pos="0">
                  <a:srgbClr val="FFFFFF">
                    <a:alpha val="49000"/>
                  </a:srgb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¿Qué es Hexacta?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127448" y="1305718"/>
            <a:ext cx="2644453" cy="1417638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Definición de estrategias tecnológicas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Rediseño de procesos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Especificación funcional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Definición de arquitecturas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half" idx="14"/>
          </p:nvPr>
        </p:nvSpPr>
        <p:spPr>
          <a:xfrm>
            <a:off x="1127448" y="4881565"/>
            <a:ext cx="2868290" cy="12827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Definición de estrategias de revisión de calidad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Definición y ejecución de pruebas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24064" y="654050"/>
            <a:ext cx="8448675" cy="228600"/>
          </a:xfrm>
        </p:spPr>
        <p:txBody>
          <a:bodyPr/>
          <a:lstStyle/>
          <a:p>
            <a:pPr>
              <a:defRPr/>
            </a:pPr>
            <a:r>
              <a:rPr lang="es-ES" sz="1400" dirty="0"/>
              <a:t>Nuestros servicios</a:t>
            </a:r>
            <a:endParaRPr lang="en-US" sz="1400" dirty="0"/>
          </a:p>
        </p:txBody>
      </p:sp>
      <p:sp>
        <p:nvSpPr>
          <p:cNvPr id="9" name="Content Placeholder 6"/>
          <p:cNvSpPr>
            <a:spLocks noGrp="1"/>
          </p:cNvSpPr>
          <p:nvPr>
            <p:ph sz="half" idx="4294967295"/>
          </p:nvPr>
        </p:nvSpPr>
        <p:spPr>
          <a:xfrm>
            <a:off x="8334374" y="1313656"/>
            <a:ext cx="2874193" cy="1171575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Desarrollo y mantenimiento en tecnologías Java o </a:t>
            </a:r>
            <a:r>
              <a:rPr lang="es-ES_tradnl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.net</a:t>
            </a:r>
            <a:endParaRPr lang="es-ES_tradnl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Proyectos de alcance abierto o cerrado</a:t>
            </a:r>
          </a:p>
          <a:p>
            <a:pPr>
              <a:spcBef>
                <a:spcPct val="50000"/>
              </a:spcBef>
              <a:defRPr/>
            </a:pPr>
            <a:endParaRPr lang="es-ES_tradnl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half" idx="4294967295"/>
          </p:nvPr>
        </p:nvSpPr>
        <p:spPr>
          <a:xfrm>
            <a:off x="8334375" y="4457701"/>
            <a:ext cx="2571750" cy="1222375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Consultoría en Usabilidad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Arquitectura de la información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Diseño de interfaces de usuario</a:t>
            </a:r>
          </a:p>
          <a:p>
            <a:pPr>
              <a:spcBef>
                <a:spcPct val="50000"/>
              </a:spcBef>
              <a:defRPr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Construcción de Prototipos</a:t>
            </a:r>
          </a:p>
        </p:txBody>
      </p:sp>
      <p:pic>
        <p:nvPicPr>
          <p:cNvPr id="8196" name="Picture 5" descr="cuatrodenegoci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738" y="1366839"/>
            <a:ext cx="4114800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1" y="311151"/>
            <a:ext cx="8448675" cy="296863"/>
          </a:xfrm>
        </p:spPr>
        <p:txBody>
          <a:bodyPr/>
          <a:lstStyle/>
          <a:p>
            <a:pPr eaLnBrk="1" hangingPunct="1"/>
            <a:r>
              <a:rPr lang="es-AR" smtClean="0"/>
              <a:t>La propuesta de valor para nuestra gente</a:t>
            </a:r>
            <a:endParaRPr lang="es-ES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95551" y="2708276"/>
            <a:ext cx="6913563" cy="627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22250">
              <a:lnSpc>
                <a:spcPct val="90000"/>
              </a:lnSpc>
              <a:spcAft>
                <a:spcPct val="35000"/>
              </a:spcAft>
              <a:defRPr/>
            </a:pP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Se define Cultura Organizacional como “</a:t>
            </a:r>
            <a:r>
              <a:rPr lang="es-ES" sz="500" dirty="0">
                <a:solidFill>
                  <a:prstClr val="white"/>
                </a:solidFill>
                <a:latin typeface="HelveticaNeueLT Std"/>
                <a:cs typeface="+mn-cs"/>
              </a:rPr>
              <a:t>todo aquello que identifica a una organización y la diferencia de otra haciendo que sus miembros se sientan parte de ella ya que profesan los mismos valores, creencias, reglas, procedimientos, normas, lenguaje, ritual y ceremonias”.</a:t>
            </a: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 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9736" y="1246188"/>
            <a:ext cx="7848872" cy="445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indent="-203200">
              <a:lnSpc>
                <a:spcPts val="1500"/>
              </a:lnSpc>
              <a:spcAft>
                <a:spcPts val="300"/>
              </a:spcAft>
              <a:defRPr/>
            </a:pPr>
            <a:r>
              <a:rPr lang="es-ES" sz="16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 organización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es un excelente lugar para impulsar el desarrollo profesional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nuevas tecnologías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buenas prácticas en desarrollo de software 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grandes e importantes clientes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entorno que facilita el aprendizaje y la colaboración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trabajamos fuertemente en los procesos de HR (mentoring, coaching, desarrollo, evaluaciones, beneficios, etc.)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queremos establecer relaciones de largo plazo con nuestra gente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9388" indent="-179388">
              <a:lnSpc>
                <a:spcPts val="1600"/>
              </a:lnSpc>
              <a:spcBef>
                <a:spcPct val="20000"/>
              </a:spcBef>
              <a:buFontTx/>
              <a:buChar char="-"/>
              <a:defRPr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03200" indent="-203200">
              <a:lnSpc>
                <a:spcPts val="1500"/>
              </a:lnSpc>
              <a:spcAft>
                <a:spcPts val="300"/>
              </a:spcAft>
              <a:defRPr/>
            </a:pPr>
            <a:r>
              <a:rPr lang="es-ES" sz="16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 cultura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consideramos que la excelencia en los procesos y la calidad no están necesariamente separadas de la diversión</a:t>
            </a:r>
          </a:p>
          <a:p>
            <a:pPr marL="173038" indent="-173038">
              <a:lnSpc>
                <a:spcPts val="16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actividades como clases de inglés, happy hour, wine tastings, maratones, son típicas de nuestra cultura</a:t>
            </a:r>
            <a:endParaRPr lang="es-ES_tradnl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9221" name="Picture 16" descr="fotoschico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8167" y="1271143"/>
            <a:ext cx="25146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¿Qué implica hacer carrera en Hexacta?</a:t>
            </a:r>
            <a:endParaRPr lang="es-ES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95551" y="2708276"/>
            <a:ext cx="6913563" cy="627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22250">
              <a:lnSpc>
                <a:spcPct val="90000"/>
              </a:lnSpc>
              <a:spcAft>
                <a:spcPct val="35000"/>
              </a:spcAft>
              <a:defRPr/>
            </a:pP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Se define Cultura Organizacional como “</a:t>
            </a:r>
            <a:r>
              <a:rPr lang="es-ES" sz="500" dirty="0">
                <a:solidFill>
                  <a:prstClr val="white"/>
                </a:solidFill>
                <a:latin typeface="HelveticaNeueLT Std"/>
                <a:cs typeface="+mn-cs"/>
              </a:rPr>
              <a:t>todo aquello que identifica a una organización y la diferencia de otra haciendo que sus miembros se sientan parte de ella ya que profesan los mismos valores, creencias, reglas, procedimientos, normas, lenguaje, ritual y ceremonias”.</a:t>
            </a: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 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91744" y="1470025"/>
            <a:ext cx="6630195" cy="3862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trabajar con diferentes perfiles y en diferentes equipos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trabajar por objetivos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participar en proyectos para clientes locales y también del exterior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adaptarse permanentemente al cambio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tener desafíos constantemente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ser proactivo y abierto al aprendizaje continuo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tener capacidad e intención para autocapacitarse</a:t>
            </a:r>
          </a:p>
          <a:p>
            <a:pPr marL="173038" indent="-173038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aspirar a crecer y superarse permanentemente</a:t>
            </a:r>
          </a:p>
        </p:txBody>
      </p:sp>
      <p:pic>
        <p:nvPicPr>
          <p:cNvPr id="10245" name="Picture 5" descr="plandecarrer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376" y="1785177"/>
            <a:ext cx="3133725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87387" y="2944053"/>
            <a:ext cx="19383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AR" sz="2000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t>Plan de Carrera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95551" y="2708276"/>
            <a:ext cx="6913563" cy="627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22250">
              <a:lnSpc>
                <a:spcPct val="90000"/>
              </a:lnSpc>
              <a:spcAft>
                <a:spcPct val="35000"/>
              </a:spcAft>
              <a:defRPr/>
            </a:pP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Se define Cultura Organizacional como “</a:t>
            </a:r>
            <a:r>
              <a:rPr lang="es-ES" sz="500" dirty="0">
                <a:solidFill>
                  <a:prstClr val="white"/>
                </a:solidFill>
                <a:latin typeface="HelveticaNeueLT Std"/>
                <a:cs typeface="+mn-cs"/>
              </a:rPr>
              <a:t>todo aquello que identifica a una organización y la diferencia de otra haciendo que sus miembros se sientan parte de ella ya que profesan los mismos valores, creencias, reglas, procedimientos, normas, lenguaje, ritual y ceremonias”.</a:t>
            </a: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 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Iniciativa – Hexacta Labs</a:t>
            </a:r>
            <a:endParaRPr lang="en-US" smtClean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/>
          <a:srcRect r="31749"/>
          <a:stretch>
            <a:fillRect/>
          </a:stretch>
        </p:blipFill>
        <p:spPr bwMode="auto">
          <a:xfrm>
            <a:off x="2999656" y="980728"/>
            <a:ext cx="5129222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95551" y="2708276"/>
            <a:ext cx="6913563" cy="627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22250">
              <a:lnSpc>
                <a:spcPct val="90000"/>
              </a:lnSpc>
              <a:spcAft>
                <a:spcPct val="35000"/>
              </a:spcAft>
              <a:defRPr/>
            </a:pP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Se define Cultura Organizacional como “</a:t>
            </a:r>
            <a:r>
              <a:rPr lang="es-ES" sz="500" dirty="0">
                <a:solidFill>
                  <a:prstClr val="white"/>
                </a:solidFill>
                <a:latin typeface="HelveticaNeueLT Std"/>
                <a:cs typeface="+mn-cs"/>
              </a:rPr>
              <a:t>todo aquello que identifica a una organización y la diferencia de otra haciendo que sus miembros se sientan parte de ella ya que profesan los mismos valores, creencias, reglas, procedimientos, normas, lenguaje, ritual y ceremonias”.</a:t>
            </a: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 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Agenda del curso</a:t>
            </a:r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77156"/>
              </p:ext>
            </p:extLst>
          </p:nvPr>
        </p:nvGraphicFramePr>
        <p:xfrm>
          <a:off x="2641600" y="1172270"/>
          <a:ext cx="6996870" cy="4632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954"/>
                <a:gridCol w="1928826"/>
                <a:gridCol w="3929090"/>
              </a:tblGrid>
              <a:tr h="357192">
                <a:tc>
                  <a:txBody>
                    <a:bodyPr/>
                    <a:lstStyle/>
                    <a:p>
                      <a:pPr algn="ctr"/>
                      <a:r>
                        <a:rPr lang="es-ES_tradnl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Jornada</a:t>
                      </a:r>
                      <a:endParaRPr 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Fecha</a:t>
                      </a:r>
                      <a:endParaRPr 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Tema</a:t>
                      </a:r>
                      <a:endParaRPr 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2199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Martes </a:t>
                      </a:r>
                      <a:r>
                        <a:rPr lang="es-ES_tradnl" sz="15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</a:t>
                      </a:r>
                      <a:r>
                        <a:rPr lang="es-ES_tradnl" sz="1500" b="1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/03</a:t>
                      </a:r>
                      <a:endParaRPr lang="en-US" sz="15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Clean</a:t>
                      </a:r>
                      <a:r>
                        <a:rPr lang="es-ES_tradnl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_tradnl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Code</a:t>
                      </a:r>
                      <a:r>
                        <a:rPr lang="es-ES_tradnl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_tradnl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</a:t>
                      </a:r>
                      <a:r>
                        <a:rPr lang="es-ES_tradnl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POO</a:t>
                      </a:r>
                      <a:endParaRPr lang="es-ES_tradnl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03283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Jueves </a:t>
                      </a:r>
                      <a:r>
                        <a:rPr lang="es-ES_tradnl" sz="15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</a:t>
                      </a:r>
                      <a:r>
                        <a:rPr lang="es-ES_tradnl" sz="1500" b="1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/03</a:t>
                      </a:r>
                      <a:endParaRPr lang="en-US" sz="15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5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.NET, C#</a:t>
                      </a:r>
                      <a:endParaRPr lang="es-ES_tradnl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92199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_tradnl" sz="1500" b="1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Martes</a:t>
                      </a:r>
                      <a:r>
                        <a:rPr lang="es-ES_tradnl" sz="1500" b="1" kern="12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1500" b="1" kern="12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4/04</a:t>
                      </a:r>
                      <a:endParaRPr lang="en-US" sz="1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Práctica</a:t>
                      </a:r>
                      <a:r>
                        <a:rPr lang="es-ES_tradnl" sz="15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Aplicaciones web </a:t>
                      </a:r>
                      <a:r>
                        <a:rPr lang="es-ES_tradnl" sz="1500" kern="12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 </a:t>
                      </a:r>
                      <a:r>
                        <a:rPr lang="es-ES_tradnl" sz="15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MVC5 </a:t>
                      </a:r>
                      <a:r>
                        <a:rPr lang="es-ES_tradnl" sz="15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s-ES_tradnl" sz="15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1/4</a:t>
                      </a:r>
                      <a:endParaRPr lang="en-U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47961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Jueves </a:t>
                      </a:r>
                      <a:r>
                        <a:rPr lang="es-ES_tradnl" sz="15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7/04</a:t>
                      </a:r>
                      <a:endParaRPr lang="en-US" sz="15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Práctica</a:t>
                      </a:r>
                      <a:r>
                        <a:rPr lang="es-ES_tradnl" sz="15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Aplicaciones web </a:t>
                      </a:r>
                      <a:r>
                        <a:rPr lang="es-ES_tradnl" sz="1500" kern="12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 </a:t>
                      </a:r>
                      <a:r>
                        <a:rPr lang="es-ES_tradnl" sz="15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MVC5 </a:t>
                      </a:r>
                      <a:r>
                        <a:rPr lang="es-ES_tradnl" sz="15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s-ES_tradnl" sz="15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2/4</a:t>
                      </a:r>
                      <a:endParaRPr lang="en-U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Martes </a:t>
                      </a:r>
                      <a:r>
                        <a:rPr lang="es-ES_tradnl" sz="15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r>
                        <a:rPr lang="es-ES_tradnl" sz="1500" b="1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/04</a:t>
                      </a:r>
                      <a:endParaRPr lang="en-US" sz="15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_tradnl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Práctica</a:t>
                      </a:r>
                      <a:r>
                        <a:rPr lang="es-ES_tradnl" sz="15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Aplicaciones web </a:t>
                      </a:r>
                      <a:r>
                        <a:rPr lang="es-ES_tradnl" sz="1500" kern="12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 </a:t>
                      </a:r>
                      <a:r>
                        <a:rPr lang="es-ES_tradnl" sz="15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MVC5 </a:t>
                      </a:r>
                      <a:r>
                        <a:rPr lang="es-ES_tradnl" sz="15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s-ES_tradnl" sz="15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3/4</a:t>
                      </a:r>
                      <a:endParaRPr lang="en-US" sz="15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s-ES_tradnl" sz="1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en-US" sz="1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Jueves </a:t>
                      </a:r>
                      <a:r>
                        <a:rPr lang="es-ES_tradnl" sz="15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r>
                        <a:rPr lang="es-ES_tradnl" sz="1500" b="1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/04</a:t>
                      </a:r>
                      <a:endParaRPr lang="en-US" sz="15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s-ES_tradnl" sz="15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Práctica</a:t>
                      </a:r>
                      <a:r>
                        <a:rPr lang="es-ES_tradnl" sz="1500" kern="12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1500" kern="12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 integraci</a:t>
                      </a:r>
                      <a:r>
                        <a:rPr lang="en-US" sz="1500" kern="12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ó</a:t>
                      </a:r>
                      <a:r>
                        <a:rPr lang="es-ES_tradnl" sz="1500" kern="12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s-ES_tradnl" sz="15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15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s-ES_tradnl" sz="15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4/4</a:t>
                      </a:r>
                      <a:endParaRPr lang="en-US" sz="15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95551" y="2708276"/>
            <a:ext cx="6913563" cy="627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22250">
              <a:lnSpc>
                <a:spcPct val="90000"/>
              </a:lnSpc>
              <a:spcAft>
                <a:spcPct val="35000"/>
              </a:spcAft>
              <a:defRPr/>
            </a:pP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Se define Cultura Organizacional como “</a:t>
            </a:r>
            <a:r>
              <a:rPr lang="es-ES" sz="500" dirty="0">
                <a:solidFill>
                  <a:prstClr val="white"/>
                </a:solidFill>
                <a:latin typeface="HelveticaNeueLT Std"/>
                <a:cs typeface="+mn-cs"/>
              </a:rPr>
              <a:t>todo aquello que identifica a una organización y la diferencia de otra haciendo que sus miembros se sientan parte de ella ya que profesan los mismos valores, creencias, reglas, procedimientos, normas, lenguaje, ritual y ceremonias”.</a:t>
            </a:r>
            <a:r>
              <a:rPr lang="es-AR" sz="500" dirty="0">
                <a:solidFill>
                  <a:prstClr val="white"/>
                </a:solidFill>
                <a:latin typeface="HelveticaNeueLT Std"/>
                <a:cs typeface="+mn-cs"/>
              </a:rPr>
              <a:t> 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166939" y="1974850"/>
            <a:ext cx="7858125" cy="2000250"/>
          </a:xfrm>
        </p:spPr>
        <p:txBody>
          <a:bodyPr/>
          <a:lstStyle/>
          <a:p>
            <a:pPr algn="ctr" eaLnBrk="1" hangingPunct="1"/>
            <a:r>
              <a:rPr lang="es-AR" sz="2600" b="1"/>
              <a:t>Esperamos que les guste el curso!</a:t>
            </a:r>
            <a:endParaRPr lang="es-ES" sz="2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 Word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 Word</Template>
  <TotalTime>3003</TotalTime>
  <Words>747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HelveticaNeueLT Std</vt:lpstr>
      <vt:lpstr>Segoe UI</vt:lpstr>
      <vt:lpstr>Segoe UI Light</vt:lpstr>
      <vt:lpstr>Segoe UI Semibold</vt:lpstr>
      <vt:lpstr>Segoe UI Symbol</vt:lpstr>
      <vt:lpstr>Theme Hexacta Word</vt:lpstr>
      <vt:lpstr>PowerPoint Presentation</vt:lpstr>
      <vt:lpstr>¿Qué es Hexacta?</vt:lpstr>
      <vt:lpstr>¿Qué es Hexacta?</vt:lpstr>
      <vt:lpstr>¿Qué es Hexacta?</vt:lpstr>
      <vt:lpstr>La propuesta de valor para nuestra gente</vt:lpstr>
      <vt:lpstr>¿Qué implica hacer carrera en Hexacta?</vt:lpstr>
      <vt:lpstr>Iniciativa – Hexacta Labs</vt:lpstr>
      <vt:lpstr>Agenda del curso</vt:lpstr>
      <vt:lpstr>Esperamos que les guste el curso!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Hexacta</dc:title>
  <dc:creator>Cristian López</dc:creator>
  <cp:lastModifiedBy>Eduardo Malvino</cp:lastModifiedBy>
  <cp:revision>176</cp:revision>
  <dcterms:created xsi:type="dcterms:W3CDTF">2010-10-20T19:44:26Z</dcterms:created>
  <dcterms:modified xsi:type="dcterms:W3CDTF">2016-03-22T18:21:27Z</dcterms:modified>
</cp:coreProperties>
</file>