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0"/>
  </p:notesMasterIdLst>
  <p:handoutMasterIdLst>
    <p:handoutMasterId r:id="rId91"/>
  </p:handoutMasterIdLst>
  <p:sldIdLst>
    <p:sldId id="516" r:id="rId2"/>
    <p:sldId id="380" r:id="rId3"/>
    <p:sldId id="383" r:id="rId4"/>
    <p:sldId id="385" r:id="rId5"/>
    <p:sldId id="386" r:id="rId6"/>
    <p:sldId id="389" r:id="rId7"/>
    <p:sldId id="390" r:id="rId8"/>
    <p:sldId id="513" r:id="rId9"/>
    <p:sldId id="396" r:id="rId10"/>
    <p:sldId id="397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10" r:id="rId22"/>
    <p:sldId id="412" r:id="rId23"/>
    <p:sldId id="413" r:id="rId24"/>
    <p:sldId id="518" r:id="rId25"/>
    <p:sldId id="415" r:id="rId26"/>
    <p:sldId id="416" r:id="rId27"/>
    <p:sldId id="417" r:id="rId28"/>
    <p:sldId id="418" r:id="rId29"/>
    <p:sldId id="519" r:id="rId30"/>
    <p:sldId id="423" r:id="rId31"/>
    <p:sldId id="424" r:id="rId32"/>
    <p:sldId id="425" r:id="rId33"/>
    <p:sldId id="520" r:id="rId34"/>
    <p:sldId id="427" r:id="rId35"/>
    <p:sldId id="428" r:id="rId36"/>
    <p:sldId id="429" r:id="rId37"/>
    <p:sldId id="521" r:id="rId38"/>
    <p:sldId id="431" r:id="rId39"/>
    <p:sldId id="432" r:id="rId40"/>
    <p:sldId id="434" r:id="rId41"/>
    <p:sldId id="433" r:id="rId42"/>
    <p:sldId id="522" r:id="rId43"/>
    <p:sldId id="436" r:id="rId44"/>
    <p:sldId id="437" r:id="rId45"/>
    <p:sldId id="438" r:id="rId46"/>
    <p:sldId id="439" r:id="rId47"/>
    <p:sldId id="523" r:id="rId48"/>
    <p:sldId id="443" r:id="rId49"/>
    <p:sldId id="444" r:id="rId50"/>
    <p:sldId id="445" r:id="rId51"/>
    <p:sldId id="524" r:id="rId52"/>
    <p:sldId id="446" r:id="rId53"/>
    <p:sldId id="447" r:id="rId54"/>
    <p:sldId id="525" r:id="rId55"/>
    <p:sldId id="449" r:id="rId56"/>
    <p:sldId id="450" r:id="rId57"/>
    <p:sldId id="451" r:id="rId58"/>
    <p:sldId id="526" r:id="rId59"/>
    <p:sldId id="453" r:id="rId60"/>
    <p:sldId id="454" r:id="rId61"/>
    <p:sldId id="455" r:id="rId62"/>
    <p:sldId id="527" r:id="rId63"/>
    <p:sldId id="457" r:id="rId64"/>
    <p:sldId id="458" r:id="rId65"/>
    <p:sldId id="459" r:id="rId66"/>
    <p:sldId id="528" r:id="rId67"/>
    <p:sldId id="475" r:id="rId68"/>
    <p:sldId id="473" r:id="rId69"/>
    <p:sldId id="476" r:id="rId70"/>
    <p:sldId id="530" r:id="rId71"/>
    <p:sldId id="485" r:id="rId72"/>
    <p:sldId id="483" r:id="rId73"/>
    <p:sldId id="486" r:id="rId74"/>
    <p:sldId id="531" r:id="rId75"/>
    <p:sldId id="488" r:id="rId76"/>
    <p:sldId id="489" r:id="rId77"/>
    <p:sldId id="490" r:id="rId78"/>
    <p:sldId id="532" r:id="rId79"/>
    <p:sldId id="496" r:id="rId80"/>
    <p:sldId id="497" r:id="rId81"/>
    <p:sldId id="498" r:id="rId82"/>
    <p:sldId id="515" r:id="rId83"/>
    <p:sldId id="507" r:id="rId84"/>
    <p:sldId id="514" r:id="rId85"/>
    <p:sldId id="509" r:id="rId86"/>
    <p:sldId id="511" r:id="rId87"/>
    <p:sldId id="533" r:id="rId88"/>
    <p:sldId id="51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5485" autoAdjust="0"/>
  </p:normalViewPr>
  <p:slideViewPr>
    <p:cSldViewPr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22/03/2016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13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22-Mar-16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23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fuck /</a:t>
            </a:r>
            <a:r>
              <a:rPr lang="en-US" baseline="0" dirty="0" smtClean="0"/>
              <a:t> minutes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649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r>
              <a:rPr lang="es-AR" baseline="0" dirty="0" smtClean="0"/>
              <a:t> (AKA </a:t>
            </a:r>
            <a:r>
              <a:rPr lang="es-AR" baseline="0" dirty="0" err="1" smtClean="0"/>
              <a:t>Design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Flaws</a:t>
            </a:r>
            <a:r>
              <a:rPr lang="es-AR" baseline="0" dirty="0" smtClean="0"/>
              <a:t> o </a:t>
            </a:r>
            <a:r>
              <a:rPr lang="es-AR" baseline="0" dirty="0" err="1" smtClean="0"/>
              <a:t>Design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Disharmonies</a:t>
            </a:r>
            <a:r>
              <a:rPr lang="es-AR" baseline="0" dirty="0" smtClean="0"/>
              <a:t>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534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87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077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</a:t>
            </a:r>
            <a:r>
              <a:rPr lang="es-AR" baseline="0" dirty="0" smtClean="0"/>
              <a:t> misma clase se ve afectada, solo en partes por cambios diferentes. </a:t>
            </a:r>
          </a:p>
          <a:p>
            <a:r>
              <a:rPr lang="es-AR" baseline="0" dirty="0" smtClean="0"/>
              <a:t>Pasa cuando una clase tiene mas de una responsabilidad.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53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Método envidioso </a:t>
            </a:r>
            <a:r>
              <a:rPr lang="es-AR" noProof="0" dirty="0" smtClean="0">
                <a:sym typeface="Wingdings" pitchFamily="2" charset="2"/>
              </a:rPr>
              <a:t>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13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El método capital esta mas interesado en las cosas de loan que</a:t>
            </a:r>
            <a:r>
              <a:rPr lang="es-AR" baseline="0" noProof="0" dirty="0" smtClean="0"/>
              <a:t> en las cosas propias del objeto en el que vive.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8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Los mismos</a:t>
            </a:r>
            <a:r>
              <a:rPr lang="es-AR" baseline="0" noProof="0" dirty="0" smtClean="0"/>
              <a:t> objetos son pasados en diferentes métodos.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El código nos pide un nuevo objeto!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6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hace nada interesante. Por ahí le</a:t>
            </a:r>
            <a:r>
              <a:rPr lang="es-AR" baseline="0" dirty="0" smtClean="0"/>
              <a:t> fueron sacando cosas por distintos </a:t>
            </a:r>
            <a:r>
              <a:rPr lang="es-AR" baseline="0" dirty="0" err="1" smtClean="0"/>
              <a:t>refactorings</a:t>
            </a:r>
            <a:r>
              <a:rPr lang="es-AR" baseline="0" dirty="0" smtClean="0"/>
              <a:t>, y ya no aplica mas.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817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Seguro que son manipuladas por otras. </a:t>
            </a:r>
          </a:p>
          <a:p>
            <a:r>
              <a:rPr lang="es-AR" dirty="0" smtClean="0"/>
              <a:t>Si</a:t>
            </a:r>
            <a:r>
              <a:rPr lang="es-AR" baseline="0" dirty="0" smtClean="0"/>
              <a:t> hay data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, hay </a:t>
            </a:r>
            <a:r>
              <a:rPr lang="es-AR" baseline="0" dirty="0" err="1" smtClean="0"/>
              <a:t>feature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envy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454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Las expresiones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pueden volver complicadas de leer y entender. Con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este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ayudamos al lector a entender cual es la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La variante a este es introduce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 (si 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sirve en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ese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 es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mete ruido), mejor usar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71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018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Una variable temporal deberá tener una sola responsabilidad. mas de una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confunde al lector. Deben ser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seteadas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 sola vez. (Con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excepcion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las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que participan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las usadas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30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78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bien en java es todo por valor, genera confusión al lector. Deberá ser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solo leído. (se puede usar final para que el compilador nos ayude).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Ojo muchas veces por ahí esto es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algún programador que no tiene claro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este caso como java pasa los parámetros. 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 lenguajes que si lo permiten y esto genera gran confusión. (algunos permiten marcarlos como IN o OUT o ambos)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466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Cuando una clase crece y comienza a tener muchas responsabilidades comienza a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ser difícil de entenderla.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Mejor distribuir esas responsabilidades "extra" en otras.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25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Gran parte de la complejidad de un método es culpa de expresiones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condicionales complejas.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Básicamente aplicamos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condicional y en las partes.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194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Muchos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terminan en la misma acción. Usar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según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corresponda.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171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Consolidate</a:t>
            </a:r>
            <a:r>
              <a:rPr lang="es-AR" dirty="0" smtClean="0"/>
              <a:t> </a:t>
            </a:r>
            <a:r>
              <a:rPr lang="es-AR" dirty="0" err="1" smtClean="0"/>
              <a:t>conditiona</a:t>
            </a:r>
            <a:r>
              <a:rPr lang="es-AR" baseline="0" dirty="0" err="1" smtClean="0"/>
              <a:t>l</a:t>
            </a:r>
            <a:r>
              <a:rPr lang="es-AR" baseline="0" dirty="0" smtClean="0"/>
              <a:t> para el caso de </a:t>
            </a:r>
            <a:r>
              <a:rPr lang="es-AR" baseline="0" dirty="0" err="1" smtClean="0"/>
              <a:t>AND’s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4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Tal vez por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previo o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descuido, nos queda el mismo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coidgo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ejecutandose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siempre en 2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distintos.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36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Sucede cuando algún programador respeto aquella regla de la programación estructurada que decía que una función solo debía tener un único punto de salida.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métodos cortos varias salidas muchas veces son más fáciles de entender.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790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Cuando queremos diferenciar bien las condiciones inusuales del camino feliz.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Los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mas difíciles de seguir y entender que cuando estamos en un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solo nivel.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Usando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queda claro cuales el camino feliz y cuales las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condiciones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inusuales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90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(el @</a:t>
            </a:r>
            <a:r>
              <a:rPr lang="es-AR" noProof="0" dirty="0" err="1" smtClean="0"/>
              <a:t>author</a:t>
            </a:r>
            <a:r>
              <a:rPr lang="es-AR" noProof="0" dirty="0" smtClean="0"/>
              <a:t> va</a:t>
            </a:r>
            <a:r>
              <a:rPr lang="es-AR" baseline="0" noProof="0" dirty="0" smtClean="0"/>
              <a:t> por el </a:t>
            </a:r>
            <a:r>
              <a:rPr lang="es-AR" baseline="0" noProof="0" dirty="0" err="1" smtClean="0"/>
              <a:t>javadoc</a:t>
            </a:r>
            <a:r>
              <a:rPr lang="es-AR" baseline="0" noProof="0" dirty="0" smtClean="0"/>
              <a:t> de java</a:t>
            </a:r>
            <a:r>
              <a:rPr lang="es-AR" noProof="0" dirty="0" smtClean="0"/>
              <a:t>)</a:t>
            </a:r>
          </a:p>
          <a:p>
            <a:endParaRPr lang="es-AR" noProof="0" dirty="0" smtClean="0"/>
          </a:p>
          <a:p>
            <a:r>
              <a:rPr lang="es-AR" noProof="0" dirty="0" smtClean="0"/>
              <a:t>Somos autores, es decir tenemos lectores!</a:t>
            </a:r>
          </a:p>
          <a:p>
            <a:r>
              <a:rPr lang="es-AR" noProof="0" dirty="0" smtClean="0"/>
              <a:t>Somos</a:t>
            </a:r>
            <a:r>
              <a:rPr lang="es-AR" baseline="0" noProof="0" dirty="0" smtClean="0"/>
              <a:t> responsables de comunicarnos bien con ellos. Ellos nos van a juzgar </a:t>
            </a:r>
            <a:r>
              <a:rPr lang="es-AR" baseline="0" noProof="0" dirty="0" smtClean="0">
                <a:sym typeface="Wingdings" pitchFamily="2" charset="2"/>
              </a:rPr>
              <a:t>.</a:t>
            </a:r>
          </a:p>
          <a:p>
            <a:r>
              <a:rPr lang="es-AR" baseline="0" noProof="0" dirty="0" smtClean="0">
                <a:sym typeface="Wingdings" pitchFamily="2" charset="2"/>
              </a:rPr>
              <a:t>No escribimos código para la maquina, sino para humanos (programadores) los programadores son usuarios! Tenemos que poner empeño en la “usabilidad”</a:t>
            </a:r>
          </a:p>
          <a:p>
            <a:endParaRPr lang="es-AR" baseline="0" noProof="0" dirty="0" smtClean="0">
              <a:sym typeface="Wingdings" pitchFamily="2" charset="2"/>
            </a:endParaRPr>
          </a:p>
          <a:p>
            <a:r>
              <a:rPr lang="es-AR" noProof="0" dirty="0" smtClean="0"/>
              <a:t>Relación de cuanto</a:t>
            </a:r>
            <a:r>
              <a:rPr lang="es-AR" baseline="0" noProof="0" dirty="0" smtClean="0"/>
              <a:t> leemos vs cuanto escribimos durante una sesión de código 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pasamos la mayor parte del tiempo leyendo código, entonces vamos a ganar mucho tiempo si este es fácil de leer, o no?</a:t>
            </a:r>
            <a:endParaRPr lang="es-AR" noProof="0" dirty="0" smtClean="0"/>
          </a:p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095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A veces tenemos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en base a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tiene un comportamiento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diferente.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629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grupo de parámetros van siempre juntos en distintos métodos. 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Pide a gritos la creación de un nuevo objeto y tal vez la mudanza de esos métodos a ese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 nuevo.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592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Usemos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gral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reduce la cantidad y complejidad del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codigo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las lanza.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5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Usar las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para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excpeciones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;). No para condicionales.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25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java, miren </a:t>
            </a:r>
            <a:r>
              <a:rPr lang="es-AR" dirty="0" err="1" smtClean="0"/>
              <a:t>CodePro</a:t>
            </a:r>
            <a:r>
              <a:rPr lang="es-AR" baseline="0" dirty="0" smtClean="0"/>
              <a:t>, es excelente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61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noProof="0" dirty="0" err="1" smtClean="0"/>
              <a:t>Clean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Code</a:t>
            </a:r>
            <a:r>
              <a:rPr lang="es-AR" baseline="0" noProof="0" dirty="0" smtClean="0"/>
              <a:t>: colaborativo entre varios, </a:t>
            </a:r>
            <a:r>
              <a:rPr lang="es-AR" baseline="0" noProof="0" dirty="0" err="1" smtClean="0"/>
              <a:t>javalero</a:t>
            </a:r>
            <a:r>
              <a:rPr lang="es-AR" baseline="0" noProof="0" dirty="0" smtClean="0"/>
              <a:t>. Muy interesante, </a:t>
            </a:r>
            <a:r>
              <a:rPr lang="es-AR" baseline="0" noProof="0" dirty="0" err="1" smtClean="0"/>
              <a:t>pragmatico</a:t>
            </a:r>
            <a:r>
              <a:rPr lang="es-AR" baseline="0" noProof="0" dirty="0" smtClean="0"/>
              <a:t>, simple y </a:t>
            </a:r>
            <a:r>
              <a:rPr lang="es-AR" baseline="0" noProof="0" dirty="0" err="1" smtClean="0"/>
              <a:t>facil</a:t>
            </a:r>
            <a:r>
              <a:rPr lang="es-AR" baseline="0" noProof="0" dirty="0" smtClean="0"/>
              <a:t> de leer de corrido. </a:t>
            </a:r>
          </a:p>
          <a:p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: interesante, cortito y al pie, es un catalogo de </a:t>
            </a:r>
            <a:r>
              <a:rPr lang="es-AR" baseline="0" noProof="0" dirty="0" err="1" smtClean="0"/>
              <a:t>refcatorings</a:t>
            </a:r>
            <a:r>
              <a:rPr lang="es-AR" baseline="0" noProof="0" dirty="0" smtClean="0"/>
              <a:t> (y de 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Ambos se leen muy rápidos, ambos ejemplos en java (que seria como nuestro ingles de hoy)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500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to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lleva de código con </a:t>
            </a:r>
            <a:r>
              <a:rPr lang="es-AR" baseline="0" noProof="0" dirty="0" err="1" smtClean="0"/>
              <a:t>smell</a:t>
            </a:r>
            <a:r>
              <a:rPr lang="es-AR" baseline="0" noProof="0" dirty="0" smtClean="0"/>
              <a:t> a </a:t>
            </a:r>
            <a:r>
              <a:rPr lang="es-AR" baseline="0" noProof="0" dirty="0" err="1" smtClean="0"/>
              <a:t>pattern</a:t>
            </a:r>
            <a:r>
              <a:rPr lang="es-AR" baseline="0" noProof="0" dirty="0" smtClean="0"/>
              <a:t>, o de </a:t>
            </a:r>
            <a:r>
              <a:rPr lang="es-AR" baseline="0" noProof="0" dirty="0" err="1" smtClean="0"/>
              <a:t>pattern</a:t>
            </a:r>
            <a:r>
              <a:rPr lang="es-AR" baseline="0" noProof="0" dirty="0" smtClean="0"/>
              <a:t> al pedo a código simple. Sigue un poco la línea del de </a:t>
            </a:r>
            <a:r>
              <a:rPr lang="es-AR" baseline="0" noProof="0" dirty="0" err="1" smtClean="0"/>
              <a:t>fowler</a:t>
            </a:r>
            <a:r>
              <a:rPr lang="es-AR" baseline="0" noProof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practices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excelente, aunque muchos patrones solo aplican a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o </a:t>
            </a:r>
            <a:r>
              <a:rPr lang="es-AR" baseline="0" noProof="0" dirty="0" err="1" smtClean="0"/>
              <a:t>leng</a:t>
            </a:r>
            <a:r>
              <a:rPr lang="es-AR" baseline="0" noProof="0" dirty="0" smtClean="0"/>
              <a:t> similares. Para mi es el mejor.</a:t>
            </a:r>
            <a:endParaRPr lang="es-AR" noProof="0" dirty="0" smtClean="0"/>
          </a:p>
          <a:p>
            <a:r>
              <a:rPr lang="es-AR" baseline="0" noProof="0" dirty="0" smtClean="0"/>
              <a:t>Java Style: es el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practices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 traducido a java con el permiso de </a:t>
            </a:r>
            <a:r>
              <a:rPr lang="es-AR" baseline="0" noProof="0" dirty="0" err="1" smtClean="0"/>
              <a:t>beck</a:t>
            </a:r>
            <a:endParaRPr lang="es-AR" baseline="0" noProof="0" dirty="0" smtClean="0"/>
          </a:p>
          <a:p>
            <a:r>
              <a:rPr lang="es-AR" baseline="0" noProof="0" dirty="0" err="1" smtClean="0"/>
              <a:t>Implementations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patterns</a:t>
            </a:r>
            <a:r>
              <a:rPr lang="es-AR" baseline="0" noProof="0" dirty="0" smtClean="0"/>
              <a:t>: un especie de remake del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, pero para java. El estilo no es el mismo que el de </a:t>
            </a:r>
            <a:r>
              <a:rPr lang="es-AR" baseline="0" noProof="0" dirty="0" err="1" smtClean="0"/>
              <a:t>smalltalk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best</a:t>
            </a:r>
            <a:r>
              <a:rPr lang="es-AR" baseline="0" noProof="0" dirty="0" smtClean="0"/>
              <a:t>… es mas charlado, hay poco código.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err="1" smtClean="0"/>
              <a:t>Code</a:t>
            </a:r>
            <a:r>
              <a:rPr lang="es-AR" noProof="0" dirty="0" smtClean="0"/>
              <a:t> Complete: muy largo abraca muchas cosas (algunas a</a:t>
            </a:r>
            <a:r>
              <a:rPr lang="es-AR" baseline="0" noProof="0" dirty="0" smtClean="0"/>
              <a:t> modo introductorio</a:t>
            </a:r>
            <a:r>
              <a:rPr lang="es-AR" noProof="0" dirty="0" smtClean="0"/>
              <a:t>), la</a:t>
            </a:r>
            <a:r>
              <a:rPr lang="es-AR" baseline="0" noProof="0" dirty="0" smtClean="0"/>
              <a:t> 4 sección (</a:t>
            </a:r>
            <a:r>
              <a:rPr lang="es-AR" baseline="0" noProof="0" dirty="0" err="1" smtClean="0"/>
              <a:t>Statements</a:t>
            </a:r>
            <a:r>
              <a:rPr lang="es-AR" baseline="0" noProof="0" dirty="0" smtClean="0"/>
              <a:t>) esta buena.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OO </a:t>
            </a:r>
            <a:r>
              <a:rPr lang="es-AR" baseline="0" noProof="0" dirty="0" err="1" smtClean="0"/>
              <a:t>metrics</a:t>
            </a:r>
            <a:r>
              <a:rPr lang="es-AR" baseline="0" noProof="0" dirty="0" smtClean="0"/>
              <a:t> in </a:t>
            </a:r>
            <a:r>
              <a:rPr lang="es-AR" baseline="0" noProof="0" dirty="0" err="1" smtClean="0"/>
              <a:t>practice</a:t>
            </a:r>
            <a:r>
              <a:rPr lang="es-AR" baseline="0" noProof="0" dirty="0" smtClean="0"/>
              <a:t>: </a:t>
            </a:r>
            <a:r>
              <a:rPr lang="es-AR" baseline="0" noProof="0" dirty="0" err="1" smtClean="0"/>
              <a:t>Super</a:t>
            </a:r>
            <a:r>
              <a:rPr lang="es-AR" baseline="0" noProof="0" dirty="0" smtClean="0"/>
              <a:t> interesante en </a:t>
            </a:r>
            <a:r>
              <a:rPr lang="es-AR" baseline="0" noProof="0" dirty="0" err="1" smtClean="0"/>
              <a:t>gral</a:t>
            </a:r>
            <a:r>
              <a:rPr lang="es-AR" baseline="0" noProof="0" dirty="0" smtClean="0"/>
              <a:t>. La 2da parte, la de </a:t>
            </a:r>
            <a:r>
              <a:rPr lang="es-AR" baseline="0" noProof="0" dirty="0" err="1" smtClean="0"/>
              <a:t>disharmonies</a:t>
            </a:r>
            <a:r>
              <a:rPr lang="es-AR" baseline="0" noProof="0" dirty="0" smtClean="0"/>
              <a:t> es la que esta mas vinculada con esta charla, habla de </a:t>
            </a:r>
            <a:r>
              <a:rPr lang="es-AR" baseline="0" noProof="0" dirty="0" err="1" smtClean="0"/>
              <a:t>disharmonies</a:t>
            </a:r>
            <a:r>
              <a:rPr lang="es-AR" baseline="0" noProof="0" dirty="0" smtClean="0"/>
              <a:t> (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 como detectarlas con simples métricas extraídas de código, y luego también comenta como se podrían resolver.</a:t>
            </a:r>
          </a:p>
          <a:p>
            <a:endParaRPr lang="es-AR" baseline="0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“h” no nos dice nada! </a:t>
            </a:r>
          </a:p>
          <a:p>
            <a:r>
              <a:rPr lang="es-AR" noProof="0" dirty="0" smtClean="0"/>
              <a:t>No ganamos nada ahorrando caracteres!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Que vs Como (otra vez) </a:t>
            </a:r>
          </a:p>
          <a:p>
            <a:endParaRPr lang="es-AR" noProof="0" dirty="0" smtClean="0"/>
          </a:p>
          <a:p>
            <a:r>
              <a:rPr lang="es-AR" noProof="0" dirty="0" smtClean="0"/>
              <a:t>El primero revela la</a:t>
            </a:r>
            <a:r>
              <a:rPr lang="es-AR" baseline="0" noProof="0" dirty="0" smtClean="0"/>
              <a:t> implementación y no la intención! No comunica lo importante (al lector futuro no le interesa como logra su tarea un método, sino que tarea hace)</a:t>
            </a:r>
          </a:p>
          <a:p>
            <a:r>
              <a:rPr lang="es-AR" baseline="0" noProof="0" dirty="0" smtClean="0"/>
              <a:t>El segundo revela la intención mas claramente.</a:t>
            </a:r>
          </a:p>
          <a:p>
            <a:r>
              <a:rPr lang="es-AR" baseline="0" noProof="0" dirty="0" smtClean="0"/>
              <a:t>Que ganamos con esto?:</a:t>
            </a:r>
          </a:p>
          <a:p>
            <a:pPr>
              <a:buFontTx/>
              <a:buChar char="-"/>
            </a:pPr>
            <a:r>
              <a:rPr lang="es-AR" baseline="0" noProof="0" dirty="0" smtClean="0"/>
              <a:t>Abrir el juego al polimorfismo. (</a:t>
            </a:r>
            <a:r>
              <a:rPr lang="es-AR" baseline="0" noProof="0" dirty="0" err="1" smtClean="0"/>
              <a:t>LinearSearch</a:t>
            </a:r>
            <a:r>
              <a:rPr lang="es-AR" baseline="0" noProof="0" dirty="0" smtClean="0"/>
              <a:t> es una forma de implementar el </a:t>
            </a:r>
            <a:r>
              <a:rPr lang="es-AR" baseline="0" noProof="0" dirty="0" err="1" smtClean="0"/>
              <a:t>include</a:t>
            </a:r>
            <a:r>
              <a:rPr lang="es-AR" baseline="0" noProof="0" dirty="0" smtClean="0"/>
              <a:t>, pero no la única)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baseline="0" noProof="0" dirty="0" smtClean="0"/>
              <a:t>Quitarle </a:t>
            </a:r>
            <a:r>
              <a:rPr lang="es-AR" baseline="0" noProof="0" dirty="0" err="1" smtClean="0"/>
              <a:t>info</a:t>
            </a:r>
            <a:r>
              <a:rPr lang="es-AR" baseline="0" noProof="0" dirty="0" smtClean="0"/>
              <a:t> inútil al lector.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Un truco para saber si el nombre que pusimos esta del lado del que o del como: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Pensar por un momento otra posible implementación. Sigue siendo valido el nombre?</a:t>
            </a:r>
          </a:p>
          <a:p>
            <a:pPr>
              <a:buFontTx/>
              <a:buChar char="-"/>
            </a:pPr>
            <a:endParaRPr lang="es-AR" baseline="0" noProof="0" dirty="0" smtClean="0"/>
          </a:p>
          <a:p>
            <a:endParaRPr lang="en-US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42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dfStr</a:t>
            </a:r>
            <a:r>
              <a:rPr lang="es-AR" noProof="0" dirty="0" smtClean="0"/>
              <a:t> no se puede</a:t>
            </a:r>
            <a:r>
              <a:rPr lang="es-AR" baseline="0" noProof="0" dirty="0" smtClean="0"/>
              <a:t> pronunciar, dos programadores hablando tienen que hacer un </a:t>
            </a:r>
            <a:r>
              <a:rPr lang="es-AR" baseline="0" noProof="0" dirty="0" err="1" smtClean="0"/>
              <a:t>mapping</a:t>
            </a:r>
            <a:r>
              <a:rPr lang="es-AR" baseline="0" noProof="0" dirty="0" smtClean="0"/>
              <a:t> mental.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Mejor </a:t>
            </a:r>
            <a:r>
              <a:rPr lang="es-AR" baseline="0" noProof="0" dirty="0" err="1" smtClean="0"/>
              <a:t>dateFormatString</a:t>
            </a:r>
            <a:r>
              <a:rPr lang="es-AR" baseline="0" noProof="0" dirty="0" smtClean="0"/>
              <a:t>, así no tengo que decodificar nada.</a:t>
            </a:r>
            <a:endParaRPr lang="es-AR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5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mezclar los niveles de abstracción en un mismo método.</a:t>
            </a:r>
          </a:p>
          <a:p>
            <a:r>
              <a:rPr lang="es-AR" sz="12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</a:t>
            </a:r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 mezclar tratamiento de </a:t>
            </a:r>
            <a:r>
              <a:rPr lang="es-AR" sz="12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</a:t>
            </a:r>
            <a:r>
              <a:rPr lang="es-AR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objetos nuestros</a:t>
            </a:r>
            <a:r>
              <a:rPr lang="es-AR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mas alto nivel.</a:t>
            </a:r>
            <a:endParaRPr lang="es-AR" sz="1200" kern="120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9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2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Por el nombre del método no me imagino nunca que se va a inicializar una sesión (que encima es algo global). Generando acoplamiento</a:t>
            </a:r>
            <a:r>
              <a:rPr lang="es-AR" baseline="0" dirty="0" smtClean="0"/>
              <a:t> temporal.</a:t>
            </a:r>
          </a:p>
          <a:p>
            <a:r>
              <a:rPr lang="es-AR" baseline="0" dirty="0" smtClean="0"/>
              <a:t>Si llego a llamar a esta función con una sesión ya inicializada la piso.</a:t>
            </a:r>
          </a:p>
          <a:p>
            <a:r>
              <a:rPr lang="es-AR" baseline="0" dirty="0" smtClean="0"/>
              <a:t>Es decir es un método mentiroso.</a:t>
            </a:r>
          </a:p>
          <a:p>
            <a:r>
              <a:rPr lang="es-AR" baseline="0" dirty="0" smtClean="0"/>
              <a:t>Hace mas de una sola cosa.</a:t>
            </a:r>
          </a:p>
          <a:p>
            <a:endParaRPr lang="es-AR" baseline="0" dirty="0" smtClean="0"/>
          </a:p>
          <a:p>
            <a:r>
              <a:rPr lang="es-AR" dirty="0" smtClean="0"/>
              <a:t>Básicamente se refiere a asignar</a:t>
            </a:r>
            <a:r>
              <a:rPr lang="es-AR" baseline="0" dirty="0" smtClean="0"/>
              <a:t> un </a:t>
            </a:r>
            <a:r>
              <a:rPr lang="es-AR" baseline="0" dirty="0" err="1" smtClean="0"/>
              <a:t>arg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Rompe con </a:t>
            </a:r>
            <a:r>
              <a:rPr lang="es-AR" baseline="0" dirty="0" err="1" smtClean="0"/>
              <a:t>asumpciones</a:t>
            </a:r>
            <a:r>
              <a:rPr lang="es-AR" baseline="0" dirty="0" smtClean="0"/>
              <a:t> del cliente. Lo engañamos</a:t>
            </a:r>
            <a:r>
              <a:rPr lang="en-US" baseline="0" dirty="0" smtClean="0"/>
              <a:t>.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java se puede “combatir” (no puedo eliminar el hecho de que puedo cambiar el estado del </a:t>
            </a:r>
            <a:r>
              <a:rPr lang="es-AR" dirty="0" err="1" smtClean="0"/>
              <a:t>obj</a:t>
            </a:r>
            <a:r>
              <a:rPr lang="es-AR" dirty="0" smtClean="0"/>
              <a:t> enviándole un mensaje)</a:t>
            </a:r>
            <a:r>
              <a:rPr lang="es-AR" baseline="0" dirty="0" smtClean="0"/>
              <a:t> con argumentos con el </a:t>
            </a:r>
            <a:r>
              <a:rPr lang="es-AR" baseline="0" dirty="0" err="1" smtClean="0"/>
              <a:t>keyword</a:t>
            </a:r>
            <a:r>
              <a:rPr lang="es-AR" baseline="0" dirty="0" smtClean="0"/>
              <a:t> final.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1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4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2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491329-5680-4E20-BEAB-8385027780D1}" type="datetimeFigureOut">
              <a:rPr lang="en-US" smtClean="0"/>
              <a:pPr/>
              <a:t>22-Mar-16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025C4EB-CBA2-4A6C-BAA6-44DCB5A7E5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6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4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6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4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7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94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4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1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680442" y="3202900"/>
            <a:ext cx="837795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…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Html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Html();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html.addText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html.addParagraph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holaaaa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html.addBreak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html.addParagraph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"como les va!“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Único nivel de abstracción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97768" y="2939802"/>
            <a:ext cx="9927432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9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900" dirty="0">
              <a:latin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35968" y="4387602"/>
            <a:ext cx="3581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Sin efectos secundarios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371601"/>
            <a:ext cx="4419600" cy="405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smells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Duplicated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Code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8693" y="363967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1752600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620000" y="2743200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343400" y="1676400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Large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343400" y="1524000"/>
            <a:ext cx="3505200" cy="4343400"/>
            <a:chOff x="2819400" y="19812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parameter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list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693896" y="3276601"/>
            <a:ext cx="8440705" cy="507831"/>
            <a:chOff x="322295" y="3581400"/>
            <a:chExt cx="8821705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322295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/>
                <a:t>xxxxxxx</a:t>
              </a:r>
              <a:r>
                <a:rPr lang="es-AR" sz="2700" dirty="0"/>
                <a:t> (                                                                    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91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360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29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98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67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8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555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24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493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62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Divergent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Change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4267200" y="1676400"/>
            <a:ext cx="3505200" cy="4343400"/>
            <a:chOff x="2743200" y="1219200"/>
            <a:chExt cx="3505200" cy="4343400"/>
          </a:xfrm>
        </p:grpSpPr>
        <p:grpSp>
          <p:nvGrpSpPr>
            <p:cNvPr id="4" name="Group 26"/>
            <p:cNvGrpSpPr/>
            <p:nvPr/>
          </p:nvGrpSpPr>
          <p:grpSpPr>
            <a:xfrm>
              <a:off x="2743200" y="1219200"/>
              <a:ext cx="3505200" cy="4343400"/>
              <a:chOff x="0" y="1219200"/>
              <a:chExt cx="3505200" cy="4343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1219200"/>
                <a:ext cx="3505200" cy="434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19200"/>
                <a:ext cx="3505200" cy="380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82007" y="5165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333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4828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4876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2470484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2638926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1752600"/>
              <a:ext cx="2779985" cy="460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302042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818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3986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91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4660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4038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323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2807368"/>
              <a:ext cx="2779985" cy="790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2964968"/>
              <a:ext cx="2779985" cy="1592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36220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feature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envy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76400" y="381000"/>
            <a:ext cx="9144000" cy="67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CapitalCalculator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capital(Loan loan) {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loan.getExpiry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loan.getMaturity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!= 1.0)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loan.getCommitment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loan.getUnusedPercentage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loan.outstandingRiskAmount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()*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+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loan.duration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loan.unusedRiskFactor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0.0;</a:t>
            </a:r>
            <a:endParaRPr lang="en-US" sz="105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1862468"/>
            <a:ext cx="21336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4773304"/>
            <a:ext cx="2971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1862468"/>
            <a:ext cx="2438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133600"/>
            <a:ext cx="2667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133600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2133600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2575564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2575564"/>
            <a:ext cx="22098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2846696"/>
            <a:ext cx="3581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3122612"/>
            <a:ext cx="2743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05600" y="3122612"/>
            <a:ext cx="3429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3400116"/>
            <a:ext cx="1905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48400" y="3400116"/>
            <a:ext cx="2362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57600" y="3935104"/>
            <a:ext cx="3810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20000" y="3935104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4226256"/>
            <a:ext cx="22860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0000" y="4495800"/>
            <a:ext cx="31242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7600" y="4495800"/>
            <a:ext cx="2057400" cy="1588"/>
          </a:xfrm>
          <a:prstGeom prst="line">
            <a:avLst/>
          </a:prstGeom>
          <a:ln w="25400" cap="flat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</a:t>
            </a:r>
            <a:r>
              <a:rPr lang="es-AR" dirty="0" err="1" smtClean="0"/>
              <a:t>Clean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?</a:t>
            </a:r>
          </a:p>
          <a:p>
            <a:r>
              <a:rPr lang="es-AR" dirty="0" smtClean="0"/>
              <a:t>Reglas básicas</a:t>
            </a:r>
          </a:p>
          <a:p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Smells</a:t>
            </a:r>
            <a:endParaRPr lang="es-AR" dirty="0" smtClean="0"/>
          </a:p>
          <a:p>
            <a:r>
              <a:rPr lang="es-AR" dirty="0" err="1" smtClean="0"/>
              <a:t>Refactorings</a:t>
            </a:r>
            <a:r>
              <a:rPr lang="es-AR" dirty="0" smtClean="0"/>
              <a:t>  mas utilizados</a:t>
            </a:r>
          </a:p>
          <a:p>
            <a:r>
              <a:rPr lang="es-AR" dirty="0" smtClean="0"/>
              <a:t>Herramientas</a:t>
            </a:r>
          </a:p>
          <a:p>
            <a:r>
              <a:rPr lang="es-AR" dirty="0" smtClean="0"/>
              <a:t>Bibliografía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Clumps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3657600" y="2438401"/>
            <a:ext cx="4572000" cy="507831"/>
            <a:chOff x="152400" y="2209800"/>
            <a:chExt cx="4572000" cy="507831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method1(                         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3657600" y="3251201"/>
            <a:ext cx="4572000" cy="507831"/>
            <a:chOff x="152400" y="2209800"/>
            <a:chExt cx="4572000" cy="507831"/>
          </a:xfrm>
        </p:grpSpPr>
        <p:sp>
          <p:nvSpPr>
            <p:cNvPr id="19" name="TextBox 18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method2(                         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2" name="Diamond 21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657600" y="4064001"/>
            <a:ext cx="4572000" cy="507831"/>
            <a:chOff x="152400" y="2209800"/>
            <a:chExt cx="4572000" cy="507831"/>
          </a:xfrm>
        </p:grpSpPr>
        <p:sp>
          <p:nvSpPr>
            <p:cNvPr id="25" name="TextBox 24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method3(                         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8" name="Diamond 27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  <p:grpSp>
        <p:nvGrpSpPr>
          <p:cNvPr id="9" name="Group 29"/>
          <p:cNvGrpSpPr/>
          <p:nvPr/>
        </p:nvGrpSpPr>
        <p:grpSpPr>
          <a:xfrm>
            <a:off x="3657600" y="4876801"/>
            <a:ext cx="4572000" cy="507831"/>
            <a:chOff x="152400" y="2209800"/>
            <a:chExt cx="4572000" cy="507831"/>
          </a:xfrm>
        </p:grpSpPr>
        <p:sp>
          <p:nvSpPr>
            <p:cNvPr id="31" name="TextBox 30"/>
            <p:cNvSpPr txBox="1"/>
            <p:nvPr/>
          </p:nvSpPr>
          <p:spPr>
            <a:xfrm>
              <a:off x="152400" y="2209800"/>
              <a:ext cx="4572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/>
                <a:t>method4(                         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24005" y="23622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2420905" y="2362200"/>
              <a:ext cx="381000" cy="25542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2984500" y="2362200"/>
              <a:ext cx="381000" cy="255422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35" name="Oval 34"/>
            <p:cNvSpPr/>
            <p:nvPr/>
          </p:nvSpPr>
          <p:spPr>
            <a:xfrm>
              <a:off x="3581400" y="2362200"/>
              <a:ext cx="381000" cy="2554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Lazy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1" y="3124200"/>
            <a:ext cx="1994209" cy="838200"/>
            <a:chOff x="152400" y="1447800"/>
            <a:chExt cx="2209800" cy="1017814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56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999" y="2133600"/>
              <a:ext cx="1752599" cy="55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1" y="3276601"/>
            <a:ext cx="2057399" cy="2895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2000" dirty="0"/>
          </a:p>
          <a:p>
            <a:r>
              <a:rPr lang="es-AR" sz="2000" dirty="0" err="1"/>
              <a:t>getCodigo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getPersona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setPersona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getCategoria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setCategoria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getRubro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setRubro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getContactos</a:t>
            </a:r>
            <a:r>
              <a:rPr lang="es-AR" sz="2000" dirty="0"/>
              <a:t>()</a:t>
            </a:r>
          </a:p>
          <a:p>
            <a:r>
              <a:rPr lang="es-AR" sz="2000" dirty="0" err="1"/>
              <a:t>setContactos</a:t>
            </a:r>
            <a:r>
              <a:rPr lang="es-AR" sz="2000" dirty="0"/>
              <a:t>()</a:t>
            </a:r>
          </a:p>
          <a:p>
            <a:endParaRPr lang="es-AR" sz="2000" dirty="0"/>
          </a:p>
        </p:txBody>
      </p:sp>
      <p:sp>
        <p:nvSpPr>
          <p:cNvPr id="5" name="Rectangle 4"/>
          <p:cNvSpPr/>
          <p:nvPr/>
        </p:nvSpPr>
        <p:spPr>
          <a:xfrm>
            <a:off x="5029201" y="1371600"/>
            <a:ext cx="20573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/>
              <a:t>Cuenta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1" y="1752600"/>
            <a:ext cx="2057399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dirty="0"/>
              <a:t>Código</a:t>
            </a:r>
          </a:p>
          <a:p>
            <a:r>
              <a:rPr lang="es-AR" sz="2000" dirty="0"/>
              <a:t>Persona</a:t>
            </a:r>
          </a:p>
          <a:p>
            <a:r>
              <a:rPr lang="es-AR" sz="2000" dirty="0"/>
              <a:t>Categoría</a:t>
            </a:r>
          </a:p>
          <a:p>
            <a:r>
              <a:rPr lang="es-AR" sz="2000" dirty="0"/>
              <a:t>Rubro</a:t>
            </a:r>
          </a:p>
          <a:p>
            <a:r>
              <a:rPr lang="es-AR" sz="2000" dirty="0"/>
              <a:t>contactos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657601" y="990600"/>
            <a:ext cx="50959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Refactorings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mas utilizados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77410" y="2159438"/>
            <a:ext cx="921919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lang="en-US" sz="2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 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(</a:t>
            </a:r>
            <a:r>
              <a:rPr lang="en-US" sz="2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-1)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Introduce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Explaining</a:t>
            </a:r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581400" y="2057401"/>
            <a:ext cx="5257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wasInitialized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&amp;&amp;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someCode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3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otherCode</a:t>
            </a:r>
            <a:r>
              <a:rPr lang="en-US" sz="2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3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1219201" y="990600"/>
            <a:ext cx="9603911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wasResized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resize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"IE"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platform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.toUpperCase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indexOf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"MAC"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&gt; -1;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isPlatformSupported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isMacOs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isIEBrowser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2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939452"/>
            <a:ext cx="7239000" cy="5156548"/>
            <a:chOff x="1066800" y="0"/>
            <a:chExt cx="7239000" cy="6832948"/>
          </a:xfrm>
        </p:grpSpPr>
        <p:pic>
          <p:nvPicPr>
            <p:cNvPr id="2" name="Picture 1" descr="wtfm.jpg"/>
            <p:cNvPicPr>
              <a:picLocks noChangeAspect="1"/>
            </p:cNvPicPr>
            <p:nvPr/>
          </p:nvPicPr>
          <p:blipFill>
            <a:blip r:embed="rId3" cstate="print"/>
            <a:srcRect b="3753"/>
            <a:stretch>
              <a:fillRect/>
            </a:stretch>
          </p:blipFill>
          <p:spPr>
            <a:xfrm>
              <a:off x="1066800" y="0"/>
              <a:ext cx="7239000" cy="656322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Índice WTF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1676400" y="1124664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200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acc =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result = 0.5 * acc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acc *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acc = (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result +=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* acc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33600" y="1886664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2667000" y="4096464"/>
            <a:ext cx="12192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Split </a:t>
            </a:r>
            <a:r>
              <a:rPr lang="es-AR" sz="44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Temporary</a:t>
            </a:r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Variable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1600201" y="1370886"/>
            <a:ext cx="942116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getDistanceTravelled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time) {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sz="176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(time,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result = 0.5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time -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0) {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76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secondaryForce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</a:t>
            </a:r>
            <a:r>
              <a:rPr lang="en-US" sz="176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mass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result +=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primaryVel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+ 0.5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secondaryAcc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76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secondaryTime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6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76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6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76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3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2667000" y="1905001"/>
            <a:ext cx="68114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2;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value -= 5;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38600" y="2590800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4038600" y="3581400"/>
            <a:ext cx="2209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Remove</a:t>
            </a:r>
            <a:r>
              <a:rPr lang="es-AR" sz="4400" dirty="0"/>
              <a:t> </a:t>
            </a:r>
            <a:r>
              <a:rPr lang="es-AR" sz="4400" dirty="0" err="1"/>
              <a:t>assignments</a:t>
            </a:r>
            <a:r>
              <a:rPr lang="es-AR" sz="4400" dirty="0"/>
              <a:t> </a:t>
            </a:r>
            <a:r>
              <a:rPr lang="es-AR" sz="4400" dirty="0" err="1"/>
              <a:t>to</a:t>
            </a:r>
            <a:r>
              <a:rPr lang="es-AR" sz="4400" dirty="0"/>
              <a:t> </a:t>
            </a:r>
            <a:r>
              <a:rPr lang="es-AR" sz="4400" dirty="0" err="1"/>
              <a:t>parameters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1817500" y="1600201"/>
            <a:ext cx="8850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discount(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value,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 = value;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50)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2;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(quantity &gt; 100)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discount -= 5;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discount;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5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1600466" y="-61764"/>
            <a:ext cx="9296135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/**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* return the page area in inches.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*/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area()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widthUnits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? 25.4 : 1.0);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((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heightUnits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? 25.4 : 1.0);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heightInches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Extract</a:t>
            </a:r>
            <a:r>
              <a:rPr lang="es-AR" sz="4400" dirty="0"/>
              <a:t> </a:t>
            </a:r>
            <a:r>
              <a:rPr lang="es-AR" sz="4400" dirty="0" err="1"/>
              <a:t>Class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876374">
            <a:off x="-178390" y="12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Expresivo</a:t>
            </a:r>
          </a:p>
        </p:txBody>
      </p:sp>
      <p:sp>
        <p:nvSpPr>
          <p:cNvPr id="3" name="Rectangle 2"/>
          <p:cNvSpPr/>
          <p:nvPr/>
        </p:nvSpPr>
        <p:spPr>
          <a:xfrm rot="2012936">
            <a:off x="7349585" y="2350294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una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sola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cosa</a:t>
            </a:r>
          </a:p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bien</a:t>
            </a:r>
          </a:p>
          <a:p>
            <a:r>
              <a:rPr lang="es-AR" sz="2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9465396">
            <a:off x="4762816" y="1656346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Simple</a:t>
            </a:r>
            <a:endParaRPr lang="es-AR" sz="6000" dirty="0"/>
          </a:p>
        </p:txBody>
      </p:sp>
      <p:sp>
        <p:nvSpPr>
          <p:cNvPr id="5" name="Rectangle 4"/>
          <p:cNvSpPr/>
          <p:nvPr/>
        </p:nvSpPr>
        <p:spPr>
          <a:xfrm rot="20717386">
            <a:off x="3927310" y="4271505"/>
            <a:ext cx="67906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7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0% Duplicados</a:t>
            </a:r>
          </a:p>
        </p:txBody>
      </p:sp>
      <p:sp>
        <p:nvSpPr>
          <p:cNvPr id="6" name="Rectangle 5"/>
          <p:cNvSpPr/>
          <p:nvPr/>
        </p:nvSpPr>
        <p:spPr>
          <a:xfrm rot="375874">
            <a:off x="1894073" y="375032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colaboradores</a:t>
            </a:r>
          </a:p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explícitos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6401" y="-76200"/>
            <a:ext cx="8454559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Unit 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Length(Unit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magnitude)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unit;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magnitude;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multipliedBy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(Length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Length.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aLength.magnitudeInInches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magnitudeInInches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magnitudeInMM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magnitude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Unit.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mmFactor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2895600" y="1752601"/>
            <a:ext cx="68018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Page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Length area()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width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.multipliedBy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ChangeArrowheads="1"/>
          </p:cNvSpPr>
          <p:nvPr/>
        </p:nvSpPr>
        <p:spPr bwMode="auto">
          <a:xfrm>
            <a:off x="1295400" y="609600"/>
            <a:ext cx="9982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3657600"/>
            <a:ext cx="9982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100" dirty="0">
              <a:latin typeface="Arial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(!(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date.before(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|| date.after(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)){</a:t>
            </a:r>
            <a:endParaRPr lang="es-AR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+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totalCharge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Decompose</a:t>
            </a:r>
            <a:r>
              <a:rPr lang="es-AR" sz="4400" dirty="0"/>
              <a:t> </a:t>
            </a:r>
            <a:r>
              <a:rPr lang="es-AR" sz="4400" dirty="0" err="1"/>
              <a:t>Conditional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1752599" y="1786117"/>
            <a:ext cx="9144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(date))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900" dirty="0">
                <a:latin typeface="Arial" pitchFamily="34" charset="0"/>
              </a:rPr>
              <a:t> </a:t>
            </a: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752599" y="4114800"/>
            <a:ext cx="80772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chargeFor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9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</a:t>
            </a:r>
            <a:r>
              <a:rPr lang="en-US" sz="19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endParaRPr lang="en-US" sz="190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? winterCharge(quantity</a:t>
            </a:r>
            <a:r>
              <a:rPr lang="en-US" sz="19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endParaRPr lang="en-US" sz="190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9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9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(quantity);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9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1522548" y="1905000"/>
            <a:ext cx="914545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isAWinter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(Date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date.after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WINTER_START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||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date.before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sz="1100" dirty="0">
                <a:latin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quantity *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WINTER_SERVICE_CHARGE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4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2667000" y="914400"/>
            <a:ext cx="680186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TicTacToeGame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Consolidate</a:t>
            </a:r>
            <a:r>
              <a:rPr lang="es-AR" sz="4400" dirty="0"/>
              <a:t> </a:t>
            </a:r>
            <a:r>
              <a:rPr lang="es-AR" sz="4400" dirty="0" err="1"/>
              <a:t>conditional</a:t>
            </a:r>
            <a:r>
              <a:rPr lang="es-AR" sz="4400" dirty="0"/>
              <a:t> </a:t>
            </a:r>
            <a:r>
              <a:rPr lang="es-AR" sz="4400" dirty="0" err="1"/>
              <a:t>expression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577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somos @autores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81200" y="2133600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sz="28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pepe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CycloDetector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54098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~10:1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endParaRPr lang="es-A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ChangeArrowheads="1"/>
          </p:cNvSpPr>
          <p:nvPr/>
        </p:nvSpPr>
        <p:spPr bwMode="auto">
          <a:xfrm>
            <a:off x="1524001" y="762000"/>
            <a:ext cx="834074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isGameOver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allPositionsAreFilled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oneRowIsFilledByOnePlayer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oneColumnIsFilledByOnePlayer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||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oneDiagonalIsFilledByOnePlayer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0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4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4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74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74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74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4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74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65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136339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100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ChangeArrowheads="1"/>
          </p:cNvSpPr>
          <p:nvPr/>
        </p:nvSpPr>
        <p:spPr bwMode="auto">
          <a:xfrm>
            <a:off x="1524000" y="1676401"/>
            <a:ext cx="9007594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0.5;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&amp;&amp;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lengthOfService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10) ? 1 : 0.5;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1"/>
          <p:cNvSpPr>
            <a:spLocks noChangeArrowheads="1"/>
          </p:cNvSpPr>
          <p:nvPr/>
        </p:nvSpPr>
        <p:spPr bwMode="auto">
          <a:xfrm>
            <a:off x="3048000" y="1828801"/>
            <a:ext cx="56989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14800" y="29718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/>
          <p:cNvSpPr/>
          <p:nvPr/>
        </p:nvSpPr>
        <p:spPr>
          <a:xfrm>
            <a:off x="4114800" y="38100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Consolidate duplicate </a:t>
            </a:r>
          </a:p>
          <a:p>
            <a:pPr algn="ctr"/>
            <a:r>
              <a:rPr lang="en-US" sz="4400" dirty="0"/>
              <a:t>conditional fragments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3048000" y="1828800"/>
            <a:ext cx="56989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price)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 =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isSpecialDeal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 * 0.95;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total = price;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changed();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total;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1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ChangeArrowheads="1"/>
          </p:cNvSpPr>
          <p:nvPr/>
        </p:nvSpPr>
        <p:spPr bwMode="auto">
          <a:xfrm>
            <a:off x="2849946" y="2057401"/>
            <a:ext cx="583685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found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found;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100" dirty="0">
                <a:latin typeface="Arial" pitchFamily="34" charset="0"/>
              </a:rPr>
              <a:t> 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52601" y="3429001"/>
            <a:ext cx="86966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800" dirty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Remove control flag 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ChangeArrowheads="1"/>
          </p:cNvSpPr>
          <p:nvPr/>
        </p:nvSpPr>
        <p:spPr bwMode="auto">
          <a:xfrm>
            <a:off x="2895600" y="2057400"/>
            <a:ext cx="583685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exist(String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name :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name.equals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nameToFind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3200400" y="990601"/>
            <a:ext cx="569899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result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sz="11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432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Replace nested conditionals </a:t>
            </a:r>
          </a:p>
          <a:p>
            <a:r>
              <a:rPr lang="en-US" sz="4400" dirty="0"/>
              <a:t>     with guard clauses 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ChangeArrowheads="1"/>
          </p:cNvSpPr>
          <p:nvPr/>
        </p:nvSpPr>
        <p:spPr bwMode="auto">
          <a:xfrm>
            <a:off x="3276601" y="1676400"/>
            <a:ext cx="487184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getPayAmount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deadAmount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isSeparated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separatedAmount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isRetired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retiredAmount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normalAmount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ChangeArrowheads="1"/>
          </p:cNvSpPr>
          <p:nvPr/>
        </p:nvSpPr>
        <p:spPr bwMode="auto">
          <a:xfrm>
            <a:off x="1460890" y="3048000"/>
            <a:ext cx="92833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overtime)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(400,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getHoursWorked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Math.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getHoursWorked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-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overtime ? 1.5 : 1.0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getHoursRate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overtimeRate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841889" y="1295400"/>
            <a:ext cx="363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1889" y="1828800"/>
            <a:ext cx="3768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calculateWeeklyPay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25908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Replace parameter </a:t>
            </a:r>
          </a:p>
          <a:p>
            <a:r>
              <a:rPr lang="en-US" sz="4400" dirty="0"/>
              <a:t>with explicit methods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"/>
          <p:cNvSpPr>
            <a:spLocks noChangeArrowheads="1"/>
          </p:cNvSpPr>
          <p:nvPr/>
        </p:nvSpPr>
        <p:spPr bwMode="auto">
          <a:xfrm>
            <a:off x="3581400" y="2133601"/>
            <a:ext cx="376898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straightPay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overtimePay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828801" y="389911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7434" y="324433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 que hace, </a:t>
            </a:r>
            <a:r>
              <a:rPr lang="es-AR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 </a:t>
            </a:r>
            <a:r>
              <a:rPr lang="es-AR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cómo </a:t>
            </a:r>
            <a:r>
              <a:rPr lang="es-AR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 hace</a:t>
            </a:r>
            <a:endParaRPr lang="es-AR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2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1524000" y="6858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agregar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modificar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id, String doc,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cuit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apellido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telefono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dirty="0"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mail,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localidad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piso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Introduce </a:t>
            </a:r>
            <a:r>
              <a:rPr lang="es-AR" sz="4400" dirty="0" err="1"/>
              <a:t>parameter</a:t>
            </a:r>
            <a:r>
              <a:rPr lang="es-AR" sz="4400" dirty="0"/>
              <a:t> </a:t>
            </a:r>
            <a:r>
              <a:rPr lang="es-AR" sz="4400" dirty="0" err="1"/>
              <a:t>object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ChangeArrowheads="1"/>
          </p:cNvSpPr>
          <p:nvPr/>
        </p:nvSpPr>
        <p:spPr bwMode="auto">
          <a:xfrm>
            <a:off x="2667000" y="1676401"/>
            <a:ext cx="652614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RepositorioDeClientes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agregar(Cliente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Agrega un nuevo cliente a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AR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modificar(Cliente </a:t>
            </a:r>
            <a:r>
              <a:rPr lang="es-AR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cliente</a:t>
            </a: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s-AR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modifica un cliente de la DB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02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3505200" y="990601"/>
            <a:ext cx="459613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(200) &lt; 0)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Replace</a:t>
            </a:r>
            <a:r>
              <a:rPr lang="es-AR" sz="4400" dirty="0"/>
              <a:t> error </a:t>
            </a:r>
            <a:r>
              <a:rPr lang="es-AR" sz="4400" dirty="0" err="1"/>
              <a:t>code</a:t>
            </a:r>
            <a:r>
              <a:rPr lang="es-AR" sz="4400" dirty="0"/>
              <a:t> </a:t>
            </a:r>
            <a:r>
              <a:rPr lang="es-AR" sz="4400" dirty="0" err="1"/>
              <a:t>with</a:t>
            </a:r>
            <a:r>
              <a:rPr lang="es-AR" sz="4400" dirty="0"/>
              <a:t> </a:t>
            </a:r>
            <a:r>
              <a:rPr lang="es-AR" sz="4400" dirty="0" err="1"/>
              <a:t>exception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2286001" y="1066801"/>
            <a:ext cx="749115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withdraw(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amount)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(amount 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amount);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-= amount;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usoEnCodigoCliente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withdraw(200);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BalanceException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handleError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moreCode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¿Qué está </a:t>
            </a:r>
            <a:r>
              <a:rPr lang="en-US"/>
              <a:t>mal </a:t>
            </a:r>
            <a:r>
              <a:rPr lang="en-US" smtClean="0"/>
              <a:t>aquí?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ChangeArrowheads="1"/>
          </p:cNvSpPr>
          <p:nvPr/>
        </p:nvSpPr>
        <p:spPr bwMode="auto">
          <a:xfrm>
            <a:off x="2895601" y="838200"/>
            <a:ext cx="597471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EmptyStackException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</a:t>
            </a:r>
          </a:p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pronunciables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575952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5125760"/>
            <a:ext cx="8991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this.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err="1"/>
              <a:t>Replace</a:t>
            </a:r>
            <a:r>
              <a:rPr lang="es-AR" sz="4400" dirty="0"/>
              <a:t> </a:t>
            </a:r>
            <a:r>
              <a:rPr lang="es-AR" sz="4400" dirty="0" err="1"/>
              <a:t>exception</a:t>
            </a:r>
            <a:r>
              <a:rPr lang="es-AR" sz="4400" dirty="0"/>
              <a:t> </a:t>
            </a:r>
            <a:r>
              <a:rPr lang="es-AR" sz="4400" dirty="0" err="1"/>
              <a:t>with</a:t>
            </a:r>
            <a:r>
              <a:rPr lang="es-AR" sz="4400" dirty="0"/>
              <a:t> test</a:t>
            </a:r>
            <a:endParaRPr lang="es-AR" sz="44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ChangeArrowheads="1"/>
          </p:cNvSpPr>
          <p:nvPr/>
        </p:nvSpPr>
        <p:spPr bwMode="auto">
          <a:xfrm>
            <a:off x="2895601" y="838200"/>
            <a:ext cx="528542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ResourcePool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Stack&lt;Resource&gt;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Resource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Resource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Resource();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result =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.pop();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}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allocated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(result);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result;</a:t>
            </a: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90800" y="1704124"/>
            <a:ext cx="6680536" cy="40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 de chequeo automático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057400"/>
            <a:ext cx="1752600" cy="126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42" y="4348965"/>
            <a:ext cx="174095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46582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267201"/>
            <a:ext cx="1610870" cy="15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5000" y="51595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FindBug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2" descr="http://www.towfeek.se/wp-content/uploads/2014/05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037"/>
            <a:ext cx="4762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2800" y="1371600"/>
            <a:ext cx="5181600" cy="468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0852">
            <a:off x="2970027" y="1686039"/>
            <a:ext cx="2757944" cy="366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449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84294">
            <a:off x="6390209" y="1307217"/>
            <a:ext cx="2787578" cy="3564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“obligatoria”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16pPX8Ymv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37960">
            <a:off x="2545390" y="1219596"/>
            <a:ext cx="2121906" cy="2890881"/>
          </a:xfrm>
          <a:prstGeom prst="rect">
            <a:avLst/>
          </a:prstGeom>
        </p:spPr>
      </p:pic>
      <p:pic>
        <p:nvPicPr>
          <p:cNvPr id="2" name="Picture 1" descr="SmalltalkBestPracticePatterns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35975">
            <a:off x="3444657" y="3322729"/>
            <a:ext cx="2111579" cy="2791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implepattern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33050">
            <a:off x="4889745" y="1056527"/>
            <a:ext cx="2038063" cy="2701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deComplete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022046">
            <a:off x="5635035" y="2997099"/>
            <a:ext cx="2367167" cy="2886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da_display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311091">
            <a:off x="7281265" y="1142030"/>
            <a:ext cx="1914504" cy="2903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adicional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1981200"/>
            <a:ext cx="11596523" cy="2007096"/>
          </a:xfrm>
        </p:spPr>
        <p:txBody>
          <a:bodyPr>
            <a:noAutofit/>
          </a:bodyPr>
          <a:lstStyle/>
          <a:p>
            <a:r>
              <a:rPr lang="en-US" sz="13800" smtClean="0"/>
              <a:t>?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31519273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5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76400" y="2878992"/>
            <a:ext cx="10439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…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Html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Html();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html.addText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buffer = </a:t>
            </a:r>
            <a:r>
              <a:rPr lang="en-US" sz="2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buffer.append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"&lt;p&gt;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holaaaa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&lt;/p&gt;&lt;/</a:t>
            </a:r>
            <a:r>
              <a:rPr lang="en-US" sz="2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lang="en-US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&gt;"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AR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buffer.append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AR" sz="2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"&lt;p&gt;como les va!&lt;/p&gt;"</a:t>
            </a: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html.addFragment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buffer.toString</a:t>
            </a: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Único nivel de abstracción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4256</TotalTime>
  <Words>3372</Words>
  <Application>Microsoft Office PowerPoint</Application>
  <PresentationFormat>Widescreen</PresentationFormat>
  <Paragraphs>779</Paragraphs>
  <Slides>88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Eduardo Malvino</cp:lastModifiedBy>
  <cp:revision>462</cp:revision>
  <dcterms:created xsi:type="dcterms:W3CDTF">2010-01-21T17:41:34Z</dcterms:created>
  <dcterms:modified xsi:type="dcterms:W3CDTF">2016-03-22T18:58:27Z</dcterms:modified>
</cp:coreProperties>
</file>