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9"/>
  </p:notesMasterIdLst>
  <p:handoutMasterIdLst>
    <p:handoutMasterId r:id="rId20"/>
  </p:handoutMasterIdLst>
  <p:sldIdLst>
    <p:sldId id="516" r:id="rId2"/>
    <p:sldId id="380" r:id="rId3"/>
    <p:sldId id="383" r:id="rId4"/>
    <p:sldId id="385" r:id="rId5"/>
    <p:sldId id="389" r:id="rId6"/>
    <p:sldId id="390" r:id="rId7"/>
    <p:sldId id="513" r:id="rId8"/>
    <p:sldId id="399" r:id="rId9"/>
    <p:sldId id="401" r:id="rId10"/>
    <p:sldId id="402" r:id="rId11"/>
    <p:sldId id="403" r:id="rId12"/>
    <p:sldId id="404" r:id="rId13"/>
    <p:sldId id="515" r:id="rId14"/>
    <p:sldId id="507" r:id="rId15"/>
    <p:sldId id="509" r:id="rId16"/>
    <p:sldId id="533" r:id="rId17"/>
    <p:sldId id="5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75485" autoAdjust="0"/>
  </p:normalViewPr>
  <p:slideViewPr>
    <p:cSldViewPr>
      <p:cViewPr varScale="1">
        <p:scale>
          <a:sx n="84" d="100"/>
          <a:sy n="84" d="100"/>
        </p:scale>
        <p:origin x="156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A114-90B7-4735-863A-42A2304E4B9D}" type="datetimeFigureOut">
              <a:rPr lang="es-AR" smtClean="0"/>
              <a:pPr/>
              <a:t>21/04/2017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88A74-3168-4CF5-86AD-1BA10E2CE95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3313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F24BE-F13E-427F-9C3F-26FDFF11FF9E}" type="datetimeFigureOut">
              <a:rPr lang="en-US" smtClean="0"/>
              <a:pPr/>
              <a:t>4/21/2017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41B73-AFEA-472D-A070-C1821A720A90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923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the fuck /</a:t>
            </a:r>
            <a:r>
              <a:rPr lang="en-US" baseline="0" dirty="0" smtClean="0"/>
              <a:t> minutes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6491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aseline="0" noProof="0" dirty="0" err="1" smtClean="0"/>
              <a:t>Clean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Code</a:t>
            </a:r>
            <a:r>
              <a:rPr lang="es-AR" baseline="0" noProof="0" dirty="0" smtClean="0"/>
              <a:t>: colaborativo entre varios, </a:t>
            </a:r>
            <a:r>
              <a:rPr lang="es-AR" baseline="0" noProof="0" dirty="0" err="1" smtClean="0"/>
              <a:t>javalero</a:t>
            </a:r>
            <a:r>
              <a:rPr lang="es-AR" baseline="0" noProof="0" dirty="0" smtClean="0"/>
              <a:t>. Muy interesante, </a:t>
            </a:r>
            <a:r>
              <a:rPr lang="es-AR" baseline="0" noProof="0" dirty="0" err="1" smtClean="0"/>
              <a:t>pragmatico</a:t>
            </a:r>
            <a:r>
              <a:rPr lang="es-AR" baseline="0" noProof="0" dirty="0" smtClean="0"/>
              <a:t>, simple y </a:t>
            </a:r>
            <a:r>
              <a:rPr lang="es-AR" baseline="0" noProof="0" dirty="0" err="1" smtClean="0"/>
              <a:t>facil</a:t>
            </a:r>
            <a:r>
              <a:rPr lang="es-AR" baseline="0" noProof="0" dirty="0" smtClean="0"/>
              <a:t> de leer de corrido. </a:t>
            </a:r>
          </a:p>
          <a:p>
            <a:r>
              <a:rPr lang="es-AR" baseline="0" noProof="0" dirty="0" err="1" smtClean="0"/>
              <a:t>Refactoring</a:t>
            </a:r>
            <a:r>
              <a:rPr lang="es-AR" baseline="0" noProof="0" dirty="0" smtClean="0"/>
              <a:t>: interesante, cortito y al pie, es un catalogo de </a:t>
            </a:r>
            <a:r>
              <a:rPr lang="es-AR" baseline="0" noProof="0" dirty="0" err="1" smtClean="0"/>
              <a:t>refcatorings</a:t>
            </a:r>
            <a:r>
              <a:rPr lang="es-AR" baseline="0" noProof="0" dirty="0" smtClean="0"/>
              <a:t> (y de </a:t>
            </a:r>
            <a:r>
              <a:rPr lang="es-AR" baseline="0" noProof="0" dirty="0" err="1" smtClean="0"/>
              <a:t>smells</a:t>
            </a:r>
            <a:r>
              <a:rPr lang="es-AR" baseline="0" noProof="0" dirty="0" smtClean="0"/>
              <a:t>).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Ambos se leen muy rápidos, ambos ejemplos en java (que seria como nuestro ingles de hoy)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150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Se trata de poner buenos nombres. </a:t>
            </a:r>
          </a:p>
          <a:p>
            <a:r>
              <a:rPr lang="es-AR" noProof="0" dirty="0" smtClean="0"/>
              <a:t>Nombres con SENTIDO, que no dejen espacio a la especulación o ambigüedad.</a:t>
            </a:r>
          </a:p>
          <a:p>
            <a:r>
              <a:rPr lang="es-AR" noProof="0" dirty="0" smtClean="0"/>
              <a:t>Tomémonos</a:t>
            </a:r>
            <a:r>
              <a:rPr lang="es-AR" baseline="0" noProof="0" dirty="0" smtClean="0"/>
              <a:t> el tiempo para elegir buenos nombres!</a:t>
            </a:r>
          </a:p>
          <a:p>
            <a:r>
              <a:rPr lang="es-AR" baseline="0" noProof="0" dirty="0" smtClean="0"/>
              <a:t>Sin sorpresas</a:t>
            </a:r>
            <a:endParaRPr lang="es-AR" noProof="0" dirty="0" smtClean="0"/>
          </a:p>
          <a:p>
            <a:endParaRPr lang="es-AR" noProof="0" dirty="0" smtClean="0"/>
          </a:p>
          <a:p>
            <a:r>
              <a:rPr lang="es-AR" noProof="0" dirty="0" smtClean="0"/>
              <a:t>Debe permitir que un desarrollador distinto al original, lo pueda entender/mejorar/cambiar</a:t>
            </a:r>
          </a:p>
          <a:p>
            <a:endParaRPr lang="es-AR" noProof="0" dirty="0" smtClean="0"/>
          </a:p>
          <a:p>
            <a:endParaRPr lang="es-AR" noProof="0" dirty="0" smtClean="0"/>
          </a:p>
          <a:p>
            <a:r>
              <a:rPr lang="es-AR" noProof="0" dirty="0" smtClean="0"/>
              <a:t>===</a:t>
            </a:r>
          </a:p>
          <a:p>
            <a:r>
              <a:rPr lang="es-AR" dirty="0" smtClean="0"/>
              <a:t>Debe hacer</a:t>
            </a:r>
            <a:r>
              <a:rPr lang="es-AR" baseline="0" dirty="0" smtClean="0"/>
              <a:t> una sola cosa y bien.</a:t>
            </a:r>
          </a:p>
          <a:p>
            <a:r>
              <a:rPr lang="es-AR" baseline="0" dirty="0" smtClean="0"/>
              <a:t>Si hace mas de una cosa, es mas </a:t>
            </a:r>
            <a:r>
              <a:rPr lang="es-AR" baseline="0" noProof="0" dirty="0" smtClean="0"/>
              <a:t>difícil</a:t>
            </a:r>
            <a:r>
              <a:rPr lang="es-AR" baseline="0" dirty="0" smtClean="0"/>
              <a:t> de entender. -&gt; Mas difícil de cambiar, mejorar, extender.</a:t>
            </a:r>
          </a:p>
          <a:p>
            <a:endParaRPr lang="es-AR" baseline="0" dirty="0" smtClean="0"/>
          </a:p>
          <a:p>
            <a:r>
              <a:rPr lang="es-AR" noProof="0" dirty="0" smtClean="0"/>
              <a:t>===</a:t>
            </a:r>
          </a:p>
          <a:p>
            <a:r>
              <a:rPr lang="es-AR" noProof="0" dirty="0" smtClean="0"/>
              <a:t>Las dependencias (colaboradores) deben</a:t>
            </a:r>
            <a:r>
              <a:rPr lang="es-AR" baseline="0" noProof="0" dirty="0" smtClean="0"/>
              <a:t> ser las mínimas requeridas, y deben ser explicitas.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Si son explicitas y no están escondidas (ejemplo </a:t>
            </a:r>
            <a:r>
              <a:rPr lang="es-AR" baseline="0" noProof="0" dirty="0" err="1" smtClean="0"/>
              <a:t>Singleton</a:t>
            </a:r>
            <a:r>
              <a:rPr lang="es-AR" baseline="0" noProof="0" dirty="0" smtClean="0"/>
              <a:t>,  Globales, llamadas a métodos estáticos de Otras clases) son fáciles de reemplazar y entender (no damos espacio a la especulación).</a:t>
            </a:r>
            <a:endParaRPr lang="es-AR" noProof="0" dirty="0" smtClean="0"/>
          </a:p>
          <a:p>
            <a:endParaRPr lang="es-AR" noProof="0" dirty="0" smtClean="0"/>
          </a:p>
          <a:p>
            <a:endParaRPr lang="en-US" noProof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01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“h” no nos dice nada! </a:t>
            </a:r>
          </a:p>
          <a:p>
            <a:r>
              <a:rPr lang="es-AR" noProof="0" dirty="0" smtClean="0"/>
              <a:t>No ganamos nada ahorrando caracteres!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58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Que vs Como (otra vez) </a:t>
            </a:r>
          </a:p>
          <a:p>
            <a:endParaRPr lang="es-AR" noProof="0" dirty="0" smtClean="0"/>
          </a:p>
          <a:p>
            <a:r>
              <a:rPr lang="es-AR" noProof="0" dirty="0" smtClean="0"/>
              <a:t>El primero revela la</a:t>
            </a:r>
            <a:r>
              <a:rPr lang="es-AR" baseline="0" noProof="0" dirty="0" smtClean="0"/>
              <a:t> implementación y no la intención! No comunica lo importante (al lector futuro no le interesa como logra su tarea un método, sino que tarea hace)</a:t>
            </a:r>
          </a:p>
          <a:p>
            <a:r>
              <a:rPr lang="es-AR" baseline="0" noProof="0" dirty="0" smtClean="0"/>
              <a:t>El segundo revela la intención mas claramente.</a:t>
            </a:r>
          </a:p>
          <a:p>
            <a:r>
              <a:rPr lang="es-AR" baseline="0" noProof="0" dirty="0" smtClean="0"/>
              <a:t>Que ganamos con esto?:</a:t>
            </a:r>
          </a:p>
          <a:p>
            <a:pPr>
              <a:buFontTx/>
              <a:buChar char="-"/>
            </a:pPr>
            <a:r>
              <a:rPr lang="es-AR" baseline="0" noProof="0" dirty="0" smtClean="0"/>
              <a:t>Abrir el juego al polimorfismo. (</a:t>
            </a:r>
            <a:r>
              <a:rPr lang="es-AR" baseline="0" noProof="0" dirty="0" err="1" smtClean="0"/>
              <a:t>LinearSearch</a:t>
            </a:r>
            <a:r>
              <a:rPr lang="es-AR" baseline="0" noProof="0" dirty="0" smtClean="0"/>
              <a:t> es una forma de implementar el </a:t>
            </a:r>
            <a:r>
              <a:rPr lang="es-AR" baseline="0" noProof="0" dirty="0" err="1" smtClean="0"/>
              <a:t>include</a:t>
            </a:r>
            <a:r>
              <a:rPr lang="es-AR" baseline="0" noProof="0" dirty="0" smtClean="0"/>
              <a:t>, pero no la única)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baseline="0" noProof="0" dirty="0" smtClean="0"/>
              <a:t>Quitarle </a:t>
            </a:r>
            <a:r>
              <a:rPr lang="es-AR" baseline="0" noProof="0" dirty="0" err="1" smtClean="0"/>
              <a:t>info</a:t>
            </a:r>
            <a:r>
              <a:rPr lang="es-AR" baseline="0" noProof="0" dirty="0" smtClean="0"/>
              <a:t> inútil al lector.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baseline="0" noProof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noProof="0" dirty="0" smtClean="0"/>
              <a:t>Un truco para saber si el nombre que pusimos esta del lado del que o del como: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noProof="0" dirty="0" smtClean="0"/>
              <a:t>Pensar por un momento otra posible implementación. Sigue siendo valido el nombre?</a:t>
            </a:r>
          </a:p>
          <a:p>
            <a:pPr>
              <a:buFontTx/>
              <a:buChar char="-"/>
            </a:pPr>
            <a:endParaRPr lang="es-AR" baseline="0" noProof="0" dirty="0" smtClean="0"/>
          </a:p>
          <a:p>
            <a:endParaRPr lang="en-US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742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err="1" smtClean="0"/>
              <a:t>dfStr</a:t>
            </a:r>
            <a:r>
              <a:rPr lang="es-AR" noProof="0" dirty="0" smtClean="0"/>
              <a:t> no se puede</a:t>
            </a:r>
            <a:r>
              <a:rPr lang="es-AR" baseline="0" noProof="0" dirty="0" smtClean="0"/>
              <a:t> pronunciar, dos programadores hablando tienen que hacer un </a:t>
            </a:r>
            <a:r>
              <a:rPr lang="es-AR" baseline="0" noProof="0" dirty="0" err="1" smtClean="0"/>
              <a:t>mapping</a:t>
            </a:r>
            <a:r>
              <a:rPr lang="es-AR" baseline="0" noProof="0" dirty="0" smtClean="0"/>
              <a:t> mental.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Mejor </a:t>
            </a:r>
            <a:r>
              <a:rPr lang="es-AR" baseline="0" noProof="0" dirty="0" err="1" smtClean="0"/>
              <a:t>dateFormatString</a:t>
            </a:r>
            <a:r>
              <a:rPr lang="es-AR" baseline="0" noProof="0" dirty="0" smtClean="0"/>
              <a:t>, así no tengo que decodificar nada.</a:t>
            </a:r>
            <a:endParaRPr lang="es-AR" noProof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5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Por el nombre del método no me imagino nunca que se va a inicializar una sesión (que encima es algo global). Generando acoplamiento</a:t>
            </a:r>
            <a:r>
              <a:rPr lang="es-AR" baseline="0" dirty="0" smtClean="0"/>
              <a:t> temporal.</a:t>
            </a:r>
          </a:p>
          <a:p>
            <a:r>
              <a:rPr lang="es-AR" baseline="0" dirty="0" smtClean="0"/>
              <a:t>Si llego a llamar a esta función con una sesión ya inicializada la piso.</a:t>
            </a:r>
          </a:p>
          <a:p>
            <a:r>
              <a:rPr lang="es-AR" baseline="0" dirty="0" smtClean="0"/>
              <a:t>Es decir es un método mentiroso.</a:t>
            </a:r>
          </a:p>
          <a:p>
            <a:r>
              <a:rPr lang="es-AR" baseline="0" dirty="0" smtClean="0"/>
              <a:t>Hace mas de una sola cosa.</a:t>
            </a:r>
          </a:p>
          <a:p>
            <a:endParaRPr lang="es-AR" baseline="0" dirty="0" smtClean="0"/>
          </a:p>
          <a:p>
            <a:r>
              <a:rPr lang="es-AR" dirty="0" smtClean="0"/>
              <a:t>Básicamente se refiere a asignar</a:t>
            </a:r>
            <a:r>
              <a:rPr lang="es-AR" baseline="0" dirty="0" smtClean="0"/>
              <a:t> un </a:t>
            </a:r>
            <a:r>
              <a:rPr lang="es-AR" baseline="0" dirty="0" err="1" smtClean="0"/>
              <a:t>arg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smtClean="0"/>
              <a:t>Rompe con </a:t>
            </a:r>
            <a:r>
              <a:rPr lang="es-AR" baseline="0" dirty="0" err="1" smtClean="0"/>
              <a:t>asumpciones</a:t>
            </a:r>
            <a:r>
              <a:rPr lang="es-AR" baseline="0" dirty="0" smtClean="0"/>
              <a:t> del cliente. Lo engañamos</a:t>
            </a:r>
            <a:r>
              <a:rPr lang="en-US" baseline="0" dirty="0" smtClean="0"/>
              <a:t>. 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En java se puede “combatir” (no puedo eliminar el hecho de que puedo cambiar el estado del </a:t>
            </a:r>
            <a:r>
              <a:rPr lang="es-AR" dirty="0" err="1" smtClean="0"/>
              <a:t>obj</a:t>
            </a:r>
            <a:r>
              <a:rPr lang="es-AR" dirty="0" smtClean="0"/>
              <a:t> enviándole un mensaje)</a:t>
            </a:r>
            <a:r>
              <a:rPr lang="es-AR" baseline="0" dirty="0" smtClean="0"/>
              <a:t> con argumentos con el </a:t>
            </a:r>
            <a:r>
              <a:rPr lang="es-AR" baseline="0" dirty="0" err="1" smtClean="0"/>
              <a:t>keyword</a:t>
            </a:r>
            <a:r>
              <a:rPr lang="es-AR" baseline="0" dirty="0" smtClean="0"/>
              <a:t> final.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414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Es el </a:t>
            </a:r>
            <a:r>
              <a:rPr lang="es-AR" noProof="0" dirty="0" err="1" smtClean="0"/>
              <a:t>smell</a:t>
            </a:r>
            <a:r>
              <a:rPr lang="es-AR" noProof="0" dirty="0" smtClean="0"/>
              <a:t> padre de todos…</a:t>
            </a:r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2874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Y sus variantes, </a:t>
            </a:r>
            <a:r>
              <a:rPr lang="es-AR" dirty="0" err="1" smtClean="0"/>
              <a:t>God</a:t>
            </a:r>
            <a:r>
              <a:rPr lang="es-AR" dirty="0" smtClean="0"/>
              <a:t> </a:t>
            </a:r>
            <a:r>
              <a:rPr lang="es-AR" dirty="0" err="1" smtClean="0"/>
              <a:t>Class</a:t>
            </a:r>
            <a:r>
              <a:rPr lang="es-AR" dirty="0" smtClean="0"/>
              <a:t>,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Brain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Class</a:t>
            </a:r>
            <a:r>
              <a:rPr lang="es-AR" baseline="0" dirty="0" smtClean="0"/>
              <a:t> (ver OO </a:t>
            </a:r>
            <a:r>
              <a:rPr lang="es-AR" baseline="0" dirty="0" err="1" smtClean="0"/>
              <a:t>Metrics</a:t>
            </a:r>
            <a:r>
              <a:rPr lang="es-AR" baseline="0" dirty="0" smtClean="0"/>
              <a:t>, para entender las diferencias)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8077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 java, miren </a:t>
            </a:r>
            <a:r>
              <a:rPr lang="es-AR" dirty="0" err="1" smtClean="0"/>
              <a:t>CodePro</a:t>
            </a:r>
            <a:r>
              <a:rPr lang="es-AR" baseline="0" dirty="0" smtClean="0"/>
              <a:t>, es excelente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526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0"/>
            <a:ext cx="12220891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434" y="4677139"/>
            <a:ext cx="9698004" cy="480483"/>
          </a:xfrm>
        </p:spPr>
        <p:txBody>
          <a:bodyPr anchor="ctr">
            <a:noAutofit/>
          </a:bodyPr>
          <a:lstStyle>
            <a:lvl1pPr marL="0" indent="0">
              <a:buNone/>
              <a:defRPr sz="2667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4434" y="5205199"/>
            <a:ext cx="9698567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84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ara graficos cla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731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8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261574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244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75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1990" y="1446214"/>
            <a:ext cx="6908895" cy="4573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63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491329-5680-4E20-BEAB-8385027780D1}" type="datetimeFigureOut">
              <a:rPr lang="en-US" smtClean="0"/>
              <a:pPr/>
              <a:t>4/21/2017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58400" y="6364224"/>
            <a:ext cx="1865376" cy="210312"/>
          </a:xfrm>
          <a:prstGeom prst="rect">
            <a:avLst/>
          </a:prstGeom>
        </p:spPr>
        <p:txBody>
          <a:bodyPr/>
          <a:lstStyle/>
          <a:p>
            <a:fld id="{5025C4EB-CBA2-4A6C-BAA6-44DCB5A7E5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268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845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38754" y="1219564"/>
            <a:ext cx="11713897" cy="4992853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64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584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1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0277" y="837638"/>
            <a:ext cx="7871947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E8E8E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31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1316764"/>
            <a:ext cx="5664795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1316764"/>
            <a:ext cx="5664796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114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836713"/>
            <a:ext cx="5664796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836713"/>
            <a:ext cx="5664795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471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-44" y="6368353"/>
            <a:ext cx="12192000" cy="487531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822385"/>
            <a:ext cx="7489760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94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841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700" r:id="rId14"/>
    <p:sldLayoutId id="2147483701" r:id="rId15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0" y="4752809"/>
            <a:ext cx="11715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>
                <a:latin typeface="+mj-lt"/>
                <a:ea typeface="Arial Unicode MS" pitchFamily="34" charset="-128"/>
                <a:cs typeface="Arial Unicode MS" pitchFamily="34" charset="-128"/>
              </a:rPr>
              <a:t>Long </a:t>
            </a:r>
            <a:r>
              <a:rPr lang="es-AR" sz="5400" dirty="0" err="1">
                <a:latin typeface="+mj-lt"/>
                <a:ea typeface="Arial Unicode MS" pitchFamily="34" charset="-128"/>
                <a:cs typeface="Arial Unicode MS" pitchFamily="34" charset="-128"/>
              </a:rPr>
              <a:t>Method</a:t>
            </a:r>
            <a:endParaRPr lang="es-AR" sz="54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4343400" y="1676400"/>
            <a:ext cx="3505200" cy="4343400"/>
            <a:chOff x="2895600" y="1752600"/>
            <a:chExt cx="3505200" cy="4343400"/>
          </a:xfrm>
        </p:grpSpPr>
        <p:sp>
          <p:nvSpPr>
            <p:cNvPr id="4" name="Rectangle 3"/>
            <p:cNvSpPr/>
            <p:nvPr/>
          </p:nvSpPr>
          <p:spPr>
            <a:xfrm>
              <a:off x="2895600" y="2133600"/>
              <a:ext cx="3505200" cy="396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1752600"/>
              <a:ext cx="3505200" cy="380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58207" y="2362199"/>
              <a:ext cx="2779985" cy="3200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8207" y="5714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58207" y="58673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 err="1">
                <a:latin typeface="+mj-lt"/>
                <a:ea typeface="Arial Unicode MS" pitchFamily="34" charset="-128"/>
                <a:cs typeface="Arial Unicode MS" pitchFamily="34" charset="-128"/>
              </a:rPr>
              <a:t>Large</a:t>
            </a:r>
            <a:r>
              <a:rPr lang="es-AR" sz="5400" dirty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5400" dirty="0" err="1">
                <a:latin typeface="+mj-lt"/>
                <a:ea typeface="Arial Unicode MS" pitchFamily="34" charset="-128"/>
                <a:cs typeface="Arial Unicode MS" pitchFamily="34" charset="-128"/>
              </a:rPr>
              <a:t>Class</a:t>
            </a:r>
            <a:endParaRPr lang="es-AR" sz="54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4343400" y="1524000"/>
            <a:ext cx="3505200" cy="4343400"/>
            <a:chOff x="2819400" y="1981200"/>
            <a:chExt cx="3505200" cy="4343400"/>
          </a:xfrm>
        </p:grpSpPr>
        <p:sp>
          <p:nvSpPr>
            <p:cNvPr id="5" name="Rectangle 4"/>
            <p:cNvSpPr/>
            <p:nvPr/>
          </p:nvSpPr>
          <p:spPr>
            <a:xfrm>
              <a:off x="2819400" y="1981200"/>
              <a:ext cx="3505200" cy="434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9400" y="1981200"/>
              <a:ext cx="3505200" cy="380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82007" y="592755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2007" y="6095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2007" y="559067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2007" y="5638800"/>
              <a:ext cx="2779985" cy="199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2007" y="3232484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2007" y="340092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82007" y="2514600"/>
              <a:ext cx="2779985" cy="460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82007" y="306404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82007" y="458002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82007" y="474846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82007" y="4243136"/>
              <a:ext cx="2779985" cy="6336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2007" y="441157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82007" y="525378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82007" y="542223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82007" y="4800600"/>
              <a:ext cx="2779985" cy="1953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82007" y="508534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82007" y="390625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82007" y="4074694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82007" y="356936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2007" y="3657600"/>
              <a:ext cx="2779985" cy="1592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>
                <a:latin typeface="+mj-lt"/>
                <a:ea typeface="Arial Unicode MS" pitchFamily="34" charset="-128"/>
                <a:cs typeface="Arial Unicode MS" pitchFamily="34" charset="-128"/>
              </a:rPr>
              <a:t>Long </a:t>
            </a:r>
            <a:r>
              <a:rPr lang="es-AR" sz="5400" dirty="0" err="1">
                <a:latin typeface="+mj-lt"/>
                <a:ea typeface="Arial Unicode MS" pitchFamily="34" charset="-128"/>
                <a:cs typeface="Arial Unicode MS" pitchFamily="34" charset="-128"/>
              </a:rPr>
              <a:t>parameter</a:t>
            </a:r>
            <a:r>
              <a:rPr lang="es-AR" sz="5400" dirty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5400" dirty="0" err="1">
                <a:latin typeface="+mj-lt"/>
                <a:ea typeface="Arial Unicode MS" pitchFamily="34" charset="-128"/>
                <a:cs typeface="Arial Unicode MS" pitchFamily="34" charset="-128"/>
              </a:rPr>
              <a:t>list</a:t>
            </a:r>
            <a:endParaRPr lang="es-AR" sz="54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1693896" y="3276601"/>
            <a:ext cx="8440705" cy="507831"/>
            <a:chOff x="322295" y="3581400"/>
            <a:chExt cx="8821705" cy="507831"/>
          </a:xfrm>
        </p:grpSpPr>
        <p:sp>
          <p:nvSpPr>
            <p:cNvPr id="12" name="TextBox 11"/>
            <p:cNvSpPr txBox="1"/>
            <p:nvPr/>
          </p:nvSpPr>
          <p:spPr>
            <a:xfrm>
              <a:off x="322295" y="3581400"/>
              <a:ext cx="882170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700" dirty="0" err="1"/>
                <a:t>xxxxxxx</a:t>
              </a:r>
              <a:r>
                <a:rPr lang="es-AR" sz="2700" dirty="0"/>
                <a:t> (                                                                    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391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360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329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298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267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36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586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555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524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493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462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590800" y="1704124"/>
            <a:ext cx="6680536" cy="408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Herramientas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Herramientas de chequeo automático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057400"/>
            <a:ext cx="1752600" cy="126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842" y="4348965"/>
            <a:ext cx="174095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465827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Checkstyle</a:t>
            </a:r>
            <a:endParaRPr lang="es-AR" sz="4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4267201"/>
            <a:ext cx="1610870" cy="156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715000" y="5159514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FindBug</a:t>
            </a:r>
            <a:endParaRPr lang="es-AR" sz="4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2" descr="http://www.towfeek.se/wp-content/uploads/2014/05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80037"/>
            <a:ext cx="4762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co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150852">
            <a:off x="2970027" y="1686039"/>
            <a:ext cx="2757944" cy="3662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4493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84294">
            <a:off x="6390209" y="1307217"/>
            <a:ext cx="2787578" cy="35646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Bibliografía “obligatoria”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04800" y="1981200"/>
            <a:ext cx="11596523" cy="2007096"/>
          </a:xfrm>
        </p:spPr>
        <p:txBody>
          <a:bodyPr>
            <a:noAutofit/>
          </a:bodyPr>
          <a:lstStyle/>
          <a:p>
            <a:r>
              <a:rPr lang="en-US" sz="13800" smtClean="0"/>
              <a:t>?</a:t>
            </a:r>
            <a:endParaRPr lang="en-US" sz="13800"/>
          </a:p>
        </p:txBody>
      </p:sp>
    </p:spTree>
    <p:extLst>
      <p:ext uri="{BB962C8B-B14F-4D97-AF65-F5344CB8AC3E}">
        <p14:creationId xmlns:p14="http://schemas.microsoft.com/office/powerpoint/2010/main" val="3151927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05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400" dirty="0"/>
              <a:t>¿</a:t>
            </a:r>
            <a:r>
              <a:rPr lang="es-AR" sz="2400" dirty="0" err="1"/>
              <a:t>Clean</a:t>
            </a:r>
            <a:r>
              <a:rPr lang="es-AR" sz="2400" dirty="0"/>
              <a:t> </a:t>
            </a:r>
            <a:r>
              <a:rPr lang="es-AR" sz="2400" dirty="0" err="1"/>
              <a:t>code</a:t>
            </a:r>
            <a:r>
              <a:rPr lang="es-AR" sz="2400" dirty="0"/>
              <a:t>?</a:t>
            </a:r>
          </a:p>
          <a:p>
            <a:r>
              <a:rPr lang="es-AR" sz="2400" dirty="0"/>
              <a:t>Reglas básicas</a:t>
            </a:r>
          </a:p>
          <a:p>
            <a:r>
              <a:rPr lang="es-AR" sz="2400" dirty="0" smtClean="0"/>
              <a:t>Herramientas</a:t>
            </a:r>
            <a:endParaRPr lang="es-AR" sz="2400" dirty="0"/>
          </a:p>
          <a:p>
            <a:r>
              <a:rPr lang="es-AR" sz="2400" dirty="0"/>
              <a:t>Bibliografía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38400" y="939452"/>
            <a:ext cx="7239000" cy="5156548"/>
            <a:chOff x="1066800" y="0"/>
            <a:chExt cx="7239000" cy="6832948"/>
          </a:xfrm>
        </p:grpSpPr>
        <p:pic>
          <p:nvPicPr>
            <p:cNvPr id="2" name="Picture 1" descr="wtfm.jpg"/>
            <p:cNvPicPr>
              <a:picLocks noChangeAspect="1"/>
            </p:cNvPicPr>
            <p:nvPr/>
          </p:nvPicPr>
          <p:blipFill>
            <a:blip r:embed="rId3" cstate="print"/>
            <a:srcRect b="3753"/>
            <a:stretch>
              <a:fillRect/>
            </a:stretch>
          </p:blipFill>
          <p:spPr>
            <a:xfrm>
              <a:off x="1066800" y="0"/>
              <a:ext cx="7239000" cy="656322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66800" y="6528148"/>
              <a:ext cx="72390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5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Índice WTF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876374">
            <a:off x="-178390" y="1244125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800" dirty="0">
                <a:latin typeface="+mj-lt"/>
                <a:ea typeface="Arial Unicode MS" pitchFamily="34" charset="-128"/>
                <a:cs typeface="Arial Unicode MS" pitchFamily="34" charset="-128"/>
              </a:rPr>
              <a:t> Expresivo</a:t>
            </a:r>
          </a:p>
        </p:txBody>
      </p:sp>
      <p:sp>
        <p:nvSpPr>
          <p:cNvPr id="3" name="Rectangle 2"/>
          <p:cNvSpPr/>
          <p:nvPr/>
        </p:nvSpPr>
        <p:spPr>
          <a:xfrm rot="2012936">
            <a:off x="7349585" y="2350294"/>
            <a:ext cx="6019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+mj-lt"/>
                <a:ea typeface="Arial Unicode MS" pitchFamily="34" charset="-128"/>
                <a:cs typeface="Arial Unicode MS" pitchFamily="34" charset="-128"/>
              </a:rPr>
              <a:t>una</a:t>
            </a:r>
            <a:r>
              <a:rPr lang="es-AR" sz="1200" dirty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4800" b="1" dirty="0">
                <a:latin typeface="+mj-lt"/>
                <a:ea typeface="Arial Unicode MS" pitchFamily="34" charset="-128"/>
                <a:cs typeface="Arial Unicode MS" pitchFamily="34" charset="-128"/>
              </a:rPr>
              <a:t>sola</a:t>
            </a:r>
            <a:r>
              <a:rPr lang="es-AR" sz="1200" dirty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dirty="0">
                <a:latin typeface="+mj-lt"/>
                <a:ea typeface="Arial Unicode MS" pitchFamily="34" charset="-128"/>
                <a:cs typeface="Arial Unicode MS" pitchFamily="34" charset="-128"/>
              </a:rPr>
              <a:t>cosa</a:t>
            </a:r>
          </a:p>
          <a:p>
            <a:r>
              <a:rPr lang="es-AR" dirty="0">
                <a:latin typeface="+mj-lt"/>
                <a:ea typeface="Arial Unicode MS" pitchFamily="34" charset="-128"/>
                <a:cs typeface="Arial Unicode MS" pitchFamily="34" charset="-128"/>
              </a:rPr>
              <a:t> y</a:t>
            </a: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  </a:t>
            </a:r>
            <a:r>
              <a:rPr lang="es-AR" sz="4800" b="1" dirty="0">
                <a:latin typeface="+mj-lt"/>
                <a:ea typeface="Arial Unicode MS" pitchFamily="34" charset="-128"/>
                <a:cs typeface="Arial Unicode MS" pitchFamily="34" charset="-128"/>
              </a:rPr>
              <a:t>bien</a:t>
            </a:r>
          </a:p>
          <a:p>
            <a:r>
              <a:rPr lang="es-AR" sz="2400" dirty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endParaRPr lang="es-AR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 rot="19465396">
            <a:off x="4762816" y="1656346"/>
            <a:ext cx="6019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6000" dirty="0">
                <a:latin typeface="+mj-lt"/>
                <a:ea typeface="Arial Unicode MS" pitchFamily="34" charset="-128"/>
                <a:cs typeface="Arial Unicode MS" pitchFamily="34" charset="-128"/>
              </a:rPr>
              <a:t>Simple</a:t>
            </a:r>
            <a:endParaRPr lang="es-AR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 rot="20717386">
            <a:off x="4366533" y="4271505"/>
            <a:ext cx="59121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7200" dirty="0">
                <a:latin typeface="+mj-lt"/>
                <a:ea typeface="Arial Unicode MS" pitchFamily="34" charset="-128"/>
                <a:cs typeface="Arial Unicode MS" pitchFamily="34" charset="-128"/>
              </a:rPr>
              <a:t>0% Duplicados</a:t>
            </a:r>
          </a:p>
        </p:txBody>
      </p:sp>
      <p:sp>
        <p:nvSpPr>
          <p:cNvPr id="6" name="Rectangle 5"/>
          <p:cNvSpPr/>
          <p:nvPr/>
        </p:nvSpPr>
        <p:spPr>
          <a:xfrm rot="375874">
            <a:off x="1894073" y="3750329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4400" dirty="0">
                <a:latin typeface="+mj-lt"/>
                <a:ea typeface="Arial Unicode MS" pitchFamily="34" charset="-128"/>
                <a:cs typeface="Arial Unicode MS" pitchFamily="34" charset="-128"/>
              </a:rPr>
              <a:t>colaboradores</a:t>
            </a:r>
          </a:p>
          <a:p>
            <a:r>
              <a:rPr lang="es-AR" sz="4400" dirty="0">
                <a:latin typeface="+mj-lt"/>
                <a:ea typeface="Arial Unicode MS" pitchFamily="34" charset="-128"/>
                <a:cs typeface="Arial Unicode MS" pitchFamily="34" charset="-128"/>
              </a:rPr>
              <a:t>explícitos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¿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752601" y="3429001"/>
            <a:ext cx="8696611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4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lang="en-US" sz="3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//hours since game started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40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hoursSinceGameStarted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4800" dirty="0"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1143000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>
                <a:latin typeface="+mj-lt"/>
                <a:ea typeface="Arial Unicode MS" pitchFamily="34" charset="-128"/>
                <a:cs typeface="Arial Unicode MS" pitchFamily="34" charset="-128"/>
              </a:rPr>
              <a:t>Nombres que revelen intención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828801" y="3899118"/>
            <a:ext cx="856195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linearSearchFor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element)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includes(Object element)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1143000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>
                <a:latin typeface="+mj-lt"/>
                <a:ea typeface="Arial Unicode MS" pitchFamily="34" charset="-128"/>
                <a:cs typeface="Arial Unicode MS" pitchFamily="34" charset="-128"/>
              </a:rPr>
              <a:t>Nombres que </a:t>
            </a:r>
            <a:r>
              <a:rPr lang="es-AR" sz="54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revelen intención</a:t>
            </a:r>
            <a:endParaRPr lang="es-AR" sz="54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39331" y="3244334"/>
            <a:ext cx="3113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>
                <a:latin typeface="+mj-lt"/>
                <a:ea typeface="Arial Unicode MS" pitchFamily="34" charset="-128"/>
                <a:cs typeface="Arial Unicode MS" pitchFamily="34" charset="-128"/>
              </a:rPr>
              <a:t>Lo que hace, no </a:t>
            </a:r>
            <a:r>
              <a:rPr lang="es-AR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cómo </a:t>
            </a:r>
            <a:r>
              <a:rPr lang="es-AR" dirty="0">
                <a:latin typeface="+mj-lt"/>
                <a:ea typeface="Arial Unicode MS" pitchFamily="34" charset="-128"/>
                <a:cs typeface="Arial Unicode MS" pitchFamily="34" charset="-128"/>
              </a:rPr>
              <a:t>lo hace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1430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>
                <a:latin typeface="+mj-lt"/>
                <a:ea typeface="Arial Unicode MS" pitchFamily="34" charset="-128"/>
                <a:cs typeface="Arial Unicode MS" pitchFamily="34" charset="-128"/>
              </a:rPr>
              <a:t>Nombres </a:t>
            </a:r>
            <a:r>
              <a:rPr lang="es-AR" sz="54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pronunciables</a:t>
            </a:r>
            <a:endParaRPr lang="es-AR" sz="54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2600" y="3575952"/>
            <a:ext cx="8915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DateFormatContainer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2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200" dirty="0">
              <a:latin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76400" y="5125760"/>
            <a:ext cx="89916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DateFormatContainer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200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0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this.</a:t>
            </a:r>
            <a:r>
              <a:rPr lang="en-US" sz="20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197768" y="2939802"/>
            <a:ext cx="9927432" cy="330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checkPassword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(User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password) {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Phrase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userCodedPhrase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user.getPhraseEncodedByPassword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Phrase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phrase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9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cryptographer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.decryp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(password);</a:t>
            </a: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phrase.sameAs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userCodedPhrase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Session.</a:t>
            </a:r>
            <a:r>
              <a:rPr lang="en-US" sz="19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initialize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900" dirty="0">
              <a:latin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35968" y="4387602"/>
            <a:ext cx="35814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11430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>
                <a:latin typeface="+mj-lt"/>
                <a:ea typeface="Arial Unicode MS" pitchFamily="34" charset="-128"/>
                <a:cs typeface="Arial Unicode MS" pitchFamily="34" charset="-128"/>
              </a:rPr>
              <a:t>Sin efectos secundarios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000" dirty="0" err="1">
                <a:latin typeface="+mj-lt"/>
                <a:ea typeface="Arial Unicode MS" pitchFamily="34" charset="-128"/>
                <a:cs typeface="Arial Unicode MS" pitchFamily="34" charset="-128"/>
              </a:rPr>
              <a:t>Duplicated</a:t>
            </a:r>
            <a:r>
              <a:rPr lang="es-AR" sz="6000" dirty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6000" dirty="0" err="1">
                <a:latin typeface="+mj-lt"/>
                <a:ea typeface="Arial Unicode MS" pitchFamily="34" charset="-128"/>
                <a:cs typeface="Arial Unicode MS" pitchFamily="34" charset="-128"/>
              </a:rPr>
              <a:t>Code</a:t>
            </a:r>
            <a:endParaRPr lang="es-AR" sz="6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28693" y="3639670"/>
            <a:ext cx="1994209" cy="1694330"/>
            <a:chOff x="152400" y="1447800"/>
            <a:chExt cx="2209800" cy="2057400"/>
          </a:xfrm>
        </p:grpSpPr>
        <p:sp>
          <p:nvSpPr>
            <p:cNvPr id="4" name="Rectangle 3"/>
            <p:cNvSpPr/>
            <p:nvPr/>
          </p:nvSpPr>
          <p:spPr>
            <a:xfrm>
              <a:off x="152400" y="1905000"/>
              <a:ext cx="2209800" cy="1600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1447800"/>
              <a:ext cx="22098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00" y="2133600"/>
              <a:ext cx="175259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" y="2819400"/>
              <a:ext cx="175259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19600" y="1752600"/>
            <a:ext cx="2819400" cy="1192306"/>
            <a:chOff x="4876800" y="609600"/>
            <a:chExt cx="3124200" cy="1447800"/>
          </a:xfrm>
        </p:grpSpPr>
        <p:grpSp>
          <p:nvGrpSpPr>
            <p:cNvPr id="9" name="Group 10"/>
            <p:cNvGrpSpPr/>
            <p:nvPr/>
          </p:nvGrpSpPr>
          <p:grpSpPr>
            <a:xfrm>
              <a:off x="4876800" y="609600"/>
              <a:ext cx="1371600" cy="1447800"/>
              <a:chOff x="4114800" y="2209800"/>
              <a:chExt cx="2743200" cy="14478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Rectangle 8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0" name="Group 19"/>
            <p:cNvGrpSpPr/>
            <p:nvPr/>
          </p:nvGrpSpPr>
          <p:grpSpPr>
            <a:xfrm>
              <a:off x="6629400" y="609600"/>
              <a:ext cx="1371600" cy="1447800"/>
              <a:chOff x="4114800" y="2209800"/>
              <a:chExt cx="2743200" cy="1447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7620000" y="2743200"/>
            <a:ext cx="2819400" cy="3200400"/>
            <a:chOff x="3810000" y="2590800"/>
            <a:chExt cx="3124200" cy="3886200"/>
          </a:xfrm>
        </p:grpSpPr>
        <p:grpSp>
          <p:nvGrpSpPr>
            <p:cNvPr id="18" name="Group 28"/>
            <p:cNvGrpSpPr/>
            <p:nvPr/>
          </p:nvGrpSpPr>
          <p:grpSpPr>
            <a:xfrm>
              <a:off x="3810000" y="5029200"/>
              <a:ext cx="1371600" cy="1447800"/>
              <a:chOff x="4114800" y="2209800"/>
              <a:chExt cx="2743200" cy="1447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9" name="Group 32"/>
            <p:cNvGrpSpPr/>
            <p:nvPr/>
          </p:nvGrpSpPr>
          <p:grpSpPr>
            <a:xfrm>
              <a:off x="5562600" y="5029200"/>
              <a:ext cx="1371600" cy="1447800"/>
              <a:chOff x="4114800" y="2209800"/>
              <a:chExt cx="2743200" cy="14478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20" name="Group 36"/>
            <p:cNvGrpSpPr/>
            <p:nvPr/>
          </p:nvGrpSpPr>
          <p:grpSpPr>
            <a:xfrm>
              <a:off x="4648200" y="2590800"/>
              <a:ext cx="1371600" cy="1447800"/>
              <a:chOff x="4114800" y="2209800"/>
              <a:chExt cx="2743200" cy="14478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cxnSp>
          <p:nvCxnSpPr>
            <p:cNvPr id="21" name="Elbow Connector 20"/>
            <p:cNvCxnSpPr>
              <a:stCxn id="30" idx="0"/>
              <a:endCxn id="27" idx="0"/>
            </p:cNvCxnSpPr>
            <p:nvPr/>
          </p:nvCxnSpPr>
          <p:spPr>
            <a:xfrm rot="5400000" flipH="1" flipV="1">
              <a:off x="5372100" y="4152900"/>
              <a:ext cx="1588" cy="1752600"/>
            </a:xfrm>
            <a:prstGeom prst="bentConnector3">
              <a:avLst>
                <a:gd name="adj1" fmla="val 2384918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Isosceles Triangle 21"/>
            <p:cNvSpPr/>
            <p:nvPr/>
          </p:nvSpPr>
          <p:spPr>
            <a:xfrm>
              <a:off x="5105400" y="4038600"/>
              <a:ext cx="527304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>
            <a:xfrm rot="5400000">
              <a:off x="5179792" y="4450978"/>
              <a:ext cx="373039" cy="54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 Hexacta Word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 Word</Template>
  <TotalTime>4272</TotalTime>
  <Words>657</Words>
  <Application>Microsoft Office PowerPoint</Application>
  <PresentationFormat>Widescreen</PresentationFormat>
  <Paragraphs>122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 Unicode MS</vt:lpstr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Symbol</vt:lpstr>
      <vt:lpstr>Theme Hexacta 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Cristian López</dc:creator>
  <cp:lastModifiedBy>Emanuel Alvea</cp:lastModifiedBy>
  <cp:revision>466</cp:revision>
  <dcterms:created xsi:type="dcterms:W3CDTF">2010-01-21T17:41:34Z</dcterms:created>
  <dcterms:modified xsi:type="dcterms:W3CDTF">2017-04-21T13:55:18Z</dcterms:modified>
</cp:coreProperties>
</file>