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5"/>
  </p:notesMasterIdLst>
  <p:sldIdLst>
    <p:sldId id="307" r:id="rId2"/>
    <p:sldId id="277" r:id="rId3"/>
    <p:sldId id="301" r:id="rId4"/>
    <p:sldId id="302" r:id="rId5"/>
    <p:sldId id="309" r:id="rId6"/>
    <p:sldId id="300" r:id="rId7"/>
    <p:sldId id="303" r:id="rId8"/>
    <p:sldId id="261" r:id="rId9"/>
    <p:sldId id="262" r:id="rId10"/>
    <p:sldId id="266" r:id="rId11"/>
    <p:sldId id="305" r:id="rId12"/>
    <p:sldId id="304" r:id="rId13"/>
    <p:sldId id="263" r:id="rId14"/>
    <p:sldId id="306" r:id="rId15"/>
    <p:sldId id="279" r:id="rId16"/>
    <p:sldId id="270" r:id="rId17"/>
    <p:sldId id="288" r:id="rId18"/>
    <p:sldId id="281" r:id="rId19"/>
    <p:sldId id="268" r:id="rId20"/>
    <p:sldId id="283" r:id="rId21"/>
    <p:sldId id="284" r:id="rId22"/>
    <p:sldId id="286" r:id="rId23"/>
    <p:sldId id="292" r:id="rId24"/>
    <p:sldId id="289" r:id="rId25"/>
    <p:sldId id="290" r:id="rId26"/>
    <p:sldId id="295" r:id="rId27"/>
    <p:sldId id="296" r:id="rId28"/>
    <p:sldId id="297" r:id="rId29"/>
    <p:sldId id="298" r:id="rId30"/>
    <p:sldId id="299" r:id="rId31"/>
    <p:sldId id="293" r:id="rId32"/>
    <p:sldId id="291" r:id="rId33"/>
    <p:sldId id="30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80645" autoAdjust="0"/>
  </p:normalViewPr>
  <p:slideViewPr>
    <p:cSldViewPr snapToGrid="0" showGuides="1">
      <p:cViewPr varScale="1">
        <p:scale>
          <a:sx n="69" d="100"/>
          <a:sy n="69" d="100"/>
        </p:scale>
        <p:origin x="66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9363-3187-4C19-A72D-75CA2BA8E726}" type="datetimeFigureOut">
              <a:rPr lang="en-US" smtClean="0"/>
              <a:pPr/>
              <a:t>9/17/2015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8A4F1-DD7B-454E-8BE0-478365ADD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476967/WhatplusisplusViewData-2cplusViewBagplusandplusTe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dirty="0" smtClean="0"/>
              <a:t>Explicar</a:t>
            </a:r>
            <a:r>
              <a:rPr lang="es-US" baseline="0" dirty="0" smtClean="0"/>
              <a:t> cómo implementar áreas directamente </a:t>
            </a:r>
            <a:r>
              <a:rPr lang="es-US" baseline="0" dirty="0" err="1" smtClean="0"/>
              <a:t>mostrandolo</a:t>
            </a:r>
            <a:r>
              <a:rPr lang="es-US" baseline="0" dirty="0" smtClean="0"/>
              <a:t> en </a:t>
            </a:r>
            <a:r>
              <a:rPr lang="es-US" baseline="0" smtClean="0"/>
              <a:t>el VS</a:t>
            </a:r>
            <a:endParaRPr lang="es-US" dirty="0" smtClean="0"/>
          </a:p>
          <a:p>
            <a:pPr marL="228600" indent="-228600">
              <a:buAutoNum type="arabicPeriod"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83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dirty="0" smtClean="0"/>
              <a:t>Explicar</a:t>
            </a:r>
            <a:r>
              <a:rPr lang="es-US" baseline="0" dirty="0" smtClean="0"/>
              <a:t> cómo implementar áreas directamente </a:t>
            </a:r>
            <a:r>
              <a:rPr lang="es-US" baseline="0" dirty="0" err="1" smtClean="0"/>
              <a:t>mostrandolo</a:t>
            </a:r>
            <a:r>
              <a:rPr lang="es-US" baseline="0" dirty="0" smtClean="0"/>
              <a:t> en </a:t>
            </a:r>
            <a:r>
              <a:rPr lang="es-US" baseline="0" smtClean="0"/>
              <a:t>el VS</a:t>
            </a:r>
            <a:endParaRPr lang="es-US" dirty="0" smtClean="0"/>
          </a:p>
          <a:p>
            <a:pPr marL="228600" indent="-228600">
              <a:buAutoNum type="arabicPeriod"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5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3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Dar una explicación de porque </a:t>
            </a:r>
            <a:r>
              <a:rPr lang="es-AR" dirty="0" err="1" smtClean="0"/>
              <a:t>tendriamos</a:t>
            </a:r>
            <a:r>
              <a:rPr lang="es-AR" dirty="0" smtClean="0"/>
              <a:t> que </a:t>
            </a:r>
            <a:r>
              <a:rPr lang="es-AR" dirty="0" err="1" smtClean="0"/>
              <a:t>redireccionar</a:t>
            </a:r>
            <a:r>
              <a:rPr lang="es-AR" baseline="0" dirty="0" smtClean="0"/>
              <a:t> a otro action desde el controller.</a:t>
            </a:r>
          </a:p>
          <a:p>
            <a:endParaRPr lang="es-AR" dirty="0" smtClean="0"/>
          </a:p>
          <a:p>
            <a:r>
              <a:rPr lang="es-AR" dirty="0" smtClean="0"/>
              <a:t>Buen</a:t>
            </a:r>
            <a:r>
              <a:rPr lang="es-AR" baseline="0" dirty="0" smtClean="0"/>
              <a:t> explicación de </a:t>
            </a:r>
            <a:r>
              <a:rPr lang="es-AR" baseline="0" dirty="0" err="1" smtClean="0"/>
              <a:t>TempData</a:t>
            </a:r>
            <a:r>
              <a:rPr lang="es-AR" baseline="0" dirty="0" smtClean="0"/>
              <a:t> </a:t>
            </a:r>
            <a:r>
              <a:rPr lang="en-US" dirty="0" smtClean="0">
                <a:hlinkClick r:id="rId3"/>
              </a:rPr>
              <a:t>http://www.codeproject.com/Articles/476967/WhatplusisplusViewData-2cplusViewBagplusandplusTem</a:t>
            </a:r>
            <a:endParaRPr lang="en-US" dirty="0" smtClean="0"/>
          </a:p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45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37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Bootstrap</a:t>
            </a:r>
            <a:r>
              <a:rPr lang="es-ES" dirty="0" smtClean="0"/>
              <a:t> es una herramienta para el desarrollo rápido y correcto de aplicaciones y sitios web. </a:t>
            </a:r>
          </a:p>
          <a:p>
            <a:r>
              <a:rPr lang="es-ES" dirty="0" smtClean="0"/>
              <a:t>Fomenta las buenas prácticas de diseño y desarrollo web, conforme a estándares W3C. </a:t>
            </a:r>
          </a:p>
          <a:p>
            <a:r>
              <a:rPr lang="es-ES" dirty="0" smtClean="0"/>
              <a:t>Permite diseñar webs adaptables y fluidas, </a:t>
            </a:r>
            <a:r>
              <a:rPr lang="es-ES" dirty="0" err="1" smtClean="0"/>
              <a:t>visualizables</a:t>
            </a:r>
            <a:r>
              <a:rPr lang="es-ES" dirty="0" smtClean="0"/>
              <a:t> correctamente en múltiples dispositivos (</a:t>
            </a:r>
            <a:r>
              <a:rPr lang="es-ES" dirty="0" err="1" smtClean="0"/>
              <a:t>Responsive</a:t>
            </a:r>
            <a:r>
              <a:rPr lang="es-ES" dirty="0" smtClean="0"/>
              <a:t> Web </a:t>
            </a:r>
            <a:r>
              <a:rPr lang="es-ES" dirty="0" err="1" smtClean="0"/>
              <a:t>Design</a:t>
            </a:r>
            <a:r>
              <a:rPr lang="es-ES" dirty="0" smtClean="0"/>
              <a:t>). </a:t>
            </a:r>
          </a:p>
          <a:p>
            <a:r>
              <a:rPr lang="es-ES" dirty="0" smtClean="0"/>
              <a:t>Incluye una robusta base de HTML5, CSS3 y </a:t>
            </a:r>
            <a:r>
              <a:rPr lang="es-ES" dirty="0" err="1" smtClean="0"/>
              <a:t>Javascript</a:t>
            </a:r>
            <a:r>
              <a:rPr lang="es-ES" dirty="0" smtClean="0"/>
              <a:t>, también incluye elementos de diseño, tipografías, tablas, formularios, navegación, alertas,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04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Less</a:t>
            </a:r>
            <a:r>
              <a:rPr lang="es-ES" dirty="0" smtClean="0"/>
              <a:t> nos da la oportunidad de extender las posibilidades de las hojas de CSS normales, y además mejorando nuestra productividad. Simplemente escribimos nuestro CSS adaptado a las características de LESS como pueden ser el anidado (</a:t>
            </a:r>
            <a:r>
              <a:rPr lang="es-ES" dirty="0" err="1" smtClean="0"/>
              <a:t>nesting</a:t>
            </a:r>
            <a:r>
              <a:rPr lang="es-ES" dirty="0" smtClean="0"/>
              <a:t>) o las variables, y luego lo compilamos para que pueda ser </a:t>
            </a:r>
            <a:r>
              <a:rPr lang="es-ES" dirty="0" err="1" smtClean="0"/>
              <a:t>leido</a:t>
            </a:r>
            <a:r>
              <a:rPr lang="es-ES" dirty="0" smtClean="0"/>
              <a:t> por los navegadores. Podemos compilar el código de varias maneras, como con un script en PHP, su versión para .NET o Mac OS, o con un simple </a:t>
            </a:r>
            <a:r>
              <a:rPr lang="es-ES" dirty="0" err="1" smtClean="0"/>
              <a:t>Javascript</a:t>
            </a:r>
            <a:r>
              <a:rPr lang="es-ES" dirty="0" smtClean="0"/>
              <a:t> que cargaremos después de incluir nuestro archivo .</a:t>
            </a:r>
            <a:r>
              <a:rPr lang="es-ES" dirty="0" err="1" smtClean="0"/>
              <a:t>less</a:t>
            </a:r>
            <a:r>
              <a:rPr lang="es-ES" dirty="0" smtClean="0"/>
              <a:t> en el </a:t>
            </a:r>
            <a:r>
              <a:rPr lang="es-ES" dirty="0" err="1" smtClean="0"/>
              <a:t>hmtl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4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1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9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33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7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0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idea</a:t>
            </a:r>
            <a:r>
              <a:rPr lang="es-AR" baseline="0" dirty="0" smtClean="0"/>
              <a:t> de este </a:t>
            </a:r>
            <a:r>
              <a:rPr lang="es-AR" baseline="0" dirty="0" err="1" smtClean="0"/>
              <a:t>slide</a:t>
            </a:r>
            <a:r>
              <a:rPr lang="es-AR" baseline="0" dirty="0" smtClean="0"/>
              <a:t> es explicar a la clase como postear un </a:t>
            </a:r>
            <a:r>
              <a:rPr lang="es-AR" baseline="0" dirty="0" err="1" smtClean="0"/>
              <a:t>form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idea</a:t>
            </a:r>
            <a:r>
              <a:rPr lang="es-AR" baseline="0" dirty="0" smtClean="0"/>
              <a:t> de este </a:t>
            </a:r>
            <a:r>
              <a:rPr lang="es-AR" baseline="0" dirty="0" err="1" smtClean="0"/>
              <a:t>slide</a:t>
            </a:r>
            <a:r>
              <a:rPr lang="es-AR" baseline="0" dirty="0" smtClean="0"/>
              <a:t> es explicar a la clase como postear un </a:t>
            </a:r>
            <a:r>
              <a:rPr lang="es-AR" baseline="0" dirty="0" err="1" smtClean="0"/>
              <a:t>form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57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idea</a:t>
            </a:r>
            <a:r>
              <a:rPr lang="es-AR" baseline="0" dirty="0" smtClean="0"/>
              <a:t> de este </a:t>
            </a:r>
            <a:r>
              <a:rPr lang="es-AR" baseline="0" dirty="0" err="1" smtClean="0"/>
              <a:t>slide</a:t>
            </a:r>
            <a:r>
              <a:rPr lang="es-AR" baseline="0" dirty="0" smtClean="0"/>
              <a:t> es explicar a la clase como postear un </a:t>
            </a:r>
            <a:r>
              <a:rPr lang="es-AR" baseline="0" dirty="0" err="1" smtClean="0"/>
              <a:t>form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8A4F1-DD7B-454E-8BE0-478365ADD5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7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3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98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88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75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47472"/>
            <a:ext cx="11265408" cy="2968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6364224"/>
            <a:ext cx="1865376" cy="210312"/>
          </a:xfrm>
          <a:prstGeom prst="rect">
            <a:avLst/>
          </a:prstGeom>
        </p:spPr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4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6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77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957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94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129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75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28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33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view-source:http://localhost:50086/Libro/Crea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Capacitación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Día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728" y="4800386"/>
            <a:ext cx="1171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0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487" y="361986"/>
            <a:ext cx="8449056" cy="296842"/>
          </a:xfrm>
        </p:spPr>
        <p:txBody>
          <a:bodyPr/>
          <a:lstStyle/>
          <a:p>
            <a:r>
              <a:rPr lang="es-AR" dirty="0" err="1" smtClean="0"/>
              <a:t>Helpers</a:t>
            </a:r>
            <a:r>
              <a:rPr lang="es-AR" dirty="0" smtClean="0"/>
              <a:t> - 1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1524001" y="844975"/>
            <a:ext cx="6056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4" lvl="1" fontAlgn="base">
              <a:spcBef>
                <a:spcPct val="20000"/>
              </a:spcBef>
            </a:pPr>
            <a:endParaRPr lang="es-MX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/>
              <a:t>Cómo nos ayuda ASP.NET MVC?</a:t>
            </a:r>
          </a:p>
        </p:txBody>
      </p:sp>
      <p:sp>
        <p:nvSpPr>
          <p:cNvPr id="3" name="Rectangle 2"/>
          <p:cNvSpPr/>
          <p:nvPr/>
        </p:nvSpPr>
        <p:spPr>
          <a:xfrm>
            <a:off x="2017487" y="1814470"/>
            <a:ext cx="5562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Html.BeginForm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("Create", "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Libro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", 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FormMethod.Get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17487" y="2199191"/>
            <a:ext cx="5641288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Libro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/Create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"get"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&gt;&lt;/form&gt;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17487" y="2876437"/>
            <a:ext cx="5589992" cy="6463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Html.BeginForm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("Create", "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Libro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", 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FormMethod.Get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new {id="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fTest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", @class="</a:t>
            </a:r>
            <a:r>
              <a:rPr lang="en-US" dirty="0" err="1">
                <a:solidFill>
                  <a:srgbClr val="005682"/>
                </a:solidFill>
                <a:latin typeface="Arial" panose="020B0604020202020204" pitchFamily="34" charset="0"/>
              </a:rPr>
              <a:t>formulario-ua</a:t>
            </a:r>
            <a:r>
              <a:rPr lang="en-US" dirty="0">
                <a:solidFill>
                  <a:srgbClr val="005682"/>
                </a:solidFill>
                <a:latin typeface="Arial" panose="020B0604020202020204" pitchFamily="34" charset="0"/>
              </a:rPr>
              <a:t>"})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17488" y="3678276"/>
            <a:ext cx="891789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Libro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/Create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formulario-ua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fTest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"get"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&gt;&lt;/form&gt;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12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487" y="361986"/>
            <a:ext cx="8449056" cy="296842"/>
          </a:xfrm>
        </p:spPr>
        <p:txBody>
          <a:bodyPr/>
          <a:lstStyle/>
          <a:p>
            <a:r>
              <a:rPr lang="es-AR" dirty="0" err="1" smtClean="0"/>
              <a:t>Helpers</a:t>
            </a:r>
            <a:r>
              <a:rPr lang="es-AR" dirty="0" smtClean="0"/>
              <a:t> - 2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1524001" y="844975"/>
            <a:ext cx="6056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4" lvl="1" fontAlgn="base">
              <a:spcBef>
                <a:spcPct val="20000"/>
              </a:spcBef>
            </a:pPr>
            <a:endParaRPr lang="es-MX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/>
              <a:t>Cómo nos ayuda ASP.NET MVC?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017488" y="1860569"/>
            <a:ext cx="3938899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@Html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"Nombre"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"Nombre:"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17488" y="2291389"/>
            <a:ext cx="4240263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&lt;label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"Nombre"</a:t>
            </a:r>
            <a:r>
              <a:rPr 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Nombre:</a:t>
            </a:r>
            <a:r>
              <a:rPr 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&lt;/label&gt;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21117" y="2927578"/>
            <a:ext cx="4075668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@Html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"Nombre"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"Alberto"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017488" y="3379101"/>
            <a:ext cx="7148111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"Nombre"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"Alberto"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017488" y="3931090"/>
            <a:ext cx="8513869" cy="6463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dirty="0" err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   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dirty="0" err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DropDownList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MultiSelectList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{"Hombre"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Mujer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r>
              <a:rPr lang="en-US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54" y="4759936"/>
            <a:ext cx="2853593" cy="19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487" y="361986"/>
            <a:ext cx="8449056" cy="296842"/>
          </a:xfrm>
        </p:spPr>
        <p:txBody>
          <a:bodyPr/>
          <a:lstStyle/>
          <a:p>
            <a:r>
              <a:rPr lang="es-AR" dirty="0" smtClean="0"/>
              <a:t>Enviando datos al servidor. 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2090058" y="1132113"/>
            <a:ext cx="60560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4" lvl="1" fontAlgn="base">
              <a:spcBef>
                <a:spcPct val="20000"/>
              </a:spcBef>
            </a:pPr>
            <a:endParaRPr lang="es-MX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/>
              <a:t>Cómo nos ayuda ASP.NET MVC?</a:t>
            </a:r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/>
              <a:t>Definición del </a:t>
            </a:r>
            <a:r>
              <a:rPr lang="es-MX" sz="2000" dirty="0" err="1"/>
              <a:t>form</a:t>
            </a:r>
            <a:endParaRPr lang="es-MX" sz="2000" dirty="0"/>
          </a:p>
          <a:p>
            <a:pPr marL="1311274" lvl="3" fontAlgn="base">
              <a:spcBef>
                <a:spcPct val="20000"/>
              </a:spcBef>
            </a:pPr>
            <a:endParaRPr lang="es-MX" sz="2000" dirty="0"/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endParaRPr lang="es-MX" sz="2000" dirty="0"/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 err="1"/>
              <a:t>HtmlPost</a:t>
            </a:r>
            <a:r>
              <a:rPr lang="es-MX" sz="2000" dirty="0"/>
              <a:t> </a:t>
            </a:r>
            <a:r>
              <a:rPr lang="es-MX" sz="2000" dirty="0" err="1"/>
              <a:t>attribute</a:t>
            </a:r>
            <a:endParaRPr lang="es-MX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endParaRPr lang="es-MX" sz="2000" dirty="0"/>
          </a:p>
          <a:p>
            <a:pPr marL="854074" lvl="2" fontAlgn="base">
              <a:spcBef>
                <a:spcPct val="20000"/>
              </a:spcBef>
            </a:pPr>
            <a:endParaRPr lang="es-MX" sz="2000" dirty="0"/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 err="1"/>
              <a:t>Model</a:t>
            </a:r>
            <a:r>
              <a:rPr lang="es-MX" sz="2000" dirty="0"/>
              <a:t> </a:t>
            </a:r>
            <a:r>
              <a:rPr lang="es-MX" sz="2000" dirty="0" err="1"/>
              <a:t>Binding</a:t>
            </a:r>
            <a:endParaRPr lang="es-AR" sz="2000" dirty="0"/>
          </a:p>
          <a:p>
            <a:pPr marL="627062" lvl="1" indent="-173038" fontAlgn="base">
              <a:spcBef>
                <a:spcPct val="20000"/>
              </a:spcBef>
              <a:buBlip>
                <a:blip r:embed="rId3"/>
              </a:buBlip>
            </a:pPr>
            <a:endParaRPr lang="es-AR" sz="2000" dirty="0"/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 err="1"/>
              <a:t>Html</a:t>
            </a:r>
            <a:r>
              <a:rPr lang="es-MX" sz="2000" dirty="0"/>
              <a:t> </a:t>
            </a:r>
            <a:r>
              <a:rPr lang="es-MX" sz="2000" dirty="0" err="1"/>
              <a:t>Helper</a:t>
            </a:r>
            <a:r>
              <a:rPr lang="es-MX" sz="2000" dirty="0"/>
              <a:t>: </a:t>
            </a:r>
            <a:r>
              <a:rPr lang="es-MX" sz="2000" dirty="0" err="1"/>
              <a:t>EditorFor</a:t>
            </a:r>
            <a:endParaRPr lang="es-A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92" y="2281486"/>
            <a:ext cx="7356607" cy="33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92" y="3401802"/>
            <a:ext cx="3194327" cy="43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2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Vista - Código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99489" y="723901"/>
            <a:ext cx="9375323" cy="452431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b="1" dirty="0">
                <a:solidFill>
                  <a:srgbClr val="005682"/>
                </a:solidFill>
                <a:cs typeface="Arial" panose="020B0604020202020204" pitchFamily="34" charset="0"/>
              </a:rPr>
              <a:t>ASPX</a:t>
            </a:r>
            <a:endParaRPr lang="en-US" dirty="0"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&lt;% if(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User.Type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== “admin”) { %&gt;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&lt;span&gt;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Hola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, &lt;%=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User.Username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%&gt;&lt;/span&gt;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&lt;% } %&gt;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&lt;% else { %&gt;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&lt;span&gt;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Debes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identificarte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poder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acceder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esta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sección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&lt;/span&gt;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&lt;% } %&gt;</a:t>
            </a:r>
          </a:p>
          <a:p>
            <a:pPr algn="just"/>
            <a:endParaRPr lang="en-US" b="1" dirty="0">
              <a:solidFill>
                <a:srgbClr val="005682"/>
              </a:solidFill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rgbClr val="005682"/>
                </a:solidFill>
                <a:cs typeface="Arial" panose="020B0604020202020204" pitchFamily="34" charset="0"/>
              </a:rPr>
              <a:t> </a:t>
            </a:r>
            <a:endParaRPr lang="en-US" dirty="0"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rgbClr val="005682"/>
                </a:solidFill>
                <a:cs typeface="Arial" panose="020B0604020202020204" pitchFamily="34" charset="0"/>
              </a:rPr>
              <a:t>CS</a:t>
            </a:r>
            <a:endParaRPr lang="en-US" dirty="0"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if(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User.Type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== “admin”) { 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Response.Write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(“&lt;span&gt;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Hola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, “ +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User.Username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+ “&lt;/span&gt;”);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else { 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Response.Write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(“&lt;span&gt;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Debes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identificarte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poder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acceder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esta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sección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&lt;/span&gt;”);</a:t>
            </a:r>
            <a:b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24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Vista - Código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99489" y="1923838"/>
            <a:ext cx="8494633" cy="175432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dirty="0">
                <a:solidFill>
                  <a:srgbClr val="005682"/>
                </a:solidFill>
                <a:cs typeface="Arial" panose="020B0604020202020204" pitchFamily="34" charset="0"/>
              </a:rPr>
              <a:t>Razor</a:t>
            </a: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@if(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User.Type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== "admin") {    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cs typeface="Arial" panose="020B0604020202020204" pitchFamily="34" charset="0"/>
              </a:rPr>
              <a:t>&lt;span&gt;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Hola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, @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User.Username</a:t>
            </a:r>
            <a:r>
              <a:rPr lang="en-US" b="1" dirty="0">
                <a:solidFill>
                  <a:srgbClr val="0000FF"/>
                </a:solidFill>
                <a:cs typeface="Arial" panose="020B0604020202020204" pitchFamily="34" charset="0"/>
              </a:rPr>
              <a:t>&lt;/span&gt;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} else {    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00FF"/>
                </a:solidFill>
                <a:cs typeface="Arial" panose="020B0604020202020204" pitchFamily="34" charset="0"/>
              </a:rPr>
              <a:t>&lt;span&gt;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Debes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identificarte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poder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acceder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esta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sección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cs typeface="Arial" panose="020B0604020202020204" pitchFamily="34" charset="0"/>
              </a:rPr>
              <a:t>&lt;/span&gt;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r>
              <a:rPr lang="en-US" dirty="0"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20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#1 – Dar de alta una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28" y="1937013"/>
            <a:ext cx="6374446" cy="3425371"/>
          </a:xfrm>
        </p:spPr>
        <p:txBody>
          <a:bodyPr>
            <a:normAutofit/>
          </a:bodyPr>
          <a:lstStyle/>
          <a:p>
            <a:r>
              <a:rPr lang="es-MX" sz="2000" dirty="0"/>
              <a:t>Permitir al usuario dar de alta una nueva película.  </a:t>
            </a:r>
          </a:p>
          <a:p>
            <a:r>
              <a:rPr lang="es-MX" sz="2000" dirty="0"/>
              <a:t>Agregar el alta de película dentro del área Admin.</a:t>
            </a:r>
          </a:p>
          <a:p>
            <a:r>
              <a:rPr lang="es-MX" sz="2000" dirty="0"/>
              <a:t>No es necesario implementar la asignación de géneros de la película. </a:t>
            </a:r>
            <a:endParaRPr lang="es-AR" sz="2000" dirty="0"/>
          </a:p>
          <a:p>
            <a:endParaRPr lang="en-US" sz="2000" dirty="0"/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Validando con MVC – Definición de la validación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2090058" y="1132115"/>
            <a:ext cx="5733142" cy="576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1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1600" dirty="0"/>
              <a:t>Model Data </a:t>
            </a:r>
            <a:r>
              <a:rPr lang="es-US" sz="1600" dirty="0" err="1"/>
              <a:t>Annotation</a:t>
            </a:r>
            <a:endParaRPr lang="es-US" sz="1600" dirty="0"/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1600" dirty="0"/>
              <a:t>Permite describir el modelo aplicando “reglas” al modelo y sus propiedades. </a:t>
            </a:r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1600" dirty="0"/>
              <a:t>El </a:t>
            </a:r>
            <a:r>
              <a:rPr lang="es-US" sz="1600" dirty="0" err="1"/>
              <a:t>framework</a:t>
            </a:r>
            <a:r>
              <a:rPr lang="es-US" sz="1600" dirty="0"/>
              <a:t> de ASP.NET MVC se encarga automáticamente de validar las reglas definidas en el modelo. </a:t>
            </a:r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endParaRPr lang="es-US" dirty="0"/>
          </a:p>
          <a:p>
            <a:pPr marL="457200" lvl="3" fontAlgn="base">
              <a:spcBef>
                <a:spcPct val="20000"/>
              </a:spcBef>
            </a:pPr>
            <a:endParaRPr lang="es-US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endParaRPr lang="en-US" sz="14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endParaRPr lang="en-US" sz="14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endParaRPr lang="en-US" sz="14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/>
              <a:t>Required</a:t>
            </a:r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 err="1"/>
              <a:t>DisplayName</a:t>
            </a:r>
            <a:endParaRPr lang="en-US" sz="14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 err="1"/>
              <a:t>StringLength</a:t>
            </a:r>
            <a:endParaRPr lang="en-US" sz="14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/>
              <a:t>Range</a:t>
            </a:r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/>
              <a:t>Bind</a:t>
            </a:r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n-US" sz="1400" dirty="0" err="1"/>
              <a:t>ScaffoldColumn</a:t>
            </a:r>
            <a:endParaRPr lang="en-US" sz="1400" dirty="0"/>
          </a:p>
          <a:p>
            <a:pPr lvl="1" fontAlgn="base"/>
            <a:endParaRPr lang="es-US" dirty="0"/>
          </a:p>
          <a:p>
            <a:pPr lvl="3" fontAlgn="base"/>
            <a:endParaRPr lang="es-US" dirty="0"/>
          </a:p>
          <a:p>
            <a:pPr lvl="2" fontAlgn="base">
              <a:buFont typeface="Arial" pitchFamily="34" charset="0"/>
              <a:buChar char="•"/>
            </a:pPr>
            <a:endParaRPr lang="es-US" dirty="0"/>
          </a:p>
          <a:p>
            <a:pPr lvl="1" fontAlgn="base"/>
            <a:endParaRPr lang="es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0" y="1643063"/>
            <a:ext cx="1209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872" y="2806744"/>
            <a:ext cx="4565328" cy="107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Validando con MVC – Mostrar la validación en la vista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2090058" y="1132115"/>
            <a:ext cx="57331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2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marL="0" lvl="1" fontAlgn="base">
              <a:spcBef>
                <a:spcPct val="20000"/>
              </a:spcBef>
            </a:pPr>
            <a:r>
              <a:rPr lang="es-US" sz="2000" dirty="0"/>
              <a:t>Cómo hacer que se muestren los errores de validaciones?</a:t>
            </a:r>
          </a:p>
          <a:p>
            <a:pPr marL="0" lvl="1" fontAlgn="base">
              <a:spcBef>
                <a:spcPct val="20000"/>
              </a:spcBef>
            </a:pPr>
            <a:endParaRPr lang="es-US" sz="2000" dirty="0"/>
          </a:p>
          <a:p>
            <a:pPr marL="173038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HtmlHelper</a:t>
            </a:r>
            <a:endParaRPr lang="es-US" sz="2000" dirty="0"/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ValidationFor</a:t>
            </a:r>
            <a:endParaRPr lang="es-US" sz="2000" dirty="0"/>
          </a:p>
          <a:p>
            <a:pPr marL="1087438" lvl="4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ValidationSummary</a:t>
            </a:r>
            <a:endParaRPr lang="es-US" sz="2000" dirty="0"/>
          </a:p>
          <a:p>
            <a:pPr marL="630238" lvl="3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lvl="1" fontAlgn="base"/>
            <a:endParaRPr lang="es-US" dirty="0"/>
          </a:p>
          <a:p>
            <a:pPr lvl="3" fontAlgn="base"/>
            <a:endParaRPr lang="es-US" dirty="0"/>
          </a:p>
          <a:p>
            <a:pPr lvl="2" fontAlgn="base">
              <a:buFont typeface="Arial" pitchFamily="34" charset="0"/>
              <a:buChar char="•"/>
            </a:pPr>
            <a:endParaRPr lang="es-US" dirty="0"/>
          </a:p>
          <a:p>
            <a:pPr lvl="1" fontAlgn="base"/>
            <a:endParaRPr lang="es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0" y="1643063"/>
            <a:ext cx="1209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03" y="3271839"/>
            <a:ext cx="5205176" cy="56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04" y="4392873"/>
            <a:ext cx="4277648" cy="4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2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#2 – Agregar validaciones al alta de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28" y="1436915"/>
            <a:ext cx="7044364" cy="3925469"/>
          </a:xfrm>
        </p:spPr>
        <p:txBody>
          <a:bodyPr>
            <a:normAutofit/>
          </a:bodyPr>
          <a:lstStyle/>
          <a:p>
            <a:r>
              <a:rPr lang="es-AR" sz="2000" dirty="0"/>
              <a:t>Agregar validaciones al alta de películas. </a:t>
            </a:r>
          </a:p>
          <a:p>
            <a:pPr marL="401638" lvl="2">
              <a:buBlip>
                <a:blip r:embed="rId2"/>
              </a:buBlip>
            </a:pPr>
            <a:r>
              <a:rPr lang="es-AR" sz="2000" dirty="0"/>
              <a:t>Campos requeridos: </a:t>
            </a:r>
          </a:p>
          <a:p>
            <a:pPr marL="630238" lvl="4">
              <a:buBlip>
                <a:blip r:embed="rId2"/>
              </a:buBlip>
            </a:pPr>
            <a:r>
              <a:rPr lang="es-AR" sz="2000" dirty="0" err="1"/>
              <a:t>Name</a:t>
            </a:r>
            <a:r>
              <a:rPr lang="es-AR" sz="2000" dirty="0"/>
              <a:t>, </a:t>
            </a:r>
            <a:r>
              <a:rPr lang="es-AR" sz="2000" dirty="0" err="1"/>
              <a:t>ReleaseDate</a:t>
            </a:r>
            <a:r>
              <a:rPr lang="es-AR" sz="2000" dirty="0"/>
              <a:t>, </a:t>
            </a:r>
            <a:r>
              <a:rPr lang="es-AR" sz="2000" dirty="0" err="1"/>
              <a:t>Plot</a:t>
            </a:r>
            <a:r>
              <a:rPr lang="es-AR" sz="2000" dirty="0"/>
              <a:t>, </a:t>
            </a:r>
            <a:r>
              <a:rPr lang="es-AR" sz="2000" dirty="0" err="1"/>
              <a:t>CoverLink</a:t>
            </a:r>
            <a:r>
              <a:rPr lang="es-AR" sz="2000" dirty="0"/>
              <a:t> y Runtime.</a:t>
            </a:r>
          </a:p>
          <a:p>
            <a:pPr marL="401638" lvl="3">
              <a:buBlip>
                <a:blip r:embed="rId2"/>
              </a:buBlip>
            </a:pPr>
            <a:r>
              <a:rPr lang="es-AR" sz="2000" dirty="0" err="1"/>
              <a:t>ReleaseDate</a:t>
            </a:r>
            <a:r>
              <a:rPr lang="es-AR" sz="2000" dirty="0"/>
              <a:t> tiene que ser una fecha valida.</a:t>
            </a:r>
          </a:p>
          <a:p>
            <a:pPr marL="401638" lvl="3">
              <a:buBlip>
                <a:blip r:embed="rId2"/>
              </a:buBlip>
            </a:pPr>
            <a:r>
              <a:rPr lang="es-AR" sz="2000" dirty="0"/>
              <a:t>El rango valido de valores para Runtime es de 30 a 300. </a:t>
            </a:r>
            <a:endParaRPr lang="en-US" sz="2000" dirty="0"/>
          </a:p>
          <a:p>
            <a:pPr marL="401638" lvl="3">
              <a:buBlip>
                <a:blip r:embed="rId2"/>
              </a:buBlip>
            </a:pPr>
            <a:r>
              <a:rPr lang="en-US" sz="2000" dirty="0"/>
              <a:t>El campo Name solo permite 100 caracteres. </a:t>
            </a:r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 direccionar a otra action desde el controller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2090056" y="1132114"/>
            <a:ext cx="763624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4074" lvl="2" fontAlgn="base">
              <a:spcBef>
                <a:spcPct val="20000"/>
              </a:spcBef>
            </a:pPr>
            <a:endParaRPr lang="es-US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endParaRPr lang="es-US" sz="2000" dirty="0"/>
          </a:p>
          <a:p>
            <a:pPr marL="569912" lvl="1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/>
              <a:t>Para pasarle datos al otro action:</a:t>
            </a:r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Route</a:t>
            </a:r>
            <a:r>
              <a:rPr lang="es-US" sz="2000" dirty="0"/>
              <a:t> </a:t>
            </a:r>
            <a:r>
              <a:rPr lang="es-US" sz="2000" dirty="0" err="1"/>
              <a:t>values</a:t>
            </a:r>
            <a:endParaRPr lang="es-US" sz="2000" dirty="0"/>
          </a:p>
          <a:p>
            <a:pPr marL="1027112" lvl="2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TempData</a:t>
            </a:r>
            <a:r>
              <a:rPr lang="es-US" sz="2000" dirty="0"/>
              <a:t> (</a:t>
            </a:r>
            <a:r>
              <a:rPr lang="es-US" sz="2000" dirty="0" err="1"/>
              <a:t>Object</a:t>
            </a:r>
            <a:r>
              <a:rPr lang="es-US" sz="2000" dirty="0"/>
              <a:t> </a:t>
            </a:r>
            <a:r>
              <a:rPr lang="en-US" sz="2000" dirty="0"/>
              <a:t>Dictionary)</a:t>
            </a:r>
            <a:endParaRPr lang="es-US" sz="2000" dirty="0"/>
          </a:p>
          <a:p>
            <a:pPr marL="1484312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US" sz="2000" dirty="0" err="1"/>
              <a:t>Controller</a:t>
            </a:r>
            <a:r>
              <a:rPr lang="es-US" sz="2000" dirty="0"/>
              <a:t>: 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Mensaje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Hola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484312" lvl="3" indent="-173038" fontAlgn="base">
              <a:spcBef>
                <a:spcPct val="20000"/>
              </a:spcBef>
              <a:buBlip>
                <a:blip r:embed="rId3"/>
              </a:buBlip>
            </a:pPr>
            <a:r>
              <a:rPr lang="es-MX" sz="2000" dirty="0"/>
              <a:t>View</a:t>
            </a:r>
            <a:r>
              <a:rPr lang="es-MX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	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Mensaje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  <a:endParaRPr lang="es-US" sz="2000" dirty="0"/>
          </a:p>
          <a:p>
            <a:pPr lvl="1" fontAlgn="base"/>
            <a:endParaRPr lang="es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12" y="1582501"/>
            <a:ext cx="724739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 - Día 2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497" y="884505"/>
            <a:ext cx="8233292" cy="5148943"/>
          </a:xfrm>
        </p:spPr>
        <p:txBody>
          <a:bodyPr>
            <a:normAutofit/>
          </a:bodyPr>
          <a:lstStyle/>
          <a:p>
            <a:r>
              <a:rPr lang="es-AR" sz="2400" dirty="0"/>
              <a:t>Historia</a:t>
            </a:r>
          </a:p>
          <a:p>
            <a:r>
              <a:rPr lang="es-AR" sz="2400" dirty="0"/>
              <a:t>Estructura</a:t>
            </a:r>
          </a:p>
          <a:p>
            <a:r>
              <a:rPr lang="es-AR" sz="2400" dirty="0"/>
              <a:t>Áreas</a:t>
            </a:r>
          </a:p>
          <a:p>
            <a:r>
              <a:rPr lang="es-US" sz="2400" dirty="0" err="1"/>
              <a:t>Bonus</a:t>
            </a:r>
            <a:endParaRPr lang="es-US" sz="2400" dirty="0"/>
          </a:p>
          <a:p>
            <a:pPr lvl="1"/>
            <a:r>
              <a:rPr lang="es-US" sz="2400" dirty="0" err="1"/>
              <a:t>Bootstrap</a:t>
            </a:r>
            <a:r>
              <a:rPr lang="es-US" sz="2400" dirty="0"/>
              <a:t> con </a:t>
            </a:r>
            <a:r>
              <a:rPr lang="es-US" sz="2400" dirty="0" err="1"/>
              <a:t>ASP.Net</a:t>
            </a:r>
            <a:r>
              <a:rPr lang="es-US" sz="2400" dirty="0"/>
              <a:t> MVC.</a:t>
            </a:r>
          </a:p>
          <a:p>
            <a:pPr lvl="1"/>
            <a:endParaRPr lang="es-US" sz="2400" dirty="0"/>
          </a:p>
          <a:p>
            <a:pPr lvl="1"/>
            <a:endParaRPr lang="es-US" sz="2400" dirty="0"/>
          </a:p>
          <a:p>
            <a:pPr lvl="1"/>
            <a:endParaRPr lang="es-AR" sz="2400" dirty="0"/>
          </a:p>
          <a:p>
            <a:pPr marL="228600" lvl="1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27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#3 – Mostrar mensaje de éxito al guardar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28" y="1436915"/>
            <a:ext cx="7044364" cy="4122057"/>
          </a:xfrm>
        </p:spPr>
        <p:txBody>
          <a:bodyPr>
            <a:normAutofit/>
          </a:bodyPr>
          <a:lstStyle/>
          <a:p>
            <a:r>
              <a:rPr lang="es-MX" sz="2000" dirty="0"/>
              <a:t>Si la película se guardó exitosamente retornar a la grilla de películas y mostrar mensaje en la grilla de éxito. </a:t>
            </a:r>
          </a:p>
          <a:p>
            <a:endParaRPr lang="es-MX" sz="2000" dirty="0"/>
          </a:p>
          <a:p>
            <a:r>
              <a:rPr lang="es-MX" sz="2000" dirty="0"/>
              <a:t>El mensaje debe contener el nombre de la película que se creo. </a:t>
            </a:r>
          </a:p>
          <a:p>
            <a:endParaRPr lang="es-MX" sz="2000" dirty="0"/>
          </a:p>
          <a:p>
            <a:r>
              <a:rPr lang="es-MX" sz="2000" dirty="0" err="1"/>
              <a:t>Bonus</a:t>
            </a:r>
            <a:r>
              <a:rPr lang="es-MX" sz="2000" dirty="0"/>
              <a:t>: </a:t>
            </a:r>
          </a:p>
          <a:p>
            <a:pPr lvl="1"/>
            <a:r>
              <a:rPr lang="es-MX" sz="2000" dirty="0"/>
              <a:t>Agregar otro botón “</a:t>
            </a:r>
            <a:r>
              <a:rPr lang="es-MX" sz="2000" dirty="0" err="1"/>
              <a:t>Save</a:t>
            </a:r>
            <a:r>
              <a:rPr lang="es-MX" sz="2000" dirty="0"/>
              <a:t> and New” que permitirá al usuario crear la película y seguir cargando otra película a continuación. En este caso, mostrar otro mensaje de éxito en este caso en la pantalla de creación de película. </a:t>
            </a:r>
          </a:p>
          <a:p>
            <a:endParaRPr lang="es-MX" sz="2000" dirty="0"/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#4 – Editar una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027" y="1436915"/>
            <a:ext cx="6823625" cy="4122057"/>
          </a:xfrm>
        </p:spPr>
        <p:txBody>
          <a:bodyPr>
            <a:normAutofit/>
          </a:bodyPr>
          <a:lstStyle/>
          <a:p>
            <a:r>
              <a:rPr lang="es-AR" sz="2000" dirty="0"/>
              <a:t>Agregar la funcionalidad de permitir editar una película. </a:t>
            </a:r>
          </a:p>
          <a:p>
            <a:endParaRPr lang="es-AR" sz="2000" dirty="0"/>
          </a:p>
          <a:p>
            <a:r>
              <a:rPr lang="es-AR" sz="2000" dirty="0"/>
              <a:t>El usuario debería capaz de poder editar la película mediante haciendo click en un link botón “Editar” en la grilla de películas. </a:t>
            </a:r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#5 – Asignar géneros a una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34" y="1436915"/>
            <a:ext cx="7082229" cy="4122057"/>
          </a:xfrm>
        </p:spPr>
        <p:txBody>
          <a:bodyPr>
            <a:normAutofit/>
          </a:bodyPr>
          <a:lstStyle/>
          <a:p>
            <a:r>
              <a:rPr lang="es-AR" sz="2000" dirty="0"/>
              <a:t>En la creación y edición de películas, incorporar la posibilidad de ingresar cuales son los géneros de la película.</a:t>
            </a:r>
          </a:p>
          <a:p>
            <a:endParaRPr lang="es-AR" sz="2000" dirty="0"/>
          </a:p>
          <a:p>
            <a:r>
              <a:rPr lang="es-AR" sz="2000" dirty="0"/>
              <a:t>En la grilla de películas, por cada película mostrar cuales son sus géneros. </a:t>
            </a:r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Hacer una llamada asincrónica a un action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17487" y="1045029"/>
            <a:ext cx="634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2131000" y="1229695"/>
            <a:ext cx="76362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4074" lvl="2" fontAlgn="base">
              <a:spcBef>
                <a:spcPct val="20000"/>
              </a:spcBef>
            </a:pPr>
            <a:endParaRPr lang="es-US" sz="2000" dirty="0"/>
          </a:p>
          <a:p>
            <a:pPr fontAlgn="base"/>
            <a:r>
              <a:rPr lang="en-US" dirty="0">
                <a:latin typeface="source-code-pro"/>
              </a:rPr>
              <a:t>$.</a:t>
            </a:r>
            <a:r>
              <a:rPr lang="en-US" dirty="0" err="1">
                <a:latin typeface="source-code-pro"/>
              </a:rPr>
              <a:t>ajax</a:t>
            </a:r>
            <a:r>
              <a:rPr lang="en-US" dirty="0">
                <a:latin typeface="source-code-pro"/>
              </a:rPr>
              <a:t>({</a:t>
            </a:r>
          </a:p>
          <a:p>
            <a:pPr fontAlgn="base"/>
            <a:r>
              <a:rPr lang="en-US" dirty="0">
                <a:latin typeface="source-code-pro"/>
              </a:rPr>
              <a:t>	type: 	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"POST"</a:t>
            </a:r>
            <a:r>
              <a:rPr lang="en-US" dirty="0">
                <a:latin typeface="source-code-pro"/>
              </a:rPr>
              <a:t>,</a:t>
            </a:r>
          </a:p>
          <a:p>
            <a:pPr fontAlgn="base"/>
            <a:r>
              <a:rPr lang="en-US" dirty="0">
                <a:latin typeface="source-code-pro"/>
              </a:rPr>
              <a:t>	url:	 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“</a:t>
            </a:r>
            <a:r>
              <a:rPr lang="en-US" dirty="0" err="1">
                <a:solidFill>
                  <a:srgbClr val="DD1144"/>
                </a:solidFill>
                <a:latin typeface="source-code-pro"/>
              </a:rPr>
              <a:t>ControllerName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/</a:t>
            </a:r>
            <a:r>
              <a:rPr lang="en-US" dirty="0" err="1">
                <a:solidFill>
                  <a:srgbClr val="DD1144"/>
                </a:solidFill>
                <a:latin typeface="source-code-pro"/>
              </a:rPr>
              <a:t>ActionName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"</a:t>
            </a:r>
            <a:r>
              <a:rPr lang="en-US" dirty="0">
                <a:latin typeface="source-code-pro"/>
              </a:rPr>
              <a:t>,</a:t>
            </a:r>
          </a:p>
          <a:p>
            <a:pPr fontAlgn="base"/>
            <a:r>
              <a:rPr lang="en-US" dirty="0">
                <a:latin typeface="source-code-pro"/>
              </a:rPr>
              <a:t>	data: 	{ name: 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"John"</a:t>
            </a:r>
            <a:r>
              <a:rPr lang="en-US" dirty="0">
                <a:latin typeface="source-code-pro"/>
              </a:rPr>
              <a:t>, location: 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"Boston"</a:t>
            </a:r>
            <a:r>
              <a:rPr lang="en-US" dirty="0">
                <a:latin typeface="source-code-pro"/>
              </a:rPr>
              <a:t> }</a:t>
            </a:r>
          </a:p>
          <a:p>
            <a:pPr fontAlgn="base"/>
            <a:r>
              <a:rPr lang="en-US" dirty="0">
                <a:latin typeface="source-code-pro"/>
              </a:rPr>
              <a:t>        }).done(</a:t>
            </a:r>
            <a:r>
              <a:rPr lang="en-US" b="1" dirty="0">
                <a:solidFill>
                  <a:srgbClr val="333333"/>
                </a:solidFill>
                <a:latin typeface="source-code-pro"/>
              </a:rPr>
              <a:t>function</a:t>
            </a:r>
            <a:r>
              <a:rPr lang="en-US" dirty="0">
                <a:latin typeface="source-code-pro"/>
              </a:rPr>
              <a:t>( </a:t>
            </a:r>
            <a:r>
              <a:rPr lang="en-US" dirty="0" err="1">
                <a:latin typeface="source-code-pro"/>
              </a:rPr>
              <a:t>msg</a:t>
            </a:r>
            <a:r>
              <a:rPr lang="en-US" dirty="0">
                <a:latin typeface="source-code-pro"/>
              </a:rPr>
              <a:t> ) {</a:t>
            </a:r>
          </a:p>
          <a:p>
            <a:pPr fontAlgn="base"/>
            <a:r>
              <a:rPr lang="en-US" dirty="0">
                <a:latin typeface="source-code-pro"/>
              </a:rPr>
              <a:t>	alert( </a:t>
            </a:r>
            <a:r>
              <a:rPr lang="en-US" dirty="0">
                <a:solidFill>
                  <a:srgbClr val="DD1144"/>
                </a:solidFill>
                <a:latin typeface="source-code-pro"/>
              </a:rPr>
              <a:t>"Data Saved: "</a:t>
            </a:r>
            <a:r>
              <a:rPr lang="en-US" dirty="0">
                <a:latin typeface="source-code-pro"/>
              </a:rPr>
              <a:t> + </a:t>
            </a:r>
            <a:r>
              <a:rPr lang="en-US" dirty="0" err="1">
                <a:latin typeface="source-code-pro"/>
              </a:rPr>
              <a:t>msg</a:t>
            </a:r>
            <a:r>
              <a:rPr lang="en-US" dirty="0">
                <a:latin typeface="source-code-pro"/>
              </a:rPr>
              <a:t> );</a:t>
            </a:r>
          </a:p>
          <a:p>
            <a:pPr fontAlgn="base"/>
            <a:r>
              <a:rPr lang="en-US" dirty="0">
                <a:latin typeface="source-code-pro"/>
              </a:rPr>
              <a:t>        }</a:t>
            </a:r>
          </a:p>
          <a:p>
            <a:pPr fontAlgn="base"/>
            <a:r>
              <a:rPr lang="en-US" dirty="0">
                <a:latin typeface="source-code-pro"/>
              </a:rPr>
              <a:t>);</a:t>
            </a:r>
          </a:p>
          <a:p>
            <a:pPr marL="742950" lvl="1" indent="-285750" fontAlgn="base">
              <a:buFont typeface="Arial" pitchFamily="34" charset="0"/>
              <a:buChar char="•"/>
            </a:pPr>
            <a:endParaRPr lang="es-AR" dirty="0"/>
          </a:p>
          <a:p>
            <a:pPr marL="742950" lvl="1" indent="-285750" fontAlgn="base">
              <a:buFont typeface="Arial" pitchFamily="34" charset="0"/>
              <a:buChar char="•"/>
            </a:pPr>
            <a:endParaRPr lang="es-AR" dirty="0"/>
          </a:p>
          <a:p>
            <a:pPr marL="742950" lvl="1" indent="-285750" fontAlgn="base">
              <a:buFont typeface="Arial" pitchFamily="34" charset="0"/>
              <a:buChar char="•"/>
            </a:pPr>
            <a:endParaRPr lang="es-US" sz="2000" dirty="0"/>
          </a:p>
          <a:p>
            <a:pPr lvl="1" fontAlgn="base"/>
            <a:r>
              <a:rPr lang="es-US" sz="2000" dirty="0" err="1"/>
              <a:t>Tips</a:t>
            </a:r>
            <a:endParaRPr lang="es-US" sz="2000" dirty="0"/>
          </a:p>
          <a:p>
            <a:pPr marL="1200150" lvl="2" indent="-285750" fontAlgn="base">
              <a:buFont typeface="Arial" pitchFamily="34" charset="0"/>
              <a:buChar char="•"/>
            </a:pPr>
            <a:r>
              <a:rPr lang="es-US" sz="2000" dirty="0"/>
              <a:t>En la URL usar el </a:t>
            </a:r>
            <a:r>
              <a:rPr lang="es-US" sz="2000" dirty="0" err="1"/>
              <a:t>Html</a:t>
            </a:r>
            <a:r>
              <a:rPr lang="es-US" sz="2000" dirty="0"/>
              <a:t> </a:t>
            </a:r>
            <a:r>
              <a:rPr lang="es-US" sz="2000" dirty="0" err="1"/>
              <a:t>Helper</a:t>
            </a:r>
            <a:r>
              <a:rPr lang="es-US" sz="2000" dirty="0"/>
              <a:t> para generarla en vez de hardcodearla. </a:t>
            </a:r>
          </a:p>
          <a:p>
            <a:pPr marL="742950" lvl="1" indent="-285750" fontAlgn="base">
              <a:buFont typeface="Arial" pitchFamily="34" charset="0"/>
              <a:buChar char="•"/>
            </a:pPr>
            <a:endParaRPr lang="es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71" y="2776538"/>
            <a:ext cx="26765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</a:t>
            </a:r>
            <a:r>
              <a:rPr lang="es-AR" dirty="0"/>
              <a:t> </a:t>
            </a:r>
            <a:r>
              <a:rPr lang="es-AR" dirty="0" smtClean="0"/>
              <a:t>#6 – Borrar una película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34" y="1436915"/>
            <a:ext cx="5497881" cy="4122057"/>
          </a:xfrm>
        </p:spPr>
        <p:txBody>
          <a:bodyPr>
            <a:normAutofit/>
          </a:bodyPr>
          <a:lstStyle/>
          <a:p>
            <a:r>
              <a:rPr lang="es-AR" sz="2000" dirty="0"/>
              <a:t>En la grilla de películas, agregar un link “Delete” para borrar la película. </a:t>
            </a:r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9" y="1481031"/>
            <a:ext cx="10587790" cy="4122057"/>
          </a:xfrm>
        </p:spPr>
        <p:txBody>
          <a:bodyPr>
            <a:normAutofit lnSpcReduction="10000"/>
          </a:bodyPr>
          <a:lstStyle/>
          <a:p>
            <a:r>
              <a:rPr lang="es-ES" sz="2000" dirty="0"/>
              <a:t>Es el </a:t>
            </a:r>
            <a:r>
              <a:rPr lang="es-ES" sz="2000" dirty="0" err="1"/>
              <a:t>framework</a:t>
            </a:r>
            <a:r>
              <a:rPr lang="es-ES" sz="2000" dirty="0"/>
              <a:t> de Twitter que permite crear interfaces web con CSS y </a:t>
            </a:r>
            <a:r>
              <a:rPr lang="es-ES" sz="2000" dirty="0" err="1"/>
              <a:t>Javascript</a:t>
            </a:r>
            <a:r>
              <a:rPr lang="es-ES" sz="2000" dirty="0"/>
              <a:t> que adaptan la interfaz dependiendo del tamaño del dispositivo en el que se visualice de forma nativa, es decir, automáticamente se adapta al tamaño de un ordenador o de una Tablet sin que el usuario tenga que hacer nada, esto se denomina diseño adaptativo o </a:t>
            </a:r>
            <a:r>
              <a:rPr lang="es-ES" sz="2000" dirty="0" err="1"/>
              <a:t>Responsive</a:t>
            </a:r>
            <a:r>
              <a:rPr lang="es-ES" sz="2000" dirty="0"/>
              <a:t> </a:t>
            </a:r>
            <a:r>
              <a:rPr lang="es-ES" sz="2000" dirty="0" err="1"/>
              <a:t>Design</a:t>
            </a:r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r>
              <a:rPr lang="es-ES" sz="2000" dirty="0" err="1"/>
              <a:t>Bootstrap</a:t>
            </a:r>
            <a:r>
              <a:rPr lang="es-ES" sz="2000" dirty="0"/>
              <a:t> se divide en:</a:t>
            </a:r>
          </a:p>
          <a:p>
            <a:r>
              <a:rPr lang="es-AR" sz="2000" dirty="0" err="1"/>
              <a:t>Scaffolding</a:t>
            </a:r>
            <a:r>
              <a:rPr lang="es-AR" sz="2000" dirty="0"/>
              <a:t>: Estilos globales, </a:t>
            </a:r>
            <a:r>
              <a:rPr lang="es-AR" sz="2000" dirty="0" err="1"/>
              <a:t>Grids</a:t>
            </a:r>
            <a:r>
              <a:rPr lang="es-AR" sz="2000" dirty="0"/>
              <a:t>, Variables, </a:t>
            </a:r>
            <a:r>
              <a:rPr lang="es-AR" sz="2000" dirty="0" err="1"/>
              <a:t>Responsive</a:t>
            </a:r>
            <a:r>
              <a:rPr lang="es-AR" sz="2000" dirty="0"/>
              <a:t>.</a:t>
            </a:r>
          </a:p>
          <a:p>
            <a:r>
              <a:rPr lang="es-AR" sz="2000" dirty="0"/>
              <a:t>CSS: Tipografía, código, tablas, formularios, botones, iconos.</a:t>
            </a:r>
          </a:p>
          <a:p>
            <a:r>
              <a:rPr lang="es-AR" sz="2000" dirty="0"/>
              <a:t>Componentes: Botones, navegación, tipografía, etc.</a:t>
            </a:r>
          </a:p>
          <a:p>
            <a:r>
              <a:rPr lang="es-AR" sz="2000" dirty="0" err="1"/>
              <a:t>Plugins</a:t>
            </a:r>
            <a:r>
              <a:rPr lang="es-AR" sz="2000" dirty="0"/>
              <a:t> de </a:t>
            </a:r>
            <a:r>
              <a:rPr lang="es-AR" sz="2000" dirty="0" err="1"/>
              <a:t>Javascript</a:t>
            </a:r>
            <a:endParaRPr lang="es-AR" sz="2000" dirty="0"/>
          </a:p>
          <a:p>
            <a:r>
              <a:rPr lang="es-AR" sz="2000" dirty="0"/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11059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r>
              <a:rPr lang="es-AR" dirty="0"/>
              <a:t> - </a:t>
            </a:r>
            <a:r>
              <a:rPr lang="es-AR" dirty="0" err="1"/>
              <a:t>Scaffolding</a:t>
            </a:r>
            <a:r>
              <a:rPr lang="es-AR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47" y="903515"/>
            <a:ext cx="10491537" cy="4122057"/>
          </a:xfrm>
        </p:spPr>
        <p:txBody>
          <a:bodyPr>
            <a:normAutofit/>
          </a:bodyPr>
          <a:lstStyle/>
          <a:p>
            <a:r>
              <a:rPr lang="es-ES" sz="2000" dirty="0"/>
              <a:t>Partimos con un diseño sobre un </a:t>
            </a:r>
            <a:r>
              <a:rPr lang="es-ES" sz="2000" dirty="0" err="1"/>
              <a:t>grid</a:t>
            </a:r>
            <a:r>
              <a:rPr lang="es-ES" sz="2000" dirty="0"/>
              <a:t> de 12 columnas, ya sea utilizándolas </a:t>
            </a:r>
            <a:r>
              <a:rPr lang="es-ES" sz="2000" dirty="0" err="1"/>
              <a:t>fixed</a:t>
            </a:r>
            <a:r>
              <a:rPr lang="es-ES" sz="2000" dirty="0"/>
              <a:t> o fluidas, sobre una base dinámica y </a:t>
            </a:r>
            <a:r>
              <a:rPr lang="es-ES" sz="2000" dirty="0" err="1"/>
              <a:t>responsive</a:t>
            </a:r>
            <a:r>
              <a:rPr lang="es-ES" sz="2000" dirty="0"/>
              <a:t> gracias al uso de LESS.</a:t>
            </a:r>
          </a:p>
          <a:p>
            <a:r>
              <a:rPr lang="es-ES" sz="2000" dirty="0" err="1"/>
              <a:t>Bootstrap</a:t>
            </a:r>
            <a:r>
              <a:rPr lang="es-ES" sz="2000" dirty="0"/>
              <a:t> utiliza elementos HTML y propiedades CSS que necesitan de </a:t>
            </a:r>
            <a:r>
              <a:rPr lang="es-ES" sz="2000" dirty="0" err="1"/>
              <a:t>de</a:t>
            </a:r>
            <a:r>
              <a:rPr lang="es-ES" sz="2000" dirty="0"/>
              <a:t> un </a:t>
            </a:r>
            <a:r>
              <a:rPr lang="es-ES" sz="2000" dirty="0" err="1"/>
              <a:t>Doctype</a:t>
            </a:r>
            <a:r>
              <a:rPr lang="es-ES" sz="2000" dirty="0"/>
              <a:t> HTML5.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56" y="3158800"/>
            <a:ext cx="4088889" cy="21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r>
              <a:rPr lang="es-AR" dirty="0"/>
              <a:t> - </a:t>
            </a:r>
            <a:r>
              <a:rPr lang="es-AR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3" y="903515"/>
            <a:ext cx="10739869" cy="4122057"/>
          </a:xfrm>
        </p:spPr>
        <p:txBody>
          <a:bodyPr>
            <a:normAutofit/>
          </a:bodyPr>
          <a:lstStyle/>
          <a:p>
            <a:r>
              <a:rPr lang="es-ES" sz="2000" dirty="0"/>
              <a:t>Tenemos a nuestra disposición clases para aplicar tanto al formateo de código como a las tablas, formularios, botones, tipografía e incluso iconos (diseñados por </a:t>
            </a:r>
            <a:r>
              <a:rPr lang="es-ES" sz="2000" dirty="0" err="1"/>
              <a:t>Glyphicons</a:t>
            </a:r>
            <a:r>
              <a:rPr lang="es-ES" sz="2000" dirty="0"/>
              <a:t>)</a:t>
            </a:r>
            <a:endParaRPr lang="es-A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3" y="2400429"/>
            <a:ext cx="4038095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r>
              <a:rPr lang="es-AR" dirty="0"/>
              <a:t> - </a:t>
            </a:r>
            <a:r>
              <a:rPr lang="es-AR" dirty="0" smtClean="0"/>
              <a:t>Componentes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3" y="903515"/>
            <a:ext cx="10804037" cy="4122057"/>
          </a:xfrm>
        </p:spPr>
        <p:txBody>
          <a:bodyPr>
            <a:normAutofit/>
          </a:bodyPr>
          <a:lstStyle/>
          <a:p>
            <a:r>
              <a:rPr lang="es-ES" sz="2000" dirty="0"/>
              <a:t>Para </a:t>
            </a:r>
            <a:r>
              <a:rPr lang="es-ES" sz="2000" dirty="0" smtClean="0"/>
              <a:t>ofrecer </a:t>
            </a:r>
            <a:r>
              <a:rPr lang="es-ES" sz="2000" dirty="0"/>
              <a:t>mayor interactividad y mejorar la navegación de nuestro sitio contamos con componentes como grupos de botones, alertas, </a:t>
            </a:r>
            <a:r>
              <a:rPr lang="es-ES" sz="2000" dirty="0" err="1"/>
              <a:t>thumbnails</a:t>
            </a:r>
            <a:r>
              <a:rPr lang="es-ES" sz="2000" dirty="0"/>
              <a:t> e incluso componentes de </a:t>
            </a:r>
            <a:r>
              <a:rPr lang="es-ES" sz="2000" dirty="0" smtClean="0"/>
              <a:t>tipografía </a:t>
            </a:r>
            <a:r>
              <a:rPr lang="es-ES" sz="2000" dirty="0"/>
              <a:t>como el llamado Hero.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9" y="2148406"/>
            <a:ext cx="5119539" cy="36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r>
              <a:rPr lang="es-AR" dirty="0"/>
              <a:t> - </a:t>
            </a:r>
            <a:r>
              <a:rPr lang="es-AR" dirty="0" err="1"/>
              <a:t>Plugins</a:t>
            </a:r>
            <a:r>
              <a:rPr lang="es-AR" dirty="0"/>
              <a:t> de </a:t>
            </a:r>
            <a:r>
              <a:rPr lang="es-AR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1" y="903515"/>
            <a:ext cx="10539663" cy="4122057"/>
          </a:xfrm>
        </p:spPr>
        <p:txBody>
          <a:bodyPr>
            <a:normAutofit/>
          </a:bodyPr>
          <a:lstStyle/>
          <a:p>
            <a:r>
              <a:rPr lang="es-ES" sz="2000" dirty="0"/>
              <a:t>Es importante tener la última versión de </a:t>
            </a:r>
            <a:r>
              <a:rPr lang="es-ES" sz="2000" dirty="0" err="1"/>
              <a:t>jQuery</a:t>
            </a:r>
            <a:r>
              <a:rPr lang="es-ES" sz="2000" dirty="0"/>
              <a:t> para tener todo funcionando correctamente y estandarizado. La propia opción de </a:t>
            </a:r>
            <a:r>
              <a:rPr lang="es-ES" sz="2000" dirty="0" err="1"/>
              <a:t>customización</a:t>
            </a:r>
            <a:r>
              <a:rPr lang="es-ES" sz="2000" dirty="0"/>
              <a:t> nos permite elegir que </a:t>
            </a:r>
            <a:r>
              <a:rPr lang="es-ES" sz="2000" dirty="0" err="1"/>
              <a:t>plugins</a:t>
            </a:r>
            <a:r>
              <a:rPr lang="es-ES" sz="2000" dirty="0"/>
              <a:t> agregar al pack personalizado que descargaremos</a:t>
            </a:r>
            <a:endParaRPr lang="es-A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2234655"/>
            <a:ext cx="6002980" cy="34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Historia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99488" y="789435"/>
            <a:ext cx="8449056" cy="4887723"/>
          </a:xfrm>
        </p:spPr>
        <p:txBody>
          <a:bodyPr>
            <a:normAutofit/>
          </a:bodyPr>
          <a:lstStyle/>
          <a:p>
            <a:pPr marL="173038" lvl="1">
              <a:buBlip>
                <a:blip r:embed="rId3"/>
              </a:buBlip>
            </a:pPr>
            <a:r>
              <a:rPr lang="es-ES" sz="3800" dirty="0"/>
              <a:t>HTML</a:t>
            </a:r>
          </a:p>
          <a:p>
            <a:pPr marL="173038" lvl="1">
              <a:buBlip>
                <a:blip r:embed="rId3"/>
              </a:buBlip>
            </a:pPr>
            <a:r>
              <a:rPr lang="es-ES" sz="3800" dirty="0"/>
              <a:t>XHTML</a:t>
            </a:r>
          </a:p>
          <a:p>
            <a:pPr marL="173038" lvl="1">
              <a:buBlip>
                <a:blip r:embed="rId3"/>
              </a:buBlip>
            </a:pPr>
            <a:r>
              <a:rPr lang="es-ES" sz="3800" dirty="0"/>
              <a:t>DHTML</a:t>
            </a:r>
          </a:p>
          <a:p>
            <a:pPr marL="173038" lvl="1">
              <a:buBlip>
                <a:blip r:embed="rId3"/>
              </a:buBlip>
            </a:pPr>
            <a:r>
              <a:rPr lang="es-ES" sz="3800" dirty="0"/>
              <a:t>ASP</a:t>
            </a:r>
          </a:p>
          <a:p>
            <a:pPr marL="173038" lvl="1">
              <a:buBlip>
                <a:blip r:embed="rId3"/>
              </a:buBlip>
            </a:pPr>
            <a:r>
              <a:rPr lang="es-ES" sz="3800" dirty="0"/>
              <a:t>ASP.net</a:t>
            </a:r>
          </a:p>
          <a:p>
            <a:pPr marL="173038" lvl="1">
              <a:buBlip>
                <a:blip r:embed="rId3"/>
              </a:buBlip>
            </a:pPr>
            <a:r>
              <a:rPr lang="es-ES" sz="3800" dirty="0"/>
              <a:t>ASP.net MVC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62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Boostrap</a:t>
            </a:r>
            <a:r>
              <a:rPr lang="es-AR" dirty="0"/>
              <a:t> - </a:t>
            </a:r>
            <a:r>
              <a:rPr lang="es-AR" dirty="0" err="1" smtClean="0"/>
              <a:t>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903515"/>
            <a:ext cx="10948416" cy="4122057"/>
          </a:xfrm>
        </p:spPr>
        <p:txBody>
          <a:bodyPr>
            <a:normAutofit/>
          </a:bodyPr>
          <a:lstStyle/>
          <a:p>
            <a:r>
              <a:rPr lang="es-ES" sz="2000" dirty="0"/>
              <a:t>Para las hojas de estilo podemos utilizar LESS 4, uno de los </a:t>
            </a:r>
            <a:r>
              <a:rPr lang="es-ES" sz="2000" dirty="0" err="1"/>
              <a:t>frameworks</a:t>
            </a:r>
            <a:r>
              <a:rPr lang="es-ES" sz="2000" dirty="0"/>
              <a:t> más famosos para optimizar nuestro trabajo con el CSS (y adaptar diseños a diferentes dispositivos).</a:t>
            </a:r>
          </a:p>
          <a:p>
            <a:pPr marL="0" indent="0">
              <a:buNone/>
            </a:pPr>
            <a:endParaRPr lang="es-ES" sz="2000" dirty="0"/>
          </a:p>
          <a:p>
            <a:r>
              <a:rPr lang="es-ES" sz="2000" dirty="0"/>
              <a:t> Se puede compilar el código de varias maneras</a:t>
            </a:r>
          </a:p>
          <a:p>
            <a:pPr lvl="1"/>
            <a:r>
              <a:rPr lang="es-ES" sz="2000" dirty="0"/>
              <a:t>script en PHP</a:t>
            </a:r>
          </a:p>
          <a:p>
            <a:pPr lvl="1"/>
            <a:r>
              <a:rPr lang="es-ES" sz="2000" dirty="0"/>
              <a:t>versión para .NET </a:t>
            </a:r>
          </a:p>
          <a:p>
            <a:pPr lvl="1"/>
            <a:r>
              <a:rPr lang="es-ES" sz="2000" dirty="0"/>
              <a:t>Mac OS</a:t>
            </a:r>
          </a:p>
          <a:p>
            <a:pPr lvl="1"/>
            <a:r>
              <a:rPr lang="es-ES" sz="2000" dirty="0" err="1"/>
              <a:t>Javascript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73" y="3268438"/>
            <a:ext cx="46958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Práctico 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34" y="1436915"/>
            <a:ext cx="6151787" cy="4122057"/>
          </a:xfrm>
        </p:spPr>
        <p:txBody>
          <a:bodyPr>
            <a:normAutofit/>
          </a:bodyPr>
          <a:lstStyle/>
          <a:p>
            <a:r>
              <a:rPr lang="es-AR" sz="2400" dirty="0"/>
              <a:t>Rehacer la creación de películas pero con Bootstrap.</a:t>
            </a:r>
          </a:p>
        </p:txBody>
      </p:sp>
      <p:pic>
        <p:nvPicPr>
          <p:cNvPr id="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82" y="2169241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ntrevistadetrabajo.org/wp-content/uploads/2011/09/Las-preguntas-generales-en-la-entrevista-de-trabaj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47" y="421595"/>
            <a:ext cx="5795283" cy="44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74546" y="4887014"/>
            <a:ext cx="6680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0" dirty="0"/>
              <a:t>¿Preguntas?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67692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54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Historia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83784"/>
              </p:ext>
            </p:extLst>
          </p:nvPr>
        </p:nvGraphicFramePr>
        <p:xfrm>
          <a:off x="3344199" y="72921"/>
          <a:ext cx="5622230" cy="6785079"/>
        </p:xfrm>
        <a:graphic>
          <a:graphicData uri="http://schemas.openxmlformats.org/drawingml/2006/table">
            <a:tbl>
              <a:tblPr/>
              <a:tblGrid>
                <a:gridCol w="2811115"/>
                <a:gridCol w="2811115"/>
              </a:tblGrid>
              <a:tr h="26068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Date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Version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 December 2007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</a:t>
                      </a:r>
                      <a:r>
                        <a:rPr lang="en-US" sz="1300" dirty="0" smtClean="0">
                          <a:effectLst/>
                        </a:rPr>
                        <a:t>MVC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13 March 2009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</a:t>
                      </a:r>
                      <a:r>
                        <a:rPr lang="en-US" sz="1300" dirty="0" smtClean="0">
                          <a:effectLst/>
                        </a:rPr>
                        <a:t>1.0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 December 2009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2 </a:t>
                      </a:r>
                      <a:r>
                        <a:rPr lang="en-US" sz="1300" dirty="0" smtClean="0">
                          <a:effectLst/>
                        </a:rPr>
                        <a:t>RC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 February 2010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2 RC </a:t>
                      </a:r>
                      <a:r>
                        <a:rPr lang="en-US" sz="1300" dirty="0" smtClean="0">
                          <a:effectLst/>
                        </a:rPr>
                        <a:t>2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10 March 2010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</a:t>
                      </a:r>
                      <a:r>
                        <a:rPr lang="en-US" sz="1300" dirty="0" smtClean="0">
                          <a:effectLst/>
                        </a:rPr>
                        <a:t>2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6 October 2010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3 </a:t>
                      </a:r>
                      <a:r>
                        <a:rPr lang="en-US" sz="1300" dirty="0" smtClean="0">
                          <a:effectLst/>
                        </a:rPr>
                        <a:t>Beta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9 November 2010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3 </a:t>
                      </a:r>
                      <a:r>
                        <a:rPr lang="en-US" sz="1300" dirty="0" smtClean="0">
                          <a:effectLst/>
                        </a:rPr>
                        <a:t>RC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 December 2010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3 RC </a:t>
                      </a:r>
                      <a:r>
                        <a:rPr lang="en-US" sz="1300" dirty="0" smtClean="0">
                          <a:effectLst/>
                        </a:rPr>
                        <a:t>2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13 January 2011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</a:t>
                      </a:r>
                      <a:r>
                        <a:rPr lang="en-US" sz="1300" dirty="0" smtClean="0">
                          <a:effectLst/>
                        </a:rPr>
                        <a:t>3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82195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 September 2011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4 Developer </a:t>
                      </a:r>
                      <a:r>
                        <a:rPr lang="en-US" sz="1300" dirty="0" smtClean="0">
                          <a:effectLst/>
                        </a:rPr>
                        <a:t>Preview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15 February 2012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4 </a:t>
                      </a:r>
                      <a:r>
                        <a:rPr lang="en-US" sz="1300" dirty="0" smtClean="0">
                          <a:effectLst/>
                        </a:rPr>
                        <a:t>Beta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31 May 2012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4 </a:t>
                      </a:r>
                      <a:r>
                        <a:rPr lang="en-US" sz="1300" dirty="0" smtClean="0">
                          <a:effectLst/>
                        </a:rPr>
                        <a:t>RC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15 August 2012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</a:t>
                      </a:r>
                      <a:r>
                        <a:rPr lang="en-US" sz="1300" dirty="0" smtClean="0">
                          <a:effectLst/>
                        </a:rPr>
                        <a:t>4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30 May 2013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4 </a:t>
                      </a:r>
                      <a:r>
                        <a:rPr lang="en-US" sz="1300" dirty="0" smtClean="0">
                          <a:effectLst/>
                        </a:rPr>
                        <a:t>4.0.30506.0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26 June 2013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5 </a:t>
                      </a:r>
                      <a:r>
                        <a:rPr lang="en-US" sz="1300" dirty="0" smtClean="0">
                          <a:effectLst/>
                        </a:rPr>
                        <a:t>Preview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23 August 2013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5 RC </a:t>
                      </a:r>
                      <a:r>
                        <a:rPr lang="en-US" sz="1300" dirty="0" smtClean="0">
                          <a:effectLst/>
                        </a:rPr>
                        <a:t>1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17 October 2013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ASP.NET MVC </a:t>
                      </a:r>
                      <a:r>
                        <a:rPr lang="en-US" sz="1300" dirty="0" smtClean="0">
                          <a:effectLst/>
                        </a:rPr>
                        <a:t>5</a:t>
                      </a:r>
                      <a:endParaRPr lang="en-US" sz="1300" dirty="0">
                        <a:effectLst/>
                      </a:endParaRP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January 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MVC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February 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MVC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5.1.1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April 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MVC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5.1.2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June 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MVC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5.1.3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July 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MVC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5.2.0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 August 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MVC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5.2.2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January 2015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MVC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5.2.3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Historia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187419"/>
              </p:ext>
            </p:extLst>
          </p:nvPr>
        </p:nvGraphicFramePr>
        <p:xfrm>
          <a:off x="2660473" y="1666194"/>
          <a:ext cx="7212430" cy="2316882"/>
        </p:xfrm>
        <a:graphic>
          <a:graphicData uri="http://schemas.openxmlformats.org/drawingml/2006/table">
            <a:tbl>
              <a:tblPr/>
              <a:tblGrid>
                <a:gridCol w="2681995"/>
                <a:gridCol w="4530435"/>
              </a:tblGrid>
              <a:tr h="26068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Date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Version</a:t>
                      </a:r>
                    </a:p>
                  </a:txBody>
                  <a:tcPr marL="65172" marR="65172" marT="32586" marB="325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11 2014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Microsoft.AspNet.Mvc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6.0.0-beta1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15 2015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Microsoft.AspNet.Mvc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6.0.0-beta2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13 2015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Microsoft.AspNet.Mvc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6.0.0-beta3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24 2015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Microsoft.AspNet.Mvc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6.0.0-beta4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30 2015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Microsoft.AspNet.Mvc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6.0.0-beta5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27 2015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Microsoft.AspNet.Mvc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6.0.0-beta6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0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02 2015</a:t>
                      </a: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Microsoft.AspNet.Mvc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6.0.0-beta7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1450" marR="952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28" y="899318"/>
            <a:ext cx="5376182" cy="5162450"/>
          </a:xfrm>
        </p:spPr>
      </p:pic>
    </p:spTree>
    <p:extLst>
      <p:ext uri="{BB962C8B-B14F-4D97-AF65-F5344CB8AC3E}">
        <p14:creationId xmlns:p14="http://schemas.microsoft.com/office/powerpoint/2010/main" val="13957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49179" y="981941"/>
            <a:ext cx="11450213" cy="5531154"/>
          </a:xfrm>
        </p:spPr>
        <p:txBody>
          <a:bodyPr>
            <a:noAutofit/>
          </a:bodyPr>
          <a:lstStyle/>
          <a:p>
            <a:pPr marL="173038" lvl="1">
              <a:buBlip>
                <a:blip r:embed="rId3"/>
              </a:buBlip>
            </a:pPr>
            <a:r>
              <a:rPr lang="es-ES" sz="1800" dirty="0"/>
              <a:t>Content, carpeta donde se almacena el contenido estático de la aplicación </a:t>
            </a:r>
          </a:p>
          <a:p>
            <a:pPr marL="401638" lvl="2">
              <a:buBlip>
                <a:blip r:embed="rId3"/>
              </a:buBlip>
            </a:pPr>
            <a:r>
              <a:rPr lang="es-ES" sz="1800" dirty="0"/>
              <a:t>hojas de estilo, las imágenes, etc. </a:t>
            </a:r>
          </a:p>
          <a:p>
            <a:pPr marL="228600" lvl="2" indent="0">
              <a:buNone/>
            </a:pPr>
            <a:endParaRPr lang="es-ES" sz="1800" dirty="0"/>
          </a:p>
          <a:p>
            <a:pPr marL="173038" lvl="1">
              <a:buBlip>
                <a:blip r:embed="rId3"/>
              </a:buBlip>
            </a:pPr>
            <a:r>
              <a:rPr lang="es-ES" sz="1800" dirty="0" err="1"/>
              <a:t>Controllers</a:t>
            </a:r>
            <a:r>
              <a:rPr lang="es-ES" sz="1800" dirty="0"/>
              <a:t>, carpeta donde almacenamos los controladores. </a:t>
            </a:r>
          </a:p>
          <a:p>
            <a:pPr marL="401638" lvl="2">
              <a:buBlip>
                <a:blip r:embed="rId3"/>
              </a:buBlip>
            </a:pPr>
            <a:r>
              <a:rPr lang="es-ES" sz="1800" dirty="0" err="1"/>
              <a:t>Home</a:t>
            </a:r>
            <a:r>
              <a:rPr lang="es-ES" sz="1800" i="1" dirty="0" err="1"/>
              <a:t>Controller</a:t>
            </a:r>
            <a:r>
              <a:rPr lang="es-ES" sz="1800" dirty="0"/>
              <a:t>, </a:t>
            </a:r>
            <a:r>
              <a:rPr lang="es-ES" sz="1800" dirty="0" err="1"/>
              <a:t>Catalogador</a:t>
            </a:r>
            <a:r>
              <a:rPr lang="es-ES" sz="1800" i="1" dirty="0" err="1"/>
              <a:t>Controller</a:t>
            </a:r>
            <a:r>
              <a:rPr lang="es-ES" sz="1800" dirty="0"/>
              <a:t> o </a:t>
            </a:r>
            <a:r>
              <a:rPr lang="es-ES" sz="1800" dirty="0" err="1"/>
              <a:t>Usuarios</a:t>
            </a:r>
            <a:r>
              <a:rPr lang="es-ES" sz="1800" i="1" dirty="0" err="1"/>
              <a:t>Controller</a:t>
            </a:r>
            <a:r>
              <a:rPr lang="es-ES" sz="1800" dirty="0"/>
              <a:t>. </a:t>
            </a:r>
          </a:p>
          <a:p>
            <a:pPr marL="228600" lvl="2" indent="0">
              <a:buNone/>
            </a:pPr>
            <a:endParaRPr lang="es-ES" sz="1800" dirty="0"/>
          </a:p>
          <a:p>
            <a:pPr marL="173038" lvl="1">
              <a:buBlip>
                <a:blip r:embed="rId3"/>
              </a:buBlip>
            </a:pPr>
            <a:r>
              <a:rPr lang="es-ES" sz="1800" dirty="0" err="1"/>
              <a:t>Models</a:t>
            </a:r>
            <a:r>
              <a:rPr lang="es-ES" sz="1800" dirty="0"/>
              <a:t>, carpeta donde almacenamos las clases que representan los modelos que usaremos en nuestra aplicación. </a:t>
            </a:r>
          </a:p>
          <a:p>
            <a:pPr marL="0" lvl="1" indent="0">
              <a:buNone/>
            </a:pPr>
            <a:endParaRPr lang="es-ES" sz="1800" dirty="0"/>
          </a:p>
          <a:p>
            <a:pPr marL="173038" lvl="1">
              <a:buBlip>
                <a:blip r:embed="rId3"/>
              </a:buBlip>
            </a:pPr>
            <a:r>
              <a:rPr lang="es-ES" sz="1800" dirty="0"/>
              <a:t>Scripts, carpeta dónde alojamos todos los ficheros </a:t>
            </a:r>
            <a:r>
              <a:rPr lang="es-ES" sz="1800" dirty="0" err="1"/>
              <a:t>javascriptor</a:t>
            </a:r>
            <a:r>
              <a:rPr lang="es-ES" sz="1800" dirty="0"/>
              <a:t> defecto Visual Studio). </a:t>
            </a:r>
          </a:p>
          <a:p>
            <a:pPr marL="173038" lvl="1">
              <a:buBlip>
                <a:blip r:embed="rId3"/>
              </a:buBlip>
            </a:pPr>
            <a:endParaRPr lang="es-ES" sz="1800" dirty="0"/>
          </a:p>
          <a:p>
            <a:pPr marL="173038" lvl="1">
              <a:buBlip>
                <a:blip r:embed="rId3"/>
              </a:buBlip>
            </a:pPr>
            <a:r>
              <a:rPr lang="es-ES" sz="1800" dirty="0" err="1"/>
              <a:t>Views</a:t>
            </a:r>
            <a:r>
              <a:rPr lang="es-ES" sz="1800" dirty="0"/>
              <a:t>, que es la ubicación recomendada para las vistas. </a:t>
            </a:r>
          </a:p>
          <a:p>
            <a:pPr marL="401638" lvl="2">
              <a:buBlip>
                <a:blip r:embed="rId3"/>
              </a:buBlip>
            </a:pPr>
            <a:r>
              <a:rPr lang="es-ES" sz="1800" dirty="0" err="1"/>
              <a:t>ViewPage</a:t>
            </a:r>
            <a:r>
              <a:rPr lang="es-ES" sz="1800" dirty="0"/>
              <a:t> (.</a:t>
            </a:r>
            <a:r>
              <a:rPr lang="es-ES" sz="1800" dirty="0" err="1"/>
              <a:t>aspx</a:t>
            </a:r>
            <a:r>
              <a:rPr lang="es-ES" sz="1800" dirty="0"/>
              <a:t>), </a:t>
            </a:r>
            <a:r>
              <a:rPr lang="es-ES" sz="1800" dirty="0" err="1"/>
              <a:t>ViewUserControl</a:t>
            </a:r>
            <a:r>
              <a:rPr lang="es-ES" sz="1800" dirty="0"/>
              <a:t> (.</a:t>
            </a:r>
            <a:r>
              <a:rPr lang="es-ES" sz="1800" dirty="0" err="1"/>
              <a:t>ascx</a:t>
            </a:r>
            <a:r>
              <a:rPr lang="es-ES" sz="1800" dirty="0"/>
              <a:t>) y </a:t>
            </a:r>
            <a:r>
              <a:rPr lang="es-ES" sz="1800" dirty="0" err="1"/>
              <a:t>ViewMasterPage</a:t>
            </a:r>
            <a:r>
              <a:rPr lang="es-ES" sz="1800" dirty="0"/>
              <a:t> (.master)</a:t>
            </a:r>
          </a:p>
          <a:p>
            <a:pPr marL="401638" lvl="2">
              <a:buBlip>
                <a:blip r:embed="rId3"/>
              </a:buBlip>
            </a:pPr>
            <a:r>
              <a:rPr lang="es-ES" sz="1800" dirty="0" err="1"/>
              <a:t>Shared</a:t>
            </a:r>
            <a:r>
              <a:rPr lang="es-ES" sz="1800" dirty="0"/>
              <a:t> la usaremos para alojar todo aquello que sea común para todos los controladores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54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Áreas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8758" y="1224864"/>
            <a:ext cx="6950644" cy="4887723"/>
          </a:xfrm>
        </p:spPr>
        <p:txBody>
          <a:bodyPr>
            <a:normAutofit fontScale="55000" lnSpcReduction="20000"/>
          </a:bodyPr>
          <a:lstStyle/>
          <a:p>
            <a:pPr marL="173038" lvl="1">
              <a:buBlip>
                <a:blip r:embed="rId3"/>
              </a:buBlip>
            </a:pPr>
            <a:r>
              <a:rPr lang="es-US" sz="3800" dirty="0"/>
              <a:t>MVC</a:t>
            </a:r>
          </a:p>
          <a:p>
            <a:pPr marL="401638" lvl="2">
              <a:buBlip>
                <a:blip r:embed="rId3"/>
              </a:buBlip>
            </a:pPr>
            <a:r>
              <a:rPr lang="es-US" sz="3800" dirty="0"/>
              <a:t>Separación de conceptos “técnicos” (Model, Controlador y Vista)</a:t>
            </a:r>
          </a:p>
          <a:p>
            <a:pPr marL="173038" lvl="2">
              <a:buBlip>
                <a:blip r:embed="rId3"/>
              </a:buBlip>
            </a:pPr>
            <a:endParaRPr lang="es-US" sz="3800" dirty="0"/>
          </a:p>
          <a:p>
            <a:pPr marL="173038" lvl="1">
              <a:buBlip>
                <a:blip r:embed="rId3"/>
              </a:buBlip>
            </a:pPr>
            <a:r>
              <a:rPr lang="es-US" sz="3800" dirty="0"/>
              <a:t>Pero cómo logramos un separación funcional? </a:t>
            </a:r>
          </a:p>
          <a:p>
            <a:pPr marL="401638" lvl="3">
              <a:buBlip>
                <a:blip r:embed="rId3"/>
              </a:buBlip>
            </a:pPr>
            <a:r>
              <a:rPr lang="es-US" sz="3800" dirty="0"/>
              <a:t>Áreas:</a:t>
            </a:r>
          </a:p>
          <a:p>
            <a:pPr marL="173038" lvl="2">
              <a:buBlip>
                <a:blip r:embed="rId3"/>
              </a:buBlip>
            </a:pPr>
            <a:endParaRPr lang="es-US" sz="3800" dirty="0"/>
          </a:p>
          <a:p>
            <a:pPr marL="401638" lvl="3">
              <a:buBlip>
                <a:blip r:embed="rId3"/>
              </a:buBlip>
            </a:pPr>
            <a:r>
              <a:rPr lang="es-US" sz="3600" dirty="0"/>
              <a:t>Proveen una manera de separar aplicaciones MVC de gran tamaño en grupos funcionales más pequeños. </a:t>
            </a:r>
          </a:p>
          <a:p>
            <a:pPr marL="401638" lvl="3">
              <a:buBlip>
                <a:blip r:embed="rId3"/>
              </a:buBlip>
            </a:pPr>
            <a:r>
              <a:rPr lang="es-US" sz="3600" dirty="0"/>
              <a:t>Se puede considerar como una sub-aplicación MVC dentro de la aplicación MVC.</a:t>
            </a:r>
          </a:p>
          <a:p>
            <a:pPr marL="401638" lvl="3">
              <a:buBlip>
                <a:blip r:embed="rId3"/>
              </a:buBlip>
            </a:pPr>
            <a:r>
              <a:rPr lang="es-US" sz="3600" dirty="0"/>
              <a:t>Una aplicación MVC puede contener múltiples áreas. </a:t>
            </a:r>
          </a:p>
          <a:p>
            <a:pPr lvl="2">
              <a:buNone/>
            </a:pPr>
            <a:endParaRPr lang="es-US" sz="3200" dirty="0"/>
          </a:p>
          <a:p>
            <a:pPr lvl="1"/>
            <a:endParaRPr lang="es-AR" sz="3200" dirty="0"/>
          </a:p>
          <a:p>
            <a:pPr marL="228600" lvl="1" indent="0">
              <a:buNone/>
            </a:pP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529" y="1074739"/>
            <a:ext cx="2779713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Áreas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s-MX" sz="3200" dirty="0"/>
              <a:t>Dos secciones: </a:t>
            </a:r>
          </a:p>
          <a:p>
            <a:pPr lvl="2"/>
            <a:r>
              <a:rPr lang="es-MX" sz="3200" dirty="0"/>
              <a:t>Sector público del sistema (Buscador de películas).</a:t>
            </a:r>
          </a:p>
          <a:p>
            <a:pPr lvl="2"/>
            <a:r>
              <a:rPr lang="es-MX" sz="3200" dirty="0"/>
              <a:t>Sector de administración del sistema (El “Admin”).</a:t>
            </a:r>
          </a:p>
          <a:p>
            <a:pPr lvl="1"/>
            <a:endParaRPr lang="es-MX" sz="3200" dirty="0"/>
          </a:p>
          <a:p>
            <a:pPr lvl="1"/>
            <a:r>
              <a:rPr lang="es-MX" sz="3200" b="1" dirty="0"/>
              <a:t>Requerimientos: </a:t>
            </a:r>
          </a:p>
          <a:p>
            <a:pPr lvl="1"/>
            <a:endParaRPr lang="es-AR" sz="3200" dirty="0"/>
          </a:p>
          <a:p>
            <a:pPr lvl="2"/>
            <a:r>
              <a:rPr lang="es-MX" sz="3200" dirty="0"/>
              <a:t>Control de acceso. </a:t>
            </a:r>
          </a:p>
          <a:p>
            <a:pPr lvl="3"/>
            <a:r>
              <a:rPr lang="es-MX" sz="3200" dirty="0"/>
              <a:t>Sólo usuarios autenticados pueden acceder al área Admin.</a:t>
            </a:r>
          </a:p>
          <a:p>
            <a:pPr marL="685800" lvl="3" indent="0">
              <a:buNone/>
            </a:pPr>
            <a:endParaRPr lang="es-AR" sz="3200" dirty="0"/>
          </a:p>
          <a:p>
            <a:pPr lvl="2"/>
            <a:r>
              <a:rPr lang="es-MX" sz="3200" dirty="0"/>
              <a:t>Diferente interface de usuario</a:t>
            </a:r>
          </a:p>
          <a:p>
            <a:pPr lvl="3"/>
            <a:r>
              <a:rPr lang="es-MX" sz="3200" dirty="0"/>
              <a:t>Mientras que la parte de películas tiene que tener un interfaz orientada al público y a que sea más atractivo. </a:t>
            </a:r>
          </a:p>
          <a:p>
            <a:pPr lvl="3"/>
            <a:r>
              <a:rPr lang="es-MX" sz="3200" dirty="0"/>
              <a:t>En cambio lo buscado del admin es la simplicidad y facilidad para actualizar los datos de la base de datos de películas </a:t>
            </a:r>
            <a:endParaRPr lang="es-A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Aplicado al ejercicio de películas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1902</TotalTime>
  <Words>1646</Words>
  <Application>Microsoft Office PowerPoint</Application>
  <PresentationFormat>Widescreen</PresentationFormat>
  <Paragraphs>308</Paragraphs>
  <Slides>33</Slides>
  <Notes>17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Consolas</vt:lpstr>
      <vt:lpstr>Segoe UI</vt:lpstr>
      <vt:lpstr>Segoe UI Light</vt:lpstr>
      <vt:lpstr>Segoe UI Semibold</vt:lpstr>
      <vt:lpstr>Segoe UI Symbol</vt:lpstr>
      <vt:lpstr>source-code-pro</vt:lpstr>
      <vt:lpstr>Theme Hexacta Word</vt:lpstr>
      <vt:lpstr>PowerPoint Presentation</vt:lpstr>
      <vt:lpstr>Agenda - Día 2  </vt:lpstr>
      <vt:lpstr>Historia</vt:lpstr>
      <vt:lpstr>Historia</vt:lpstr>
      <vt:lpstr>Historia</vt:lpstr>
      <vt:lpstr>Estructura</vt:lpstr>
      <vt:lpstr>Estructura</vt:lpstr>
      <vt:lpstr>Áreas</vt:lpstr>
      <vt:lpstr>Áreas</vt:lpstr>
      <vt:lpstr>Helpers - 1</vt:lpstr>
      <vt:lpstr>Helpers - 2</vt:lpstr>
      <vt:lpstr>Enviando datos al servidor. </vt:lpstr>
      <vt:lpstr>Vista - Código</vt:lpstr>
      <vt:lpstr>Vista - Código</vt:lpstr>
      <vt:lpstr>Ejercicio Práctico  #1 – Dar de alta una película</vt:lpstr>
      <vt:lpstr>Validando con MVC – Definición de la validación</vt:lpstr>
      <vt:lpstr>Validando con MVC – Mostrar la validación en la vista</vt:lpstr>
      <vt:lpstr>Ejercicio Práctico  #2 – Agregar validaciones al alta de película</vt:lpstr>
      <vt:lpstr>Re direccionar a otra action desde el controller</vt:lpstr>
      <vt:lpstr>Ejercicio Práctico  #3 – Mostrar mensaje de éxito al guardar película</vt:lpstr>
      <vt:lpstr>Ejercicio Práctico  #4 – Editar una película</vt:lpstr>
      <vt:lpstr>Ejercicio Práctico  #5 – Asignar géneros a una película</vt:lpstr>
      <vt:lpstr>Hacer una llamada asincrónica a un action</vt:lpstr>
      <vt:lpstr>Ejercicio Práctico  #6 – Borrar una película</vt:lpstr>
      <vt:lpstr>Boostrap</vt:lpstr>
      <vt:lpstr>Boostrap - Scaffolding </vt:lpstr>
      <vt:lpstr>Boostrap - CSS</vt:lpstr>
      <vt:lpstr>Boostrap - Componentes</vt:lpstr>
      <vt:lpstr>Boostrap - Plugins de Javascript</vt:lpstr>
      <vt:lpstr>Boostrap - Less</vt:lpstr>
      <vt:lpstr>Ejercicio Práctico Bonus</vt:lpstr>
      <vt:lpstr>PowerPoint Presentation</vt:lpstr>
      <vt:lpstr>PowerPoint Presentation</vt:lpstr>
    </vt:vector>
  </TitlesOfParts>
  <Company>HEXACTA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>Gustavo Aijenbon</dc:creator>
  <cp:lastModifiedBy>Reynaldo Cartaña</cp:lastModifiedBy>
  <cp:revision>102</cp:revision>
  <dcterms:created xsi:type="dcterms:W3CDTF">2013-01-14T12:10:01Z</dcterms:created>
  <dcterms:modified xsi:type="dcterms:W3CDTF">2015-09-17T10:58:05Z</dcterms:modified>
</cp:coreProperties>
</file>