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handoutMasterIdLst>
    <p:handoutMasterId r:id="rId65"/>
  </p:handoutMasterIdLst>
  <p:sldIdLst>
    <p:sldId id="456" r:id="rId2"/>
    <p:sldId id="380" r:id="rId3"/>
    <p:sldId id="382" r:id="rId4"/>
    <p:sldId id="383" r:id="rId5"/>
    <p:sldId id="384" r:id="rId6"/>
    <p:sldId id="385" r:id="rId7"/>
    <p:sldId id="386" r:id="rId8"/>
    <p:sldId id="442" r:id="rId9"/>
    <p:sldId id="443" r:id="rId10"/>
    <p:sldId id="387" r:id="rId11"/>
    <p:sldId id="388" r:id="rId12"/>
    <p:sldId id="389" r:id="rId13"/>
    <p:sldId id="444" r:id="rId14"/>
    <p:sldId id="391" r:id="rId15"/>
    <p:sldId id="392" r:id="rId16"/>
    <p:sldId id="395" r:id="rId17"/>
    <p:sldId id="393" r:id="rId18"/>
    <p:sldId id="446" r:id="rId19"/>
    <p:sldId id="396" r:id="rId20"/>
    <p:sldId id="44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 id="416" r:id="rId40"/>
    <p:sldId id="417" r:id="rId41"/>
    <p:sldId id="418" r:id="rId42"/>
    <p:sldId id="420" r:id="rId43"/>
    <p:sldId id="421" r:id="rId44"/>
    <p:sldId id="422" r:id="rId45"/>
    <p:sldId id="423" r:id="rId46"/>
    <p:sldId id="425" r:id="rId47"/>
    <p:sldId id="426" r:id="rId48"/>
    <p:sldId id="427" r:id="rId49"/>
    <p:sldId id="428" r:id="rId50"/>
    <p:sldId id="429" r:id="rId51"/>
    <p:sldId id="430" r:id="rId52"/>
    <p:sldId id="431" r:id="rId53"/>
    <p:sldId id="432" r:id="rId54"/>
    <p:sldId id="433" r:id="rId55"/>
    <p:sldId id="448" r:id="rId56"/>
    <p:sldId id="449" r:id="rId57"/>
    <p:sldId id="453" r:id="rId58"/>
    <p:sldId id="454" r:id="rId59"/>
    <p:sldId id="455" r:id="rId60"/>
    <p:sldId id="435" r:id="rId61"/>
    <p:sldId id="434" r:id="rId62"/>
    <p:sldId id="45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61041" autoAdjust="0"/>
  </p:normalViewPr>
  <p:slideViewPr>
    <p:cSldViewPr>
      <p:cViewPr varScale="1">
        <p:scale>
          <a:sx n="45" d="100"/>
          <a:sy n="45" d="100"/>
        </p:scale>
        <p:origin x="1710" y="54"/>
      </p:cViewPr>
      <p:guideLst>
        <p:guide orient="horz" pos="2160"/>
        <p:guide pos="3840"/>
      </p:guideLst>
    </p:cSldViewPr>
  </p:slideViewPr>
  <p:notesTextViewPr>
    <p:cViewPr>
      <p:scale>
        <a:sx n="100" d="100"/>
        <a:sy n="100" d="100"/>
      </p:scale>
      <p:origin x="0" y="0"/>
    </p:cViewPr>
  </p:notesTextViewPr>
  <p:notesViewPr>
    <p:cSldViewPr>
      <p:cViewPr varScale="1">
        <p:scale>
          <a:sx n="82" d="100"/>
          <a:sy n="82" d="100"/>
        </p:scale>
        <p:origin x="-20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30A114-90B7-4735-863A-42A2304E4B9D}" type="datetimeFigureOut">
              <a:rPr lang="es-AR" smtClean="0"/>
              <a:pPr/>
              <a:t>16/09/2015</a:t>
            </a:fld>
            <a:endParaRPr lang="es-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088A74-3168-4CF5-86AD-1BA10E2CE95B}" type="slidenum">
              <a:rPr lang="es-AR" smtClean="0"/>
              <a:pPr/>
              <a:t>‹#›</a:t>
            </a:fld>
            <a:endParaRPr lang="es-AR"/>
          </a:p>
        </p:txBody>
      </p:sp>
    </p:spTree>
    <p:extLst>
      <p:ext uri="{BB962C8B-B14F-4D97-AF65-F5344CB8AC3E}">
        <p14:creationId xmlns:p14="http://schemas.microsoft.com/office/powerpoint/2010/main" val="3726330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F24BE-F13E-427F-9C3F-26FDFF11FF9E}" type="datetimeFigureOut">
              <a:rPr lang="en-US" smtClean="0"/>
              <a:pPr/>
              <a:t>16-Sep-15</a:t>
            </a:fld>
            <a:endParaRPr lang="es-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41B73-AFEA-472D-A070-C1821A720A90}" type="slidenum">
              <a:rPr lang="es-AR" smtClean="0"/>
              <a:pPr/>
              <a:t>‹#›</a:t>
            </a:fld>
            <a:endParaRPr lang="es-AR"/>
          </a:p>
        </p:txBody>
      </p:sp>
    </p:spTree>
    <p:extLst>
      <p:ext uri="{BB962C8B-B14F-4D97-AF65-F5344CB8AC3E}">
        <p14:creationId xmlns:p14="http://schemas.microsoft.com/office/powerpoint/2010/main" val="1338405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Para satisfacer una necesidad que puede ser satisfecha con una solución de software.</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a:t>
            </a:fld>
            <a:endParaRPr lang="en-US"/>
          </a:p>
        </p:txBody>
      </p:sp>
    </p:spTree>
    <p:extLst>
      <p:ext uri="{BB962C8B-B14F-4D97-AF65-F5344CB8AC3E}">
        <p14:creationId xmlns:p14="http://schemas.microsoft.com/office/powerpoint/2010/main" val="301319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2"/>
            <a:endParaRPr lang="es-ES" dirty="0" smtClean="0"/>
          </a:p>
          <a:p>
            <a:r>
              <a:rPr lang="es-ES" sz="1800" dirty="0" smtClean="0"/>
              <a:t>No se puede entender un paradigma desde otro.</a:t>
            </a:r>
          </a:p>
          <a:p>
            <a:endParaRPr lang="es-ES" sz="1800" dirty="0" smtClean="0"/>
          </a:p>
          <a:p>
            <a:r>
              <a:rPr lang="es-ES" sz="1800" dirty="0" smtClean="0"/>
              <a:t>Elegir un paradigma o cambiarse a otro es una cuestión meramente personal.</a:t>
            </a:r>
          </a:p>
          <a:p>
            <a:endParaRPr lang="es-ES" sz="1800" dirty="0" smtClean="0"/>
          </a:p>
          <a:p>
            <a:r>
              <a:rPr lang="es-ES" sz="1800" dirty="0" smtClean="0"/>
              <a:t>Problemas y Paradigmas</a:t>
            </a:r>
          </a:p>
          <a:p>
            <a:pPr lvl="2"/>
            <a:r>
              <a:rPr lang="es-ES" sz="1800" dirty="0" smtClean="0"/>
              <a:t>Se entiende un problema en el contexto de un paradigma, esto es, enmarcado en un paradigma.</a:t>
            </a:r>
          </a:p>
          <a:p>
            <a:pPr lvl="2"/>
            <a:endParaRPr lang="es-ES" dirty="0" smtClean="0"/>
          </a:p>
          <a:p>
            <a:r>
              <a:rPr lang="es-ES" b="1" dirty="0" smtClean="0"/>
              <a:t>Paradigma de Objetos</a:t>
            </a:r>
          </a:p>
          <a:p>
            <a:pPr lvl="2"/>
            <a:r>
              <a:rPr lang="es-ES" dirty="0" smtClean="0"/>
              <a:t>Paradigma maduro (casi 30 años).</a:t>
            </a:r>
          </a:p>
          <a:p>
            <a:pPr lvl="2"/>
            <a:r>
              <a:rPr lang="es-ES" dirty="0" smtClean="0"/>
              <a:t>Simple.</a:t>
            </a:r>
          </a:p>
          <a:p>
            <a:pPr lvl="2"/>
            <a:r>
              <a:rPr lang="es-ES" dirty="0" smtClean="0"/>
              <a:t>Lejos de la visión </a:t>
            </a:r>
            <a:r>
              <a:rPr lang="es-ES" dirty="0" err="1" smtClean="0"/>
              <a:t>procedural</a:t>
            </a:r>
            <a:r>
              <a:rPr lang="es-E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12</a:t>
            </a:fld>
            <a:endParaRPr lang="en-US"/>
          </a:p>
        </p:txBody>
      </p:sp>
    </p:spTree>
    <p:extLst>
      <p:ext uri="{BB962C8B-B14F-4D97-AF65-F5344CB8AC3E}">
        <p14:creationId xmlns:p14="http://schemas.microsoft.com/office/powerpoint/2010/main" val="92872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i="1" dirty="0" smtClean="0">
                <a:latin typeface="Papyrus" pitchFamily="66" charset="0"/>
              </a:rPr>
              <a:t>Objetos que colaboran enviándose mensajes</a:t>
            </a:r>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13</a:t>
            </a:fld>
            <a:endParaRPr lang="en-US"/>
          </a:p>
        </p:txBody>
      </p:sp>
    </p:spTree>
    <p:extLst>
      <p:ext uri="{BB962C8B-B14F-4D97-AF65-F5344CB8AC3E}">
        <p14:creationId xmlns:p14="http://schemas.microsoft.com/office/powerpoint/2010/main" val="3196975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b="1" dirty="0" smtClean="0"/>
              <a:t>Paradigma de Objetos</a:t>
            </a:r>
          </a:p>
          <a:p>
            <a:pPr lvl="2"/>
            <a:r>
              <a:rPr lang="es-ES" dirty="0" smtClean="0"/>
              <a:t>Paradigma maduro (casi 30 años).</a:t>
            </a:r>
          </a:p>
          <a:p>
            <a:pPr lvl="2"/>
            <a:r>
              <a:rPr lang="es-ES" dirty="0" smtClean="0"/>
              <a:t>Simple.</a:t>
            </a:r>
          </a:p>
          <a:p>
            <a:pPr lvl="2"/>
            <a:r>
              <a:rPr lang="es-ES" dirty="0" smtClean="0"/>
              <a:t>Lejos de la visión </a:t>
            </a:r>
            <a:r>
              <a:rPr lang="es-ES" dirty="0" err="1" smtClean="0"/>
              <a:t>procedural</a:t>
            </a:r>
            <a:r>
              <a:rPr lang="es-E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14</a:t>
            </a:fld>
            <a:endParaRPr lang="en-US"/>
          </a:p>
        </p:txBody>
      </p:sp>
    </p:spTree>
    <p:extLst>
      <p:ext uri="{BB962C8B-B14F-4D97-AF65-F5344CB8AC3E}">
        <p14:creationId xmlns:p14="http://schemas.microsoft.com/office/powerpoint/2010/main" val="2728565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Definición 1:	</a:t>
            </a:r>
            <a:r>
              <a:rPr lang="es-ES" sz="1700" b="1" i="1" dirty="0" smtClean="0"/>
              <a:t>«Un objeto es una abstracción de una entidad en el dominio»</a:t>
            </a:r>
            <a:endParaRPr lang="en-US" sz="1700" b="1" i="1" dirty="0" smtClean="0"/>
          </a:p>
          <a:p>
            <a:endParaRPr lang="es-ES" dirty="0" smtClean="0"/>
          </a:p>
          <a:p>
            <a:r>
              <a:rPr lang="es-ES" dirty="0" smtClean="0"/>
              <a:t>Definición 2:</a:t>
            </a:r>
            <a:r>
              <a:rPr lang="es-ES" sz="1700" i="1" dirty="0" smtClean="0"/>
              <a:t>	«Es una entidad conceptual computable»</a:t>
            </a:r>
            <a:endParaRPr lang="en-US" sz="1700" i="1" dirty="0" smtClean="0"/>
          </a:p>
          <a:p>
            <a:endParaRPr lang="es-ES" dirty="0" smtClean="0"/>
          </a:p>
          <a:p>
            <a:r>
              <a:rPr lang="es-ES" b="1" dirty="0" smtClean="0"/>
              <a:t>Es Computable:</a:t>
            </a:r>
          </a:p>
          <a:p>
            <a:pPr lvl="1"/>
            <a:r>
              <a:rPr lang="es-ES" dirty="0" smtClean="0"/>
              <a:t>Tiene que ser entendible en un modelo formal y ejecutable en una maquina y un ambiente de objetos.</a:t>
            </a:r>
          </a:p>
          <a:p>
            <a:pPr lvl="1"/>
            <a:endParaRPr lang="es-ES" dirty="0" smtClean="0"/>
          </a:p>
          <a:p>
            <a:r>
              <a:rPr lang="es-ES" dirty="0" smtClean="0"/>
              <a:t>Es una entidad Conceptual: sirve para pensar el problema.</a:t>
            </a:r>
          </a:p>
          <a:p>
            <a:r>
              <a:rPr lang="es-ES" dirty="0" smtClean="0"/>
              <a:t>Es una abstracción: </a:t>
            </a:r>
            <a:r>
              <a:rPr lang="es-ES" b="1" dirty="0" smtClean="0"/>
              <a:t>solo retenemos las propiedades esenciales de la entidad en el dominio.</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15</a:t>
            </a:fld>
            <a:endParaRPr lang="en-US"/>
          </a:p>
        </p:txBody>
      </p:sp>
    </p:spTree>
    <p:extLst>
      <p:ext uri="{BB962C8B-B14F-4D97-AF65-F5344CB8AC3E}">
        <p14:creationId xmlns:p14="http://schemas.microsoft.com/office/powerpoint/2010/main" val="3359365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Hay dos brechas:</a:t>
            </a:r>
          </a:p>
          <a:p>
            <a:pPr lvl="1"/>
            <a:r>
              <a:rPr lang="es-ES" dirty="0" smtClean="0"/>
              <a:t>Entre realidad/dominio y nuestro modelo conceptual.</a:t>
            </a:r>
          </a:p>
          <a:p>
            <a:pPr lvl="1"/>
            <a:r>
              <a:rPr lang="es-ES" dirty="0" smtClean="0"/>
              <a:t>Entre el modelo conceptual y el modelo formal o computable.</a:t>
            </a:r>
          </a:p>
          <a:p>
            <a:pPr lvl="1"/>
            <a:endParaRPr lang="es-ES" dirty="0" smtClean="0"/>
          </a:p>
          <a:p>
            <a:r>
              <a:rPr lang="es-ES" dirty="0" smtClean="0"/>
              <a:t>La realidad(y el dominio inmerso en ella) son intangibles de manera directa.</a:t>
            </a:r>
          </a:p>
          <a:p>
            <a:r>
              <a:rPr lang="es-ES" dirty="0" smtClean="0"/>
              <a:t>Modelos conceptuales a partir de como percibimos la realidad (paradigma).</a:t>
            </a:r>
          </a:p>
          <a:p>
            <a:r>
              <a:rPr lang="es-ES" dirty="0" smtClean="0"/>
              <a:t>Creamos modelos formales computables a partir de los modelos conceptuales.</a:t>
            </a:r>
          </a:p>
          <a:p>
            <a:endParaRPr lang="es-ES" dirty="0" smtClean="0"/>
          </a:p>
          <a:p>
            <a:r>
              <a:rPr lang="es-ES" dirty="0" smtClean="0"/>
              <a:t>Paradigma de objetos: brecha entre el modelo conceptual y modelo formal es pequeña.</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16</a:t>
            </a:fld>
            <a:endParaRPr lang="en-US"/>
          </a:p>
        </p:txBody>
      </p:sp>
    </p:spTree>
    <p:extLst>
      <p:ext uri="{BB962C8B-B14F-4D97-AF65-F5344CB8AC3E}">
        <p14:creationId xmlns:p14="http://schemas.microsoft.com/office/powerpoint/2010/main" val="3441857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s-AR" dirty="0" smtClean="0"/>
              <a:t>Abstracción:</a:t>
            </a:r>
          </a:p>
          <a:p>
            <a:endParaRPr lang="es-ES" sz="1800" dirty="0" smtClean="0"/>
          </a:p>
          <a:p>
            <a:pPr lvl="1"/>
            <a:r>
              <a:rPr lang="es-ES" sz="1800" dirty="0" smtClean="0"/>
              <a:t>Tomar las características esenciales que nos interesan.</a:t>
            </a:r>
          </a:p>
          <a:p>
            <a:pPr lvl="1"/>
            <a:endParaRPr lang="es-ES" sz="1800" dirty="0" smtClean="0"/>
          </a:p>
          <a:p>
            <a:pPr lvl="1"/>
            <a:r>
              <a:rPr lang="es-ES" sz="1800" dirty="0" smtClean="0"/>
              <a:t>Que es esencial o no depende del problema que nos interesa resolver.</a:t>
            </a:r>
          </a:p>
          <a:p>
            <a:pPr lvl="1"/>
            <a:endParaRPr lang="es-ES" sz="1800" dirty="0" smtClean="0"/>
          </a:p>
          <a:p>
            <a:pPr lvl="1"/>
            <a:r>
              <a:rPr lang="es-ES" sz="1800" dirty="0" smtClean="0"/>
              <a:t>La abstracción la obtenemos del problema que nos interesa resolver.</a:t>
            </a:r>
          </a:p>
          <a:p>
            <a:pPr lvl="1"/>
            <a:endParaRPr lang="es-ES" sz="1800" dirty="0" smtClean="0"/>
          </a:p>
          <a:p>
            <a:pPr lvl="1"/>
            <a:r>
              <a:rPr lang="es-ES" sz="1800" dirty="0" smtClean="0"/>
              <a:t>Conjunto de características esenciales debe ser </a:t>
            </a:r>
            <a:r>
              <a:rPr lang="es-ES" sz="1800" u="sng" dirty="0" err="1" smtClean="0"/>
              <a:t>Minimal</a:t>
            </a:r>
            <a:r>
              <a:rPr lang="es-ES" sz="1800" dirty="0" smtClean="0"/>
              <a:t>. </a:t>
            </a:r>
          </a:p>
          <a:p>
            <a:pPr lvl="1"/>
            <a:endParaRPr lang="es-ES" sz="1800" dirty="0" smtClean="0"/>
          </a:p>
          <a:p>
            <a:pPr lvl="3"/>
            <a:r>
              <a:rPr lang="es-ES" sz="1800" dirty="0" err="1" smtClean="0"/>
              <a:t>Minimal</a:t>
            </a:r>
            <a:r>
              <a:rPr lang="es-ES" sz="1800" dirty="0" smtClean="0"/>
              <a:t> significa que, si quitamos una característica de la abstracción, pasamos a representar otra entidad diferente.</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17</a:t>
            </a:fld>
            <a:endParaRPr lang="en-US"/>
          </a:p>
        </p:txBody>
      </p:sp>
    </p:spTree>
    <p:extLst>
      <p:ext uri="{BB962C8B-B14F-4D97-AF65-F5344CB8AC3E}">
        <p14:creationId xmlns:p14="http://schemas.microsoft.com/office/powerpoint/2010/main" val="267568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&lt;&lt; Abstracción</a:t>
            </a:r>
            <a:r>
              <a:rPr lang="es-AR" baseline="0" dirty="0" smtClean="0"/>
              <a:t> &gt;&gt;</a:t>
            </a:r>
            <a:endParaRPr lang="es-AR" dirty="0" smtClean="0"/>
          </a:p>
          <a:p>
            <a:endParaRPr lang="es-ES" sz="1800" dirty="0" smtClean="0"/>
          </a:p>
          <a:p>
            <a:r>
              <a:rPr lang="es-AR" dirty="0" smtClean="0"/>
              <a:t>Si yo quiero mandarle un mensaje a un objeto que representa una empresa</a:t>
            </a:r>
            <a:r>
              <a:rPr lang="es-AR" baseline="0" dirty="0" smtClean="0"/>
              <a:t> de transporte de cargas:</a:t>
            </a:r>
          </a:p>
          <a:p>
            <a:r>
              <a:rPr lang="es-AR" baseline="0" dirty="0" smtClean="0"/>
              <a:t> </a:t>
            </a:r>
          </a:p>
          <a:p>
            <a:r>
              <a:rPr lang="es-AR" baseline="0" dirty="0" smtClean="0"/>
              <a:t>     </a:t>
            </a:r>
            <a:r>
              <a:rPr lang="es-AR" b="1" baseline="0" dirty="0" err="1" smtClean="0"/>
              <a:t>empresaDeTransporte.transporta</a:t>
            </a:r>
            <a:r>
              <a:rPr lang="es-AR" b="1" baseline="0" dirty="0" smtClean="0"/>
              <a:t>(carga);</a:t>
            </a:r>
          </a:p>
          <a:p>
            <a:endParaRPr lang="es-AR" baseline="0" dirty="0" smtClean="0"/>
          </a:p>
          <a:p>
            <a:r>
              <a:rPr lang="es-AR" sz="2800" b="1" baseline="0" dirty="0" smtClean="0">
                <a:solidFill>
                  <a:srgbClr val="FF0000"/>
                </a:solidFill>
              </a:rPr>
              <a:t>Se que transporta mi carga, no se como transporta mi carga. </a:t>
            </a:r>
          </a:p>
          <a:p>
            <a:endParaRPr lang="es-AR"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18</a:t>
            </a:fld>
            <a:endParaRPr lang="en-US"/>
          </a:p>
        </p:txBody>
      </p:sp>
    </p:spTree>
    <p:extLst>
      <p:ext uri="{BB962C8B-B14F-4D97-AF65-F5344CB8AC3E}">
        <p14:creationId xmlns:p14="http://schemas.microsoft.com/office/powerpoint/2010/main" val="98386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Mensaje: </a:t>
            </a:r>
          </a:p>
          <a:p>
            <a:pPr lvl="1"/>
            <a:r>
              <a:rPr lang="es-ES" dirty="0" smtClean="0"/>
              <a:t>Es lo que se envía a un objeto. </a:t>
            </a:r>
          </a:p>
          <a:p>
            <a:pPr lvl="1"/>
            <a:r>
              <a:rPr lang="es-ES" dirty="0" smtClean="0"/>
              <a:t>Indica QUE hacer, pero no el COMO.</a:t>
            </a:r>
          </a:p>
          <a:p>
            <a:endParaRPr lang="es-ES" dirty="0" smtClean="0"/>
          </a:p>
          <a:p>
            <a:r>
              <a:rPr lang="es-ES" dirty="0" smtClean="0"/>
              <a:t>Método: </a:t>
            </a:r>
          </a:p>
          <a:p>
            <a:pPr lvl="1"/>
            <a:r>
              <a:rPr lang="es-ES" dirty="0" smtClean="0"/>
              <a:t>Es la implementación usualmente asociada a un mensaje.</a:t>
            </a:r>
          </a:p>
          <a:p>
            <a:pPr lvl="1"/>
            <a:r>
              <a:rPr lang="es-ES" dirty="0" smtClean="0"/>
              <a:t>Indica COMO hace la tarea.</a:t>
            </a:r>
          </a:p>
          <a:p>
            <a:pPr lvl="1"/>
            <a:endParaRPr lang="es-ES" dirty="0" smtClean="0"/>
          </a:p>
          <a:p>
            <a:r>
              <a:rPr lang="es-ES" dirty="0" smtClean="0"/>
              <a:t>Para cada mensaje que un objeto entiende, hay un método vinculado.</a:t>
            </a:r>
          </a:p>
          <a:p>
            <a:endParaRPr lang="es-ES" dirty="0" smtClean="0"/>
          </a:p>
          <a:p>
            <a:r>
              <a:rPr lang="es-ES" dirty="0" smtClean="0"/>
              <a:t>Es importante tener en cuenta la distinción entre estos dos conceptos.</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19</a:t>
            </a:fld>
            <a:endParaRPr lang="en-US"/>
          </a:p>
        </p:txBody>
      </p:sp>
    </p:spTree>
    <p:extLst>
      <p:ext uri="{BB962C8B-B14F-4D97-AF65-F5344CB8AC3E}">
        <p14:creationId xmlns:p14="http://schemas.microsoft.com/office/powerpoint/2010/main" val="1783855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s-ES" sz="2400" dirty="0" smtClean="0"/>
              <a:t>Protocolo es:</a:t>
            </a:r>
          </a:p>
          <a:p>
            <a:pPr lvl="1"/>
            <a:r>
              <a:rPr lang="es-ES" sz="2400" dirty="0" smtClean="0"/>
              <a:t>Un conjunto de mensajes.</a:t>
            </a:r>
          </a:p>
          <a:p>
            <a:pPr lvl="1"/>
            <a:r>
              <a:rPr lang="es-ES" sz="2400" dirty="0" smtClean="0"/>
              <a:t>Es el conjunto de mensajes que ese objeto entiende.</a:t>
            </a:r>
          </a:p>
          <a:p>
            <a:pPr lvl="1"/>
            <a:r>
              <a:rPr lang="es-ES" sz="2400" dirty="0" smtClean="0"/>
              <a:t>Podemos identificar a protocolo como cualquier subconjunto de todos estos mensajes.</a:t>
            </a:r>
          </a:p>
          <a:p>
            <a:pPr lvl="1">
              <a:buNone/>
            </a:pPr>
            <a:endParaRPr lang="es-ES" sz="2400" dirty="0" smtClean="0"/>
          </a:p>
          <a:p>
            <a:r>
              <a:rPr lang="es-ES" sz="2400" dirty="0" smtClean="0"/>
              <a:t>Idealmente, un protocolo debería ser un conjunto «cohesivo» de mensajes.</a:t>
            </a:r>
            <a:endParaRPr lang="en-US" sz="2400" dirty="0" smtClean="0"/>
          </a:p>
          <a:p>
            <a:endParaRPr lang="es-ES" dirty="0" smtClean="0"/>
          </a:p>
          <a:p>
            <a:r>
              <a:rPr lang="es-ES" dirty="0" smtClean="0"/>
              <a:t>Ejemplo, un objeto entiende mensajes {</a:t>
            </a:r>
            <a:r>
              <a:rPr lang="es-ES" dirty="0" err="1" smtClean="0"/>
              <a:t>start</a:t>
            </a:r>
            <a:r>
              <a:rPr lang="es-ES" dirty="0" smtClean="0"/>
              <a:t>, stop, </a:t>
            </a:r>
            <a:r>
              <a:rPr lang="es-ES" dirty="0" err="1" smtClean="0"/>
              <a:t>next</a:t>
            </a:r>
            <a:r>
              <a:rPr lang="es-ES" dirty="0" smtClean="0"/>
              <a:t>}.</a:t>
            </a:r>
          </a:p>
          <a:p>
            <a:pPr lvl="1"/>
            <a:r>
              <a:rPr lang="es-ES" dirty="0" smtClean="0"/>
              <a:t>El protocolo de ese objeto es {</a:t>
            </a:r>
            <a:r>
              <a:rPr lang="es-ES" dirty="0" err="1" smtClean="0"/>
              <a:t>start</a:t>
            </a:r>
            <a:r>
              <a:rPr lang="es-ES" dirty="0" smtClean="0"/>
              <a:t>, stop, </a:t>
            </a:r>
            <a:r>
              <a:rPr lang="es-ES" dirty="0" err="1" smtClean="0"/>
              <a:t>next</a:t>
            </a:r>
            <a:r>
              <a:rPr lang="es-ES" dirty="0" smtClean="0"/>
              <a:t>}.</a:t>
            </a:r>
          </a:p>
          <a:p>
            <a:pPr lvl="1"/>
            <a:r>
              <a:rPr lang="es-ES" dirty="0" smtClean="0"/>
              <a:t>También soporta los protocolos {</a:t>
            </a:r>
            <a:r>
              <a:rPr lang="es-ES" dirty="0" err="1" smtClean="0"/>
              <a:t>start</a:t>
            </a:r>
            <a:r>
              <a:rPr lang="es-ES" dirty="0" smtClean="0"/>
              <a:t>, stop}, {stop, </a:t>
            </a:r>
            <a:r>
              <a:rPr lang="es-ES" dirty="0" err="1" smtClean="0"/>
              <a:t>next</a:t>
            </a:r>
            <a:r>
              <a:rPr lang="es-ES" dirty="0" smtClean="0"/>
              <a:t>}, {</a:t>
            </a:r>
            <a:r>
              <a:rPr lang="es-ES" dirty="0" err="1" smtClean="0"/>
              <a:t>start</a:t>
            </a:r>
            <a:r>
              <a:rPr lang="es-ES" dirty="0" smtClean="0"/>
              <a:t>, </a:t>
            </a:r>
            <a:r>
              <a:rPr lang="es-ES" dirty="0" err="1" smtClean="0"/>
              <a:t>next</a:t>
            </a:r>
            <a:r>
              <a:rPr lang="es-ES" dirty="0" smtClean="0"/>
              <a:t>}, {</a:t>
            </a:r>
            <a:r>
              <a:rPr lang="es-ES" dirty="0" err="1" smtClean="0"/>
              <a:t>start</a:t>
            </a:r>
            <a:r>
              <a:rPr lang="es-ES" dirty="0" smtClean="0"/>
              <a:t>}, {stop}, {</a:t>
            </a:r>
            <a:r>
              <a:rPr lang="es-ES" dirty="0" err="1" smtClean="0"/>
              <a:t>next</a:t>
            </a:r>
            <a:r>
              <a:rPr lang="es-ES" dirty="0" smtClean="0"/>
              <a:t>}.</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20</a:t>
            </a:fld>
            <a:endParaRPr lang="en-US"/>
          </a:p>
        </p:txBody>
      </p:sp>
    </p:spTree>
    <p:extLst>
      <p:ext uri="{BB962C8B-B14F-4D97-AF65-F5344CB8AC3E}">
        <p14:creationId xmlns:p14="http://schemas.microsoft.com/office/powerpoint/2010/main" val="1372503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Encapsulamiento: </a:t>
            </a:r>
          </a:p>
          <a:p>
            <a:r>
              <a:rPr lang="es-AR" b="1" i="1" dirty="0" smtClean="0"/>
              <a:t>   - Oculta</a:t>
            </a:r>
            <a:r>
              <a:rPr lang="es-AR" b="1" i="1" baseline="0" dirty="0" smtClean="0"/>
              <a:t> el estado del objeto</a:t>
            </a:r>
          </a:p>
          <a:p>
            <a:r>
              <a:rPr lang="es-AR" baseline="0" dirty="0" smtClean="0"/>
              <a:t>   - Es el objeto quien “decide” como manipular sus estado interno. </a:t>
            </a:r>
          </a:p>
          <a:p>
            <a:r>
              <a:rPr lang="es-AR" baseline="0" dirty="0" smtClean="0"/>
              <a:t>   - Un objeto expone sus mensajes para que a través de ellos se cambie el estado interno. </a:t>
            </a:r>
          </a:p>
          <a:p>
            <a:r>
              <a:rPr lang="es-AR" baseline="0" dirty="0" smtClean="0"/>
              <a:t>   - Las propiedades de un objeto deben ser privadas, y los métodos públicos. (Puede haber métodos privados también) </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21</a:t>
            </a:fld>
            <a:endParaRPr lang="en-US"/>
          </a:p>
        </p:txBody>
      </p:sp>
    </p:spTree>
    <p:extLst>
      <p:ext uri="{BB962C8B-B14F-4D97-AF65-F5344CB8AC3E}">
        <p14:creationId xmlns:p14="http://schemas.microsoft.com/office/powerpoint/2010/main" val="280382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Como empieza el proceso de desarrollo?</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Todo comienza con el </a:t>
            </a:r>
            <a:r>
              <a:rPr lang="es-AR" sz="1200" b="1" kern="1200" dirty="0" smtClean="0">
                <a:solidFill>
                  <a:schemeClr val="tx1"/>
                </a:solidFill>
                <a:latin typeface="+mn-lt"/>
                <a:ea typeface="+mn-ea"/>
                <a:cs typeface="+mn-cs"/>
              </a:rPr>
              <a:t>enunciado</a:t>
            </a:r>
            <a:r>
              <a:rPr lang="es-AR" sz="1200" kern="1200" dirty="0" smtClean="0">
                <a:solidFill>
                  <a:schemeClr val="tx1"/>
                </a:solidFill>
                <a:latin typeface="+mn-lt"/>
                <a:ea typeface="+mn-ea"/>
                <a:cs typeface="+mn-cs"/>
              </a:rPr>
              <a:t> del problema.</a:t>
            </a:r>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Inicialmente este no describe exactamente el problema.</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Otros problemas: puede ocurrir también que el enunciado incluya otros problemas relacionados al que se expresa y que se necesita resolver.</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r>
              <a:rPr lang="es-AR" dirty="0" smtClean="0"/>
              <a:t>Es una sombra imperfecta e imprecisa del problema.</a:t>
            </a:r>
          </a:p>
          <a:p>
            <a:pPr lvl="1"/>
            <a:endParaRPr lang="es-AR" dirty="0" smtClean="0"/>
          </a:p>
          <a:p>
            <a:pPr marL="457200" lvl="2" indent="0">
              <a:buNone/>
            </a:pPr>
            <a:endParaRPr lang="es-AR" dirty="0" smtClean="0"/>
          </a:p>
          <a:p>
            <a:pPr lvl="2"/>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a:t>
            </a:fld>
            <a:endParaRPr lang="en-US"/>
          </a:p>
        </p:txBody>
      </p:sp>
    </p:spTree>
    <p:extLst>
      <p:ext uri="{BB962C8B-B14F-4D97-AF65-F5344CB8AC3E}">
        <p14:creationId xmlns:p14="http://schemas.microsoft.com/office/powerpoint/2010/main" val="4271007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Encapsulamiento: </a:t>
            </a:r>
          </a:p>
          <a:p>
            <a:r>
              <a:rPr lang="es-AR" b="1" i="1" dirty="0" smtClean="0"/>
              <a:t>   - Oculta</a:t>
            </a:r>
            <a:r>
              <a:rPr lang="es-AR" b="1" i="1" baseline="0" dirty="0" smtClean="0"/>
              <a:t> el estado del objeto</a:t>
            </a:r>
          </a:p>
          <a:p>
            <a:r>
              <a:rPr lang="es-AR" baseline="0" dirty="0" smtClean="0"/>
              <a:t>   - Es el objeto quien “decide” como manipular sus estado interno. </a:t>
            </a:r>
          </a:p>
          <a:p>
            <a:r>
              <a:rPr lang="es-AR" baseline="0" dirty="0" smtClean="0"/>
              <a:t>   - Un objeto expone sus mensajes para que a través de ellos se cambie el estado interno. </a:t>
            </a:r>
          </a:p>
          <a:p>
            <a:r>
              <a:rPr lang="es-AR" baseline="0" dirty="0" smtClean="0"/>
              <a:t>   - Las propiedades de un objeto deben ser privadas, y los métodos públicos. (Puede haber métodos privados también) </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22</a:t>
            </a:fld>
            <a:endParaRPr lang="en-US"/>
          </a:p>
        </p:txBody>
      </p:sp>
    </p:spTree>
    <p:extLst>
      <p:ext uri="{BB962C8B-B14F-4D97-AF65-F5344CB8AC3E}">
        <p14:creationId xmlns:p14="http://schemas.microsoft.com/office/powerpoint/2010/main" val="3409100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dirty="0" smtClean="0"/>
              <a:t>La esencia de una entidad esta definida y representada por su </a:t>
            </a:r>
            <a:r>
              <a:rPr lang="es-ES" sz="1200" b="1" dirty="0" smtClean="0"/>
              <a:t>comportamiento</a:t>
            </a:r>
            <a:r>
              <a:rPr lang="es-ES" sz="1200" dirty="0" smtClean="0"/>
              <a:t>.</a:t>
            </a:r>
          </a:p>
          <a:p>
            <a:endParaRPr lang="es-ES" sz="1200" dirty="0" smtClean="0"/>
          </a:p>
          <a:p>
            <a:r>
              <a:rPr lang="es-ES" sz="1200" dirty="0" smtClean="0"/>
              <a:t>Como los objetos representaban entidades, debemos también definir que es el comportamiento de un objeto.</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23</a:t>
            </a:fld>
            <a:endParaRPr lang="en-US"/>
          </a:p>
        </p:txBody>
      </p:sp>
    </p:spTree>
    <p:extLst>
      <p:ext uri="{BB962C8B-B14F-4D97-AF65-F5344CB8AC3E}">
        <p14:creationId xmlns:p14="http://schemas.microsoft.com/office/powerpoint/2010/main" val="2217129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r>
              <a:rPr lang="es-ES" sz="1200" b="1" dirty="0" smtClean="0"/>
              <a:t>Dominio</a:t>
            </a:r>
            <a:r>
              <a:rPr lang="es-ES" sz="1200" dirty="0" smtClean="0"/>
              <a:t>: área de interés en el cual encuentra nuestro problema.</a:t>
            </a:r>
          </a:p>
          <a:p>
            <a:endParaRPr lang="es-ES" sz="1200" dirty="0" smtClean="0"/>
          </a:p>
          <a:p>
            <a:pPr>
              <a:buNone/>
            </a:pPr>
            <a:r>
              <a:rPr lang="es-ES" sz="1200" b="1" dirty="0" smtClean="0"/>
              <a:t>Entidades</a:t>
            </a:r>
            <a:r>
              <a:rPr lang="es-ES" sz="1200" dirty="0" smtClean="0"/>
              <a:t>: identificar, analizar y modelar las entidades del dominio y sus relaciones.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24</a:t>
            </a:fld>
            <a:endParaRPr lang="en-US"/>
          </a:p>
        </p:txBody>
      </p:sp>
    </p:spTree>
    <p:extLst>
      <p:ext uri="{BB962C8B-B14F-4D97-AF65-F5344CB8AC3E}">
        <p14:creationId xmlns:p14="http://schemas.microsoft.com/office/powerpoint/2010/main" val="9051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dirty="0" smtClean="0"/>
              <a:t>Una de las características principales de la programación orientada a objetos:</a:t>
            </a:r>
            <a:r>
              <a:rPr lang="es-ES" sz="1200" baseline="0" dirty="0" smtClean="0"/>
              <a:t> </a:t>
            </a:r>
            <a:r>
              <a:rPr lang="es-ES" sz="1200" b="1" baseline="0" dirty="0" smtClean="0"/>
              <a:t>delegar</a:t>
            </a:r>
            <a:endParaRPr lang="es-ES" sz="1200" b="1" dirty="0" smtClean="0"/>
          </a:p>
          <a:p>
            <a:endParaRPr lang="es-ES" sz="1200" dirty="0" smtClean="0"/>
          </a:p>
          <a:p>
            <a:r>
              <a:rPr lang="es-ES" sz="1200" dirty="0" smtClean="0"/>
              <a:t>La idea es que cada objeto </a:t>
            </a:r>
            <a:r>
              <a:rPr lang="es-ES" sz="1200" b="1" dirty="0" smtClean="0"/>
              <a:t>delegue</a:t>
            </a:r>
            <a:r>
              <a:rPr lang="es-ES" sz="1200" dirty="0" smtClean="0"/>
              <a:t> en otro objeto </a:t>
            </a:r>
            <a:r>
              <a:rPr lang="es-ES" sz="1200" b="1" dirty="0" smtClean="0"/>
              <a:t>responsabilidades</a:t>
            </a:r>
            <a:r>
              <a:rPr lang="es-ES" sz="1200" dirty="0" smtClean="0"/>
              <a:t> que no le competen.</a:t>
            </a:r>
          </a:p>
          <a:p>
            <a:endParaRPr lang="es-ES" sz="1200" dirty="0" smtClean="0"/>
          </a:p>
          <a:p>
            <a:r>
              <a:rPr lang="es-ES" sz="1200" dirty="0" smtClean="0"/>
              <a:t>Dentro del paradigma de objetos, un sistema se conforma por un conjunto de objetos con </a:t>
            </a:r>
            <a:r>
              <a:rPr lang="es-ES" sz="1200" b="1" dirty="0" smtClean="0"/>
              <a:t>comportamientos</a:t>
            </a:r>
            <a:r>
              <a:rPr lang="es-ES" sz="1200" dirty="0" smtClean="0"/>
              <a:t> bien establecidos que internamente delegan responsabilidades en otros objetos (</a:t>
            </a:r>
            <a:r>
              <a:rPr lang="es-ES" sz="1200" b="1" dirty="0" smtClean="0"/>
              <a:t>colaboración</a:t>
            </a:r>
            <a:r>
              <a:rPr lang="es-ES" sz="1200" dirty="0" smtClean="0"/>
              <a: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25</a:t>
            </a:fld>
            <a:endParaRPr lang="en-US"/>
          </a:p>
        </p:txBody>
      </p:sp>
    </p:spTree>
    <p:extLst>
      <p:ext uri="{BB962C8B-B14F-4D97-AF65-F5344CB8AC3E}">
        <p14:creationId xmlns:p14="http://schemas.microsoft.com/office/powerpoint/2010/main" val="2043422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dirty="0" smtClean="0"/>
              <a:t>Los</a:t>
            </a:r>
            <a:r>
              <a:rPr lang="es-ES" sz="1200" baseline="0" dirty="0" smtClean="0"/>
              <a:t> objetos deberían tienden a ser holgazanes. Deberían hacer </a:t>
            </a:r>
            <a:r>
              <a:rPr lang="es-ES" sz="1200" b="1" baseline="0" dirty="0" smtClean="0"/>
              <a:t>solo una cosa ….y bien. </a:t>
            </a:r>
          </a:p>
          <a:p>
            <a:endParaRPr lang="es-ES" sz="1200" b="1" baseline="0" dirty="0" smtClean="0"/>
          </a:p>
          <a:p>
            <a:r>
              <a:rPr lang="es-ES" sz="1200" kern="1200" baseline="0" dirty="0" smtClean="0">
                <a:solidFill>
                  <a:schemeClr val="tx1"/>
                </a:solidFill>
                <a:latin typeface="+mn-lt"/>
                <a:ea typeface="+mn-ea"/>
                <a:cs typeface="+mn-cs"/>
              </a:rPr>
              <a:t>Definitivamente un objeto no puede hacerlo todo.</a:t>
            </a:r>
          </a:p>
          <a:p>
            <a:endParaRPr lang="es-ES" sz="1200" kern="1200" baseline="0" dirty="0" smtClean="0">
              <a:solidFill>
                <a:schemeClr val="tx1"/>
              </a:solidFill>
              <a:latin typeface="+mn-lt"/>
              <a:ea typeface="+mn-ea"/>
              <a:cs typeface="+mn-cs"/>
            </a:endParaRPr>
          </a:p>
          <a:p>
            <a:r>
              <a:rPr lang="es-ES" sz="1200" kern="1200" baseline="0" dirty="0" smtClean="0">
                <a:solidFill>
                  <a:schemeClr val="tx1"/>
                </a:solidFill>
                <a:latin typeface="+mn-lt"/>
                <a:ea typeface="+mn-ea"/>
                <a:cs typeface="+mn-cs"/>
              </a:rPr>
              <a:t>Ejemplo: cigüeña del petróleo, solo es responsable de la succión, o extracción. No es responsable ni de la distribución, ni del almacenaje, ni de la medición, ni de la búsqueda del lugar de extracción, </a:t>
            </a:r>
            <a:r>
              <a:rPr lang="es-ES" sz="1200" kern="1200" baseline="0" dirty="0" err="1" smtClean="0">
                <a:solidFill>
                  <a:schemeClr val="tx1"/>
                </a:solidFill>
                <a:latin typeface="+mn-lt"/>
                <a:ea typeface="+mn-ea"/>
                <a:cs typeface="+mn-cs"/>
              </a:rPr>
              <a:t>etc</a:t>
            </a:r>
            <a:r>
              <a:rPr lang="es-ES" sz="1200" kern="1200" baseline="0" dirty="0" smtClean="0">
                <a:solidFill>
                  <a:schemeClr val="tx1"/>
                </a:solidFill>
                <a:latin typeface="+mn-lt"/>
                <a:ea typeface="+mn-ea"/>
                <a:cs typeface="+mn-cs"/>
              </a:rPr>
              <a:t> etc. Solo extracción y nada más. </a:t>
            </a:r>
          </a:p>
          <a:p>
            <a:endParaRPr lang="es-ES" sz="1200" kern="1200" baseline="0" dirty="0" smtClean="0">
              <a:solidFill>
                <a:schemeClr val="tx1"/>
              </a:solidFill>
              <a:latin typeface="+mn-lt"/>
              <a:ea typeface="+mn-ea"/>
              <a:cs typeface="+mn-cs"/>
            </a:endParaRPr>
          </a:p>
          <a:p>
            <a:endParaRPr lang="es-ES" sz="1200" kern="1200" baseline="0" dirty="0" smtClean="0">
              <a:solidFill>
                <a:schemeClr val="tx1"/>
              </a:solidFill>
              <a:latin typeface="+mn-lt"/>
              <a:ea typeface="+mn-ea"/>
              <a:cs typeface="+mn-cs"/>
            </a:endParaRPr>
          </a:p>
          <a:p>
            <a:endParaRPr lang="es-ES" sz="1200" kern="1200" baseline="0" dirty="0" smtClean="0">
              <a:solidFill>
                <a:schemeClr val="tx1"/>
              </a:solidFill>
              <a:latin typeface="+mn-lt"/>
              <a:ea typeface="+mn-ea"/>
              <a:cs typeface="+mn-cs"/>
            </a:endParaRPr>
          </a:p>
          <a:p>
            <a:endParaRPr lang="es-E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26</a:t>
            </a:fld>
            <a:endParaRPr lang="en-US"/>
          </a:p>
        </p:txBody>
      </p:sp>
    </p:spTree>
    <p:extLst>
      <p:ext uri="{BB962C8B-B14F-4D97-AF65-F5344CB8AC3E}">
        <p14:creationId xmlns:p14="http://schemas.microsoft.com/office/powerpoint/2010/main" val="2471327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s-ES" sz="2400" dirty="0" smtClean="0"/>
              <a:t>Colaboración consiste en:</a:t>
            </a:r>
          </a:p>
          <a:p>
            <a:pPr lvl="1"/>
            <a:r>
              <a:rPr lang="es-ES" sz="2400" dirty="0" smtClean="0"/>
              <a:t>Envío de un mensaje por parte de un objeto emisor y la posterior recepción de una respuesta elaborada por el objeto receptor.</a:t>
            </a:r>
          </a:p>
          <a:p>
            <a:pPr lvl="1"/>
            <a:endParaRPr lang="es-ES" sz="2400" dirty="0" smtClean="0"/>
          </a:p>
          <a:p>
            <a:r>
              <a:rPr lang="es-ES" sz="2400" dirty="0" smtClean="0"/>
              <a:t>Un método es un objeto que describe las colaboraciones que deben realizarse para poder responder a un determinado mensaje. </a:t>
            </a:r>
          </a:p>
          <a:p>
            <a:endParaRPr lang="es-ES" sz="2400" dirty="0" smtClean="0"/>
          </a:p>
          <a:p>
            <a:r>
              <a:rPr lang="es-ES" sz="2400" dirty="0" smtClean="0"/>
              <a:t>Consiste en una secuencia de expresiones de colaboración y la devolución de una respuesta.</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27</a:t>
            </a:fld>
            <a:endParaRPr lang="en-US"/>
          </a:p>
        </p:txBody>
      </p:sp>
    </p:spTree>
    <p:extLst>
      <p:ext uri="{BB962C8B-B14F-4D97-AF65-F5344CB8AC3E}">
        <p14:creationId xmlns:p14="http://schemas.microsoft.com/office/powerpoint/2010/main" val="1136397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Un objeto </a:t>
            </a:r>
            <a:r>
              <a:rPr lang="es-ES" b="1" dirty="0" smtClean="0"/>
              <a:t>se refiere</a:t>
            </a:r>
            <a:r>
              <a:rPr lang="es-ES" dirty="0" smtClean="0"/>
              <a:t> a sus </a:t>
            </a:r>
            <a:r>
              <a:rPr lang="es-ES" b="1" dirty="0" smtClean="0"/>
              <a:t>colaboradores</a:t>
            </a:r>
            <a:r>
              <a:rPr lang="es-ES" dirty="0" smtClean="0"/>
              <a:t> a través de </a:t>
            </a:r>
            <a:r>
              <a:rPr lang="es-ES" b="1" dirty="0" smtClean="0"/>
              <a:t>nombres</a:t>
            </a:r>
            <a:r>
              <a:rPr lang="es-ES" dirty="0" smtClean="0"/>
              <a:t>.</a:t>
            </a:r>
          </a:p>
          <a:p>
            <a:endParaRPr lang="en-US" dirty="0" smtClean="0"/>
          </a:p>
          <a:p>
            <a:r>
              <a:rPr lang="es-ES" dirty="0" smtClean="0"/>
              <a:t>El nombre es el único conocimiento que tiene el objeto sobre su colaborador</a:t>
            </a:r>
          </a:p>
          <a:p>
            <a:endParaRPr lang="es-ES" dirty="0" smtClean="0"/>
          </a:p>
          <a:p>
            <a:r>
              <a:rPr lang="es-ES" dirty="0" smtClean="0"/>
              <a:t>Es importante destacar que los objetos en sí mismos no tienen un nombre. Los nombres son locales al emisor del mensaje. Distintos objetos pueden referirse a un mismo objeto con nombres diferentes.</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28</a:t>
            </a:fld>
            <a:endParaRPr lang="en-US"/>
          </a:p>
        </p:txBody>
      </p:sp>
    </p:spTree>
    <p:extLst>
      <p:ext uri="{BB962C8B-B14F-4D97-AF65-F5344CB8AC3E}">
        <p14:creationId xmlns:p14="http://schemas.microsoft.com/office/powerpoint/2010/main" val="1730022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r>
              <a:rPr lang="es-ES" b="1" dirty="0" smtClean="0"/>
              <a:t>Constantemente estamos nombrando</a:t>
            </a:r>
            <a:r>
              <a:rPr lang="es-ES" b="1" baseline="0" dirty="0" smtClean="0"/>
              <a:t> cosas, objetos, métodos, variables, paquetes, proyectos, etc. etc. Una buena elección de los mismos hace todo más fácil. </a:t>
            </a:r>
          </a:p>
          <a:p>
            <a:pPr lvl="1"/>
            <a:endParaRPr lang="es-ES" b="1" baseline="0" dirty="0" smtClean="0"/>
          </a:p>
          <a:p>
            <a:pPr lvl="1"/>
            <a:r>
              <a:rPr lang="es-ES" b="1" baseline="0" dirty="0" smtClean="0"/>
              <a:t>Recordar que uno escribe código para que sea leído y “entendido” por otros humanos, no para las computadoras. </a:t>
            </a:r>
            <a:endParaRPr lang="es-ES" b="1" dirty="0" smtClean="0"/>
          </a:p>
          <a:p>
            <a:pPr lvl="1"/>
            <a:endParaRPr lang="es-ES" b="1" dirty="0" smtClean="0"/>
          </a:p>
          <a:p>
            <a:pPr lvl="1"/>
            <a:r>
              <a:rPr lang="es-ES" b="1" dirty="0" smtClean="0"/>
              <a:t>Punto de vista del receptor</a:t>
            </a:r>
            <a:r>
              <a:rPr lang="es-ES" dirty="0" smtClean="0"/>
              <a:t>. Debido a que los mensajes que sabe responder un objeto son parte de su esencia, es conveniente que los nombres de los mensajes estén puestos teniendo el </a:t>
            </a:r>
            <a:r>
              <a:rPr lang="es-ES" u="sng" dirty="0" smtClean="0"/>
              <a:t>punto de vista del que los recibe</a:t>
            </a:r>
            <a:r>
              <a:rPr lang="es-ES" dirty="0" smtClean="0"/>
              <a:t>.</a:t>
            </a:r>
            <a:endParaRPr lang="en-US" dirty="0" smtClean="0"/>
          </a:p>
          <a:p>
            <a:pPr lvl="0"/>
            <a:endParaRPr lang="es-ES" dirty="0" smtClean="0"/>
          </a:p>
          <a:p>
            <a:pPr lvl="1"/>
            <a:r>
              <a:rPr lang="es-ES" dirty="0" smtClean="0"/>
              <a:t>Es </a:t>
            </a:r>
            <a:r>
              <a:rPr lang="es-ES" b="1" dirty="0" smtClean="0"/>
              <a:t>mejor decir qué</a:t>
            </a:r>
            <a:r>
              <a:rPr lang="es-ES" dirty="0" smtClean="0"/>
              <a:t> va a dar como resultado </a:t>
            </a:r>
            <a:r>
              <a:rPr lang="es-ES" b="1" dirty="0" smtClean="0"/>
              <a:t>que cómo</a:t>
            </a:r>
            <a:r>
              <a:rPr lang="es-ES" dirty="0" smtClean="0"/>
              <a:t> vamos a obtenerlo (</a:t>
            </a:r>
            <a:r>
              <a:rPr lang="es-ES" dirty="0" err="1" smtClean="0"/>
              <a:t>dameNombre</a:t>
            </a:r>
            <a:r>
              <a:rPr lang="es-ES" dirty="0" smtClean="0"/>
              <a:t> vs. nombre). Es decir, en el caso de esperar un objeto como respuesta al envío de un mensaje, utilizar un sustantivo como nombre del mensaje. </a:t>
            </a:r>
          </a:p>
          <a:p>
            <a:pPr lvl="1"/>
            <a:endParaRPr lang="es-ES" dirty="0" smtClean="0"/>
          </a:p>
          <a:p>
            <a:pPr lvl="1"/>
            <a:r>
              <a:rPr lang="es-ES" dirty="0" smtClean="0"/>
              <a:t>Revelar la intensión.</a:t>
            </a:r>
          </a:p>
          <a:p>
            <a:pPr lvl="1"/>
            <a:endParaRPr lang="es-ES" dirty="0" smtClean="0"/>
          </a:p>
          <a:p>
            <a:pPr lvl="1"/>
            <a:r>
              <a:rPr lang="es-ES" dirty="0" smtClean="0"/>
              <a:t>Usar nombres </a:t>
            </a:r>
            <a:r>
              <a:rPr lang="es-ES" dirty="0" err="1" smtClean="0"/>
              <a:t>buscables</a:t>
            </a:r>
            <a:r>
              <a:rPr lang="es-ES" dirty="0" smtClean="0"/>
              <a:t>.</a:t>
            </a:r>
          </a:p>
          <a:p>
            <a:pPr lvl="1"/>
            <a:endParaRPr lang="es-ES" dirty="0" smtClean="0"/>
          </a:p>
          <a:p>
            <a:pPr lvl="1"/>
            <a:r>
              <a:rPr lang="es-ES" dirty="0" smtClean="0"/>
              <a:t>No usar abreviaturas o letras sueltas</a:t>
            </a:r>
            <a:r>
              <a:rPr lang="es-ES" baseline="0" dirty="0" smtClean="0"/>
              <a:t> para dar nombre.</a:t>
            </a:r>
          </a:p>
          <a:p>
            <a:pPr lvl="1"/>
            <a:endParaRPr lang="es-ES" dirty="0" smtClean="0"/>
          </a:p>
          <a:p>
            <a:pPr lvl="1"/>
            <a:endParaRPr lang="es-E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29</a:t>
            </a:fld>
            <a:endParaRPr lang="en-US"/>
          </a:p>
        </p:txBody>
      </p:sp>
    </p:spTree>
    <p:extLst>
      <p:ext uri="{BB962C8B-B14F-4D97-AF65-F5344CB8AC3E}">
        <p14:creationId xmlns:p14="http://schemas.microsoft.com/office/powerpoint/2010/main" val="1469297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30</a:t>
            </a:fld>
            <a:endParaRPr lang="en-US"/>
          </a:p>
        </p:txBody>
      </p:sp>
    </p:spTree>
    <p:extLst>
      <p:ext uri="{BB962C8B-B14F-4D97-AF65-F5344CB8AC3E}">
        <p14:creationId xmlns:p14="http://schemas.microsoft.com/office/powerpoint/2010/main" val="1650791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Sólo contamos con objetos y mensajes, por lo tanto vamos a necesitar de un objeto para crear otro objeto.</a:t>
            </a:r>
          </a:p>
          <a:p>
            <a:endParaRPr lang="es-AR" dirty="0" smtClean="0"/>
          </a:p>
          <a:p>
            <a:r>
              <a:rPr lang="es-ES" dirty="0" smtClean="0"/>
              <a:t>Otra posibilidad es que todos los objetos tengan la facultad de crear objetos.</a:t>
            </a:r>
          </a:p>
          <a:p>
            <a:endParaRPr lang="es-ES" dirty="0" smtClean="0"/>
          </a:p>
          <a:p>
            <a:pPr lvl="1" algn="l">
              <a:buNone/>
            </a:pPr>
            <a:r>
              <a:rPr lang="es-ES" sz="3200" b="1" i="1" dirty="0" smtClean="0">
                <a:solidFill>
                  <a:schemeClr val="accent1"/>
                </a:solidFill>
              </a:rPr>
              <a:t>modelo orientado a prototipos</a:t>
            </a:r>
            <a:r>
              <a:rPr lang="es-ES" sz="3200" b="1" dirty="0" smtClean="0">
                <a:solidFill>
                  <a:schemeClr val="accent1"/>
                </a:solidFill>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32</a:t>
            </a:fld>
            <a:endParaRPr lang="en-US" dirty="0"/>
          </a:p>
        </p:txBody>
      </p:sp>
    </p:spTree>
    <p:extLst>
      <p:ext uri="{BB962C8B-B14F-4D97-AF65-F5344CB8AC3E}">
        <p14:creationId xmlns:p14="http://schemas.microsoft.com/office/powerpoint/2010/main" val="599102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El problema y el dominio – Los problemas pertenecen a un dominio </a:t>
            </a:r>
          </a:p>
          <a:p>
            <a:r>
              <a:rPr lang="es-ES" sz="1200" dirty="0" smtClean="0"/>
              <a:t>Es muy importante acotar parte del dominio en el momento del análisis.</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a:t>
            </a:fld>
            <a:endParaRPr lang="en-US"/>
          </a:p>
        </p:txBody>
      </p:sp>
    </p:spTree>
    <p:extLst>
      <p:ext uri="{BB962C8B-B14F-4D97-AF65-F5344CB8AC3E}">
        <p14:creationId xmlns:p14="http://schemas.microsoft.com/office/powerpoint/2010/main" val="3540431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Cada objeto representa una particular entidad del dominio «</a:t>
            </a:r>
            <a:r>
              <a:rPr lang="es-ES" b="1" dirty="0" err="1" smtClean="0"/>
              <a:t>laCajaDeAhorroDeTito</a:t>
            </a:r>
            <a:r>
              <a:rPr lang="es-ES" dirty="0" smtClean="0"/>
              <a:t>»</a:t>
            </a:r>
          </a:p>
          <a:p>
            <a:pPr>
              <a:buNone/>
            </a:pPr>
            <a:endParaRPr lang="es-ES" dirty="0" smtClean="0"/>
          </a:p>
          <a:p>
            <a:r>
              <a:rPr lang="es-ES" dirty="0" smtClean="0"/>
              <a:t>Algunos aluden a conceptos comunes del dominio modelado tanto</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33</a:t>
            </a:fld>
            <a:endParaRPr lang="en-US"/>
          </a:p>
        </p:txBody>
      </p:sp>
    </p:spTree>
    <p:extLst>
      <p:ext uri="{BB962C8B-B14F-4D97-AF65-F5344CB8AC3E}">
        <p14:creationId xmlns:p14="http://schemas.microsoft.com/office/powerpoint/2010/main" val="1974142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Las clases tienen una responsabilidad más importante que simplemente crear objetos.</a:t>
            </a:r>
          </a:p>
          <a:p>
            <a:endParaRPr lang="es-ES" dirty="0" smtClean="0"/>
          </a:p>
          <a:p>
            <a:r>
              <a:rPr lang="es-ES" dirty="0" smtClean="0"/>
              <a:t>Estas son herramientas de generalización de objetos. </a:t>
            </a:r>
          </a:p>
          <a:p>
            <a:endParaRPr lang="es-ES" dirty="0" smtClean="0"/>
          </a:p>
          <a:p>
            <a:r>
              <a:rPr lang="es-ES" dirty="0" smtClean="0"/>
              <a:t>En un primer nivel de abstracción, reconocemos entidades del dominio y las representamos como objetos que modelan su esencia, es decir, su comportamiento.</a:t>
            </a:r>
          </a:p>
          <a:p>
            <a:endParaRPr lang="es-ES" dirty="0" smtClean="0"/>
          </a:p>
          <a:p>
            <a:r>
              <a:rPr lang="es-ES" dirty="0" smtClean="0"/>
              <a:t>No todos los objetos dentro de un dominio son completamente distintos.</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34</a:t>
            </a:fld>
            <a:endParaRPr lang="en-US"/>
          </a:p>
        </p:txBody>
      </p:sp>
    </p:spTree>
    <p:extLst>
      <p:ext uri="{BB962C8B-B14F-4D97-AF65-F5344CB8AC3E}">
        <p14:creationId xmlns:p14="http://schemas.microsoft.com/office/powerpoint/2010/main" val="1751540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dirty="0" smtClean="0"/>
              <a:t>A estos objetos se los denominan clase</a:t>
            </a:r>
          </a:p>
          <a:p>
            <a:endParaRPr lang="es-ES" dirty="0" smtClean="0"/>
          </a:p>
          <a:p>
            <a:r>
              <a:rPr lang="es-ES" sz="1200" dirty="0" smtClean="0"/>
              <a:t>A cada objeto representado por una clase se lo llama </a:t>
            </a:r>
            <a:r>
              <a:rPr lang="es-ES" sz="1200" i="1" dirty="0" smtClean="0"/>
              <a:t>instancia.</a:t>
            </a:r>
          </a:p>
          <a:p>
            <a:endParaRPr lang="es-ES" i="1" dirty="0" smtClean="0"/>
          </a:p>
          <a:p>
            <a:r>
              <a:rPr lang="es-ES" sz="1200" dirty="0" smtClean="0"/>
              <a:t>El modelado del dominio en base a clases es una conceptualización mas abstracta.</a:t>
            </a:r>
          </a:p>
          <a:p>
            <a:endParaRPr lang="es-ES" sz="1200" dirty="0" smtClean="0"/>
          </a:p>
          <a:p>
            <a:pPr marL="0">
              <a:buNone/>
            </a:pPr>
            <a:r>
              <a:rPr lang="es-ES" sz="1200" b="1" dirty="0" smtClean="0"/>
              <a:t>Las clases crean sus instancias</a:t>
            </a:r>
          </a:p>
          <a:p>
            <a:pPr>
              <a:buNone/>
            </a:pPr>
            <a:endParaRPr lang="es-ES" sz="1200" dirty="0" smtClean="0"/>
          </a:p>
          <a:p>
            <a:pPr>
              <a:buNone/>
            </a:pPr>
            <a:r>
              <a:rPr lang="es-ES" sz="1200" dirty="0" smtClean="0"/>
              <a:t>- Los métodos y la especificación de los colaboradores internos</a:t>
            </a:r>
          </a:p>
          <a:p>
            <a:pPr>
              <a:buNone/>
            </a:pPr>
            <a:endParaRPr lang="es-ES" sz="1200" dirty="0" smtClean="0"/>
          </a:p>
          <a:p>
            <a:pPr>
              <a:buNone/>
            </a:pPr>
            <a:r>
              <a:rPr lang="es-ES" sz="1200" dirty="0" smtClean="0"/>
              <a:t>- </a:t>
            </a:r>
            <a:r>
              <a:rPr lang="es-AR" sz="1200" dirty="0" smtClean="0"/>
              <a:t>Evita replicación de los métodos en todos los objetos</a:t>
            </a:r>
            <a:endParaRPr lang="en-US" sz="1200" dirty="0" smtClean="0"/>
          </a:p>
          <a:p>
            <a:pPr>
              <a:buNone/>
            </a:pPr>
            <a:endParaRPr lang="es-ES" sz="1200" dirty="0" smtClean="0"/>
          </a:p>
          <a:p>
            <a:pPr>
              <a:buFontTx/>
              <a:buChar char="-"/>
            </a:pPr>
            <a:r>
              <a:rPr lang="es-ES" sz="1200" dirty="0" smtClean="0"/>
              <a:t>Una responsabilidad a una clase es una responsabilidad que tendrán todas las instancias</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 la clase se le atribuye la responsabilidad de crear a sus propias instancias, así como el describir en un sólo lugar el comportamiento compartido por ellas.</a:t>
            </a:r>
          </a:p>
          <a:p>
            <a:pPr>
              <a:buFontTx/>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35</a:t>
            </a:fld>
            <a:endParaRPr lang="en-US"/>
          </a:p>
        </p:txBody>
      </p:sp>
    </p:spTree>
    <p:extLst>
      <p:ext uri="{BB962C8B-B14F-4D97-AF65-F5344CB8AC3E}">
        <p14:creationId xmlns:p14="http://schemas.microsoft.com/office/powerpoint/2010/main" val="630066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b="1" dirty="0" smtClean="0"/>
              <a:t>El protocolo define la esencia</a:t>
            </a:r>
            <a:endParaRPr lang="en-US" sz="1200" b="1" dirty="0" smtClean="0"/>
          </a:p>
          <a:p>
            <a:endParaRPr lang="es-ES" dirty="0" smtClean="0"/>
          </a:p>
          <a:p>
            <a:r>
              <a:rPr lang="es-ES" dirty="0" smtClean="0"/>
              <a:t>El paradigma basado en clases tiene una desventaja:</a:t>
            </a:r>
          </a:p>
          <a:p>
            <a:pPr lvl="1"/>
            <a:r>
              <a:rPr lang="es-ES" dirty="0" smtClean="0"/>
              <a:t>la rapidez de las clases como herramienta conceptual, generan la necesidad de hacer una abstracción en un momento en el cual puede ser muy difícil hacerlo.</a:t>
            </a:r>
          </a:p>
          <a:p>
            <a:pPr lvl="1"/>
            <a:endParaRPr lang="es-ES" dirty="0" smtClean="0"/>
          </a:p>
          <a:p>
            <a:r>
              <a:rPr lang="es-ES" dirty="0" smtClean="0"/>
              <a:t>Modificar una clase a nivel de protocolo no es tarea fácil, de manera que hay que tener mucho cuidado al momento de definirlo.</a:t>
            </a:r>
          </a:p>
          <a:p>
            <a:endParaRPr lang="es-ES" dirty="0" smtClean="0"/>
          </a:p>
          <a:p>
            <a:r>
              <a:rPr lang="es-ES" dirty="0" smtClean="0"/>
              <a:t>El protocolo define la esencia, lo que rara vez vaya a cambiar. 	</a:t>
            </a:r>
          </a:p>
          <a:p>
            <a:endParaRPr lang="es-ES" dirty="0" smtClean="0"/>
          </a:p>
          <a:p>
            <a:r>
              <a:rPr lang="es-ES" dirty="0" smtClean="0"/>
              <a:t>Los aspectos de implementación deben ser definidos en el desarrollo del software. </a:t>
            </a:r>
          </a:p>
          <a:p>
            <a:endParaRPr lang="es-ES" dirty="0" smtClean="0"/>
          </a:p>
          <a:p>
            <a:r>
              <a:rPr lang="es-ES" dirty="0" smtClean="0"/>
              <a:t>Los colaboradores internos son aspectos de la implementación, características accidentales. </a:t>
            </a:r>
          </a:p>
          <a:p>
            <a:endParaRPr lang="es-ES" dirty="0" smtClean="0"/>
          </a:p>
          <a:p>
            <a:r>
              <a:rPr lang="es-ES" dirty="0" smtClean="0"/>
              <a:t>Nunca se debe empezar a diseñar una clase pensando en los colaboradores internos o la implementación de los métodos, sino en el comportamiento que debe tener.</a:t>
            </a:r>
          </a:p>
          <a:p>
            <a:endParaRPr lang="es-ES" dirty="0" smtClean="0"/>
          </a:p>
          <a:p>
            <a:pPr>
              <a:buNone/>
            </a:pPr>
            <a:r>
              <a:rPr lang="es-ES" sz="1200" dirty="0" smtClean="0"/>
              <a:t>- No está tan bueno pensar en clases (salteo una abstracción)</a:t>
            </a:r>
          </a:p>
          <a:p>
            <a:pPr>
              <a:buNone/>
            </a:pPr>
            <a:endParaRPr lang="es-ES" sz="1200" dirty="0" smtClean="0"/>
          </a:p>
          <a:p>
            <a:pPr>
              <a:buNone/>
            </a:pPr>
            <a:r>
              <a:rPr lang="es-ES" sz="1200" dirty="0" smtClean="0"/>
              <a:t>- Modificar el protocolo no debería ser tarea común</a:t>
            </a:r>
          </a:p>
          <a:p>
            <a:pPr>
              <a:buNone/>
            </a:pPr>
            <a:endParaRPr lang="es-ES" sz="1200" dirty="0" smtClean="0"/>
          </a:p>
          <a:p>
            <a:pPr>
              <a:buFontTx/>
              <a:buChar char="-"/>
            </a:pPr>
            <a:r>
              <a:rPr lang="es-AR" sz="1200" b="1" dirty="0" smtClean="0"/>
              <a:t>El protocolo define la esencia</a:t>
            </a:r>
            <a:endParaRPr lang="en-US" sz="1200"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36</a:t>
            </a:fld>
            <a:endParaRPr lang="en-US"/>
          </a:p>
        </p:txBody>
      </p:sp>
    </p:spTree>
    <p:extLst>
      <p:ext uri="{BB962C8B-B14F-4D97-AF65-F5344CB8AC3E}">
        <p14:creationId xmlns:p14="http://schemas.microsoft.com/office/powerpoint/2010/main" val="1831052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Los objetos que se comportan de la manera descripta por una clase son llamados instancias de esa clase. </a:t>
            </a:r>
          </a:p>
          <a:p>
            <a:endParaRPr lang="es-ES" dirty="0" smtClean="0"/>
          </a:p>
          <a:p>
            <a:r>
              <a:rPr lang="es-ES" dirty="0" smtClean="0"/>
              <a:t>El protocolo de una clase es distinto del protocolo de una instancia: </a:t>
            </a:r>
          </a:p>
          <a:p>
            <a:pPr lvl="1"/>
            <a:r>
              <a:rPr lang="es-ES" dirty="0" smtClean="0"/>
              <a:t>el primero está compuesto por los mensajes de clase.</a:t>
            </a:r>
          </a:p>
          <a:p>
            <a:pPr lvl="1"/>
            <a:r>
              <a:rPr lang="es-ES" dirty="0" smtClean="0"/>
              <a:t>el segundo por los mensajes de instancia.</a:t>
            </a:r>
            <a:endParaRPr lang="en-US" dirty="0" smtClean="0"/>
          </a:p>
          <a:p>
            <a:endParaRPr lang="es-ES" dirty="0" smtClean="0"/>
          </a:p>
          <a:p>
            <a:r>
              <a:rPr lang="es-AR" dirty="0" smtClean="0"/>
              <a:t>Las instancias se obtienen enviándoles un mensaje a su clase. </a:t>
            </a:r>
          </a:p>
          <a:p>
            <a:pPr lvl="1"/>
            <a:r>
              <a:rPr lang="es-AR" dirty="0" smtClean="0"/>
              <a:t>Generalmente este mensaje se llama </a:t>
            </a:r>
            <a:r>
              <a:rPr lang="es-AR" i="1" dirty="0" smtClean="0"/>
              <a:t>new</a:t>
            </a:r>
            <a:r>
              <a:rPr lang="es-AR" dirty="0" smtClean="0"/>
              <a:t> y devuelve una instancia de la clase receptora.</a:t>
            </a:r>
          </a:p>
          <a:p>
            <a:pPr lvl="1"/>
            <a:endParaRPr lang="es-AR" dirty="0" smtClean="0"/>
          </a:p>
          <a:p>
            <a:pPr lvl="1"/>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37</a:t>
            </a:fld>
            <a:endParaRPr lang="en-US"/>
          </a:p>
        </p:txBody>
      </p:sp>
    </p:spTree>
    <p:extLst>
      <p:ext uri="{BB962C8B-B14F-4D97-AF65-F5344CB8AC3E}">
        <p14:creationId xmlns:p14="http://schemas.microsoft.com/office/powerpoint/2010/main" val="5403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La relación entre polimorfismo y </a:t>
            </a:r>
            <a:r>
              <a:rPr lang="es-ES" dirty="0" err="1" smtClean="0"/>
              <a:t>binding</a:t>
            </a:r>
            <a:r>
              <a:rPr lang="es-ES" dirty="0" smtClean="0"/>
              <a:t> dinámico es un ejemplo claro de la inseparabilidad del diseño de la implementación</a:t>
            </a:r>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39</a:t>
            </a:fld>
            <a:endParaRPr lang="en-US"/>
          </a:p>
        </p:txBody>
      </p:sp>
    </p:spTree>
    <p:extLst>
      <p:ext uri="{BB962C8B-B14F-4D97-AF65-F5344CB8AC3E}">
        <p14:creationId xmlns:p14="http://schemas.microsoft.com/office/powerpoint/2010/main" val="681706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47500" lnSpcReduction="2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2400" i="1" dirty="0" smtClean="0"/>
              <a:t>B</a:t>
            </a:r>
            <a:r>
              <a:rPr lang="es-ES" sz="2400" dirty="0" smtClean="0"/>
              <a:t> puede responder a otros mensajes y también puede redefinir un mensaje, respetando la semántica original</a:t>
            </a:r>
          </a:p>
          <a:p>
            <a:pPr lvl="1"/>
            <a:endParaRPr lang="es-AR" sz="2400" b="1" dirty="0" smtClean="0"/>
          </a:p>
          <a:p>
            <a:pPr lvl="1"/>
            <a:r>
              <a:rPr lang="es-AR" sz="2400" b="1" dirty="0" smtClean="0"/>
              <a:t>Superclase</a:t>
            </a:r>
            <a:r>
              <a:rPr lang="es-AR" sz="2400" dirty="0" smtClean="0"/>
              <a:t> es la clase de la cual se hereda comportamiento.</a:t>
            </a:r>
          </a:p>
          <a:p>
            <a:pPr lvl="1"/>
            <a:endParaRPr lang="es-AR" sz="2400" b="1" dirty="0" smtClean="0"/>
          </a:p>
          <a:p>
            <a:pPr lvl="1"/>
            <a:r>
              <a:rPr lang="es-AR" sz="2400" b="1" dirty="0" smtClean="0"/>
              <a:t>Subclase</a:t>
            </a:r>
            <a:r>
              <a:rPr lang="es-AR" sz="2400" dirty="0" smtClean="0"/>
              <a:t> es la clase que hereda comportamiento de otra clase. Agrega su propio comportamiento al heredado.</a:t>
            </a:r>
            <a:endParaRPr lang="en-US" sz="2400" dirty="0" smtClean="0"/>
          </a:p>
          <a:p>
            <a:endParaRPr lang="es-AR" dirty="0" smtClean="0"/>
          </a:p>
          <a:p>
            <a:endParaRPr lang="es-AR" dirty="0" smtClean="0"/>
          </a:p>
          <a:p>
            <a:endParaRPr lang="es-ES" dirty="0" smtClean="0"/>
          </a:p>
          <a:p>
            <a:r>
              <a:rPr lang="es-ES" sz="2400" b="1" dirty="0" smtClean="0"/>
              <a:t>Clase abstracta</a:t>
            </a:r>
            <a:endParaRPr lang="en-US" sz="2400" b="1" dirty="0" smtClean="0"/>
          </a:p>
          <a:p>
            <a:pPr lvl="1"/>
            <a:endParaRPr lang="es-ES" sz="2400" dirty="0" smtClean="0"/>
          </a:p>
          <a:p>
            <a:pPr lvl="1"/>
            <a:r>
              <a:rPr lang="es-ES" sz="2400" dirty="0" err="1" smtClean="0"/>
              <a:t>Factoriza</a:t>
            </a:r>
            <a:r>
              <a:rPr lang="es-ES" sz="2400" dirty="0" smtClean="0"/>
              <a:t> comportamiento común de otra clases y no posee instancias (no puede crearlas). </a:t>
            </a:r>
          </a:p>
          <a:p>
            <a:pPr lvl="1"/>
            <a:endParaRPr lang="es-ES" sz="2400" dirty="0" smtClean="0"/>
          </a:p>
          <a:p>
            <a:pPr lvl="1"/>
            <a:r>
              <a:rPr lang="es-ES" sz="2400" dirty="0" smtClean="0"/>
              <a:t>Como toda clase, debe especificar todos los mensajes de su protocolo, aunque no necesita especificar todos sus correspondientes métodos.</a:t>
            </a:r>
          </a:p>
          <a:p>
            <a:pPr lvl="1"/>
            <a:endParaRPr lang="es-ES" sz="2400" dirty="0" smtClean="0"/>
          </a:p>
          <a:p>
            <a:pPr lvl="1"/>
            <a:endParaRPr lang="es-ES" sz="2400" dirty="0" smtClean="0"/>
          </a:p>
          <a:p>
            <a:r>
              <a:rPr lang="es-ES" sz="2400" b="1" dirty="0" smtClean="0"/>
              <a:t>La herencia permite</a:t>
            </a:r>
          </a:p>
          <a:p>
            <a:pPr lvl="1">
              <a:buNone/>
            </a:pPr>
            <a:endParaRPr lang="en-US" sz="2400" dirty="0" smtClean="0"/>
          </a:p>
          <a:p>
            <a:pPr lvl="2"/>
            <a:r>
              <a:rPr lang="es-ES" sz="2400" dirty="0" smtClean="0"/>
              <a:t>Crear una nueva clase como refinamiento de otra.</a:t>
            </a:r>
          </a:p>
          <a:p>
            <a:pPr lvl="2"/>
            <a:endParaRPr lang="es-ES" sz="2400" dirty="0" smtClean="0"/>
          </a:p>
          <a:p>
            <a:pPr lvl="2"/>
            <a:r>
              <a:rPr lang="es-ES" sz="2400" dirty="0" smtClean="0"/>
              <a:t>Diseñar e implementar sólo </a:t>
            </a:r>
            <a:r>
              <a:rPr lang="es-AR" sz="2400" dirty="0" smtClean="0"/>
              <a:t>el comportamiento que la diferencia la nueva clase (que la hace más específica)</a:t>
            </a:r>
            <a:r>
              <a:rPr lang="es-ES" sz="2400" dirty="0" smtClean="0"/>
              <a:t>.</a:t>
            </a:r>
          </a:p>
          <a:p>
            <a:pPr lvl="2">
              <a:buNone/>
            </a:pPr>
            <a:endParaRPr lang="es-ES" sz="2400" dirty="0" smtClean="0"/>
          </a:p>
          <a:p>
            <a:pPr lvl="2"/>
            <a:r>
              <a:rPr lang="es-ES" sz="2400" dirty="0" smtClean="0"/>
              <a:t>Abstraer las similitudes en común.</a:t>
            </a:r>
          </a:p>
          <a:p>
            <a:pPr lvl="1"/>
            <a:endParaRPr lang="es-ES" sz="24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41</a:t>
            </a:fld>
            <a:endParaRPr lang="en-US"/>
          </a:p>
        </p:txBody>
      </p:sp>
    </p:spTree>
    <p:extLst>
      <p:ext uri="{BB962C8B-B14F-4D97-AF65-F5344CB8AC3E}">
        <p14:creationId xmlns:p14="http://schemas.microsoft.com/office/powerpoint/2010/main" val="14841062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A modo ejemplo:</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Juan es persona</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lang="es-AR" sz="1200" dirty="0" smtClean="0"/>
              <a:t>Juan es padre</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Juan</a:t>
            </a:r>
            <a:r>
              <a:rPr kumimoji="0" lang="es-AR" sz="1200" b="0" i="0" u="none" strike="noStrike" kern="1200" cap="none" spc="0" normalizeH="0" noProof="0" dirty="0" smtClean="0">
                <a:ln>
                  <a:noFill/>
                </a:ln>
                <a:solidFill>
                  <a:schemeClr val="tx1"/>
                </a:solidFill>
                <a:effectLst/>
                <a:uLnTx/>
                <a:uFillTx/>
                <a:latin typeface="+mn-lt"/>
                <a:ea typeface="+mn-ea"/>
                <a:cs typeface="+mn-cs"/>
              </a:rPr>
              <a:t> es estudiante</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lang="es-AR" sz="1200" baseline="0" dirty="0" smtClean="0"/>
              <a:t>Juan</a:t>
            </a:r>
            <a:r>
              <a:rPr lang="es-AR" sz="1200" dirty="0" smtClean="0"/>
              <a:t> es empleado</a:t>
            </a:r>
            <a:endParaRPr kumimoji="0" lang="es-AR" sz="1200" b="0" i="0" u="none" strike="noStrike" kern="1200" cap="none" spc="0" normalizeH="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endParaRPr kumimoji="0" lang="es-AR" sz="1200" b="0" i="0" u="none" strike="noStrike" kern="1200" cap="none" spc="0" normalizeH="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None/>
              <a:tabLst/>
              <a:defRPr/>
            </a:pPr>
            <a:r>
              <a:rPr lang="es-AR" sz="1200" baseline="0" dirty="0" smtClean="0"/>
              <a:t>Juan es una instancia de persona, padre, estudiante</a:t>
            </a:r>
            <a:r>
              <a:rPr lang="es-AR" sz="1200" dirty="0" smtClean="0"/>
              <a:t> y empleado?</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endParaRPr kumimoji="0" lang="es-AR" sz="1200" b="0" i="0" u="none" strike="noStrike" kern="120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42</a:t>
            </a:fld>
            <a:endParaRPr lang="en-US"/>
          </a:p>
        </p:txBody>
      </p:sp>
    </p:spTree>
    <p:extLst>
      <p:ext uri="{BB962C8B-B14F-4D97-AF65-F5344CB8AC3E}">
        <p14:creationId xmlns:p14="http://schemas.microsoft.com/office/powerpoint/2010/main" val="1489692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Entre las responsabilidades de un profesor esta la de dar clases, pero en ocasiones se capacita y también toma clases.</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Entre las responsabilidades de un alumno esta la de tomar clases, pero en ocasiones también da clases. </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endParaRPr kumimoji="0" lang="es-AR" sz="1200" b="0" i="0" u="none" strike="noStrike" kern="120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Me sirve esta herencia?</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endParaRPr kumimoji="0" lang="es-AR" sz="1200" b="0" i="0" u="none" strike="noStrike" kern="120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 </a:t>
            </a:r>
          </a:p>
          <a:p>
            <a:pPr marL="173038" marR="0" lvl="0" indent="-173038" algn="l" defTabSz="914400" rtl="0" eaLnBrk="1" fontAlgn="auto" latinLnBrk="0" hangingPunct="1">
              <a:lnSpc>
                <a:spcPct val="100000"/>
              </a:lnSpc>
              <a:spcBef>
                <a:spcPct val="20000"/>
              </a:spcBef>
              <a:spcAft>
                <a:spcPts val="0"/>
              </a:spcAft>
              <a:buClrTx/>
              <a:buSzTx/>
              <a:buFontTx/>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43</a:t>
            </a:fld>
            <a:endParaRPr lang="en-US"/>
          </a:p>
        </p:txBody>
      </p:sp>
    </p:spTree>
    <p:extLst>
      <p:ext uri="{BB962C8B-B14F-4D97-AF65-F5344CB8AC3E}">
        <p14:creationId xmlns:p14="http://schemas.microsoft.com/office/powerpoint/2010/main" val="3810611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s-ES" sz="2000" b="1" dirty="0" smtClean="0"/>
              <a:t>Abusos</a:t>
            </a:r>
          </a:p>
          <a:p>
            <a:endParaRPr lang="es-ES" sz="2000" dirty="0" smtClean="0"/>
          </a:p>
          <a:p>
            <a:pPr lvl="1"/>
            <a:r>
              <a:rPr lang="es-ES" sz="2000" dirty="0" smtClean="0"/>
              <a:t>No se debe pensar en la herencia para compartir la representación interna.</a:t>
            </a:r>
          </a:p>
          <a:p>
            <a:endParaRPr lang="es-ES" sz="2000" dirty="0" smtClean="0"/>
          </a:p>
          <a:p>
            <a:pPr lvl="1"/>
            <a:r>
              <a:rPr lang="es-ES" sz="2000" dirty="0" smtClean="0"/>
              <a:t>Tampoco alcanza con compartir el mismo protocolo, importa además la semántica del mismo.</a:t>
            </a:r>
          </a:p>
          <a:p>
            <a:pPr lvl="1"/>
            <a:endParaRPr lang="es-ES" sz="2000" dirty="0" smtClean="0"/>
          </a:p>
          <a:p>
            <a:pPr lvl="1"/>
            <a:r>
              <a:rPr lang="es-ES" sz="2000" dirty="0" smtClean="0"/>
              <a:t>Si la especialización de una jerarquía no tiene límites, la ventaja de las clases se vuelve en contra.</a:t>
            </a:r>
          </a:p>
          <a:p>
            <a:pPr lvl="1"/>
            <a:endParaRPr lang="es-ES" sz="2000" dirty="0" smtClean="0"/>
          </a:p>
          <a:p>
            <a:pPr lvl="1"/>
            <a:r>
              <a:rPr lang="es-ES" sz="2000" dirty="0" smtClean="0"/>
              <a:t>No hay que confundir cambiar la jerarquía de clases con cambiar los colaboradores. Los colaboradores se pueden inspeccionar y cambiarse de manera dinámica; la jerarquía de clases es estática.</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45</a:t>
            </a:fld>
            <a:endParaRPr lang="en-US"/>
          </a:p>
        </p:txBody>
      </p:sp>
    </p:spTree>
    <p:extLst>
      <p:ext uri="{BB962C8B-B14F-4D97-AF65-F5344CB8AC3E}">
        <p14:creationId xmlns:p14="http://schemas.microsoft.com/office/powerpoint/2010/main" val="248298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El problema y el dominio – Los problemas pertenecen a un dominio </a:t>
            </a:r>
          </a:p>
          <a:p>
            <a:r>
              <a:rPr lang="es-ES" sz="1200" dirty="0" smtClean="0"/>
              <a:t>Es muy importante acotar parte del dominio en el momento del análisis.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¿cual es el limite que debo tener a la hora de acotar el dominio?</a:t>
            </a:r>
          </a:p>
          <a:p>
            <a:r>
              <a:rPr lang="en-US" dirty="0" smtClean="0"/>
              <a:t>Como se </a:t>
            </a:r>
            <a:r>
              <a:rPr lang="en-US" dirty="0" err="1" smtClean="0"/>
              <a:t>responde</a:t>
            </a:r>
            <a:r>
              <a:rPr lang="en-US" dirty="0" smtClean="0"/>
              <a:t> </a:t>
            </a:r>
            <a:r>
              <a:rPr lang="en-US" dirty="0" err="1" smtClean="0"/>
              <a:t>esa</a:t>
            </a:r>
            <a:r>
              <a:rPr lang="en-US" dirty="0" smtClean="0"/>
              <a:t> </a:t>
            </a:r>
            <a:r>
              <a:rPr lang="en-US" dirty="0" err="1" smtClean="0"/>
              <a:t>pregunta</a:t>
            </a:r>
            <a:r>
              <a:rPr lang="en-US" dirty="0" smtClean="0"/>
              <a:t> ???</a:t>
            </a:r>
            <a:r>
              <a:rPr lang="en-US" baseline="0" dirty="0" smtClean="0"/>
              <a:t> </a:t>
            </a:r>
          </a:p>
          <a:p>
            <a:endParaRPr lang="en-US" baseline="0" dirty="0" smtClean="0"/>
          </a:p>
          <a:p>
            <a:pPr lvl="1"/>
            <a:r>
              <a:rPr lang="es-ES" dirty="0" smtClean="0"/>
              <a:t>Esta pregunta no posee como respuesta una receta.</a:t>
            </a:r>
          </a:p>
          <a:p>
            <a:pPr lvl="1"/>
            <a:r>
              <a:rPr lang="es-ES" dirty="0" smtClean="0"/>
              <a:t>Surge de la practica, la experiencia, la intuición y el conocimiento de buenas practicas.</a:t>
            </a:r>
          </a:p>
          <a:p>
            <a:endParaRPr lang="es-A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 sz="2000" i="1" dirty="0" smtClean="0"/>
              <a:t>No modelar </a:t>
            </a:r>
            <a:r>
              <a:rPr lang="es-ES" sz="2000" b="1" i="1" u="sng" dirty="0" smtClean="0"/>
              <a:t>TODO</a:t>
            </a:r>
            <a:r>
              <a:rPr lang="es-ES" sz="2000" i="1" dirty="0" smtClean="0"/>
              <a:t> el dominio, ni tampoco modelar </a:t>
            </a:r>
            <a:r>
              <a:rPr lang="es-ES" sz="2000" b="1" i="1" u="sng" dirty="0" smtClean="0"/>
              <a:t>SOLAMENTE</a:t>
            </a:r>
            <a:r>
              <a:rPr lang="es-ES" sz="2000" i="1" dirty="0" smtClean="0"/>
              <a:t> el problema expresado, se tiene que encontrar un </a:t>
            </a:r>
            <a:r>
              <a:rPr lang="es-ES" sz="2000" b="1" i="1" u="sng" dirty="0" smtClean="0"/>
              <a:t>EQUILIBRIO</a:t>
            </a:r>
            <a:endParaRPr lang="es-ES" sz="2000" b="1" i="1"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6</a:t>
            </a:fld>
            <a:endParaRPr lang="en-US"/>
          </a:p>
        </p:txBody>
      </p:sp>
    </p:spTree>
    <p:extLst>
      <p:ext uri="{BB962C8B-B14F-4D97-AF65-F5344CB8AC3E}">
        <p14:creationId xmlns:p14="http://schemas.microsoft.com/office/powerpoint/2010/main" val="3870998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La influencia del Polimorfismo sobre el diseño orientado a objetos es tan importante que es considerado por muchos autores como un principio fundamental en la programación orientada a Objetos. </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47</a:t>
            </a:fld>
            <a:endParaRPr lang="en-US"/>
          </a:p>
        </p:txBody>
      </p:sp>
    </p:spTree>
    <p:extLst>
      <p:ext uri="{BB962C8B-B14F-4D97-AF65-F5344CB8AC3E}">
        <p14:creationId xmlns:p14="http://schemas.microsoft.com/office/powerpoint/2010/main" val="747450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La influencia del Polimorfismo sobre el diseño orientado a objetos es tan importante que es considerado por muchos autores como un principio fundamental en la programación orientada a Objetos. </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48</a:t>
            </a:fld>
            <a:endParaRPr lang="en-US"/>
          </a:p>
        </p:txBody>
      </p:sp>
    </p:spTree>
    <p:extLst>
      <p:ext uri="{BB962C8B-B14F-4D97-AF65-F5344CB8AC3E}">
        <p14:creationId xmlns:p14="http://schemas.microsoft.com/office/powerpoint/2010/main" val="918106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r>
              <a:rPr lang="es-ES" dirty="0" smtClean="0"/>
              <a:t>No se está utilizando el polimorfismo </a:t>
            </a:r>
          </a:p>
          <a:p>
            <a:pPr lvl="1"/>
            <a:r>
              <a:rPr lang="es-ES" dirty="0" smtClean="0"/>
              <a:t>No se está utilizando el </a:t>
            </a:r>
            <a:r>
              <a:rPr lang="es-ES" dirty="0" err="1" smtClean="0"/>
              <a:t>binding</a:t>
            </a:r>
            <a:r>
              <a:rPr lang="es-ES" dirty="0" smtClean="0"/>
              <a:t> dinámico </a:t>
            </a:r>
          </a:p>
          <a:p>
            <a:pPr lvl="1"/>
            <a:r>
              <a:rPr lang="es-ES" dirty="0" smtClean="0"/>
              <a:t>Es evidente que el método presenta serios problemas de </a:t>
            </a:r>
            <a:r>
              <a:rPr lang="es-ES" dirty="0" err="1" smtClean="0"/>
              <a:t>mantenibilidad</a:t>
            </a:r>
            <a:r>
              <a:rPr lang="es-ES" dirty="0" smtClean="0"/>
              <a:t> y comprensión</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50</a:t>
            </a:fld>
            <a:endParaRPr lang="en-US"/>
          </a:p>
        </p:txBody>
      </p:sp>
    </p:spTree>
    <p:extLst>
      <p:ext uri="{BB962C8B-B14F-4D97-AF65-F5344CB8AC3E}">
        <p14:creationId xmlns:p14="http://schemas.microsoft.com/office/powerpoint/2010/main" val="1703426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	</a:t>
            </a:r>
            <a:r>
              <a:rPr lang="en-US" dirty="0" err="1" smtClean="0"/>
              <a:t>Otra</a:t>
            </a:r>
            <a:r>
              <a:rPr lang="en-US" dirty="0" smtClean="0"/>
              <a:t> forma </a:t>
            </a:r>
            <a:r>
              <a:rPr lang="en-US" dirty="0" err="1" smtClean="0"/>
              <a:t>es</a:t>
            </a:r>
            <a:r>
              <a:rPr lang="en-US" dirty="0" smtClean="0"/>
              <a:t> con</a:t>
            </a:r>
            <a:r>
              <a:rPr lang="en-US" baseline="0" dirty="0" smtClean="0"/>
              <a:t> </a:t>
            </a:r>
            <a:r>
              <a:rPr lang="en-US" baseline="0" dirty="0" err="1" smtClean="0"/>
              <a:t>una</a:t>
            </a:r>
            <a:r>
              <a:rPr lang="en-US" baseline="0" dirty="0" smtClean="0"/>
              <a:t> </a:t>
            </a:r>
            <a:r>
              <a:rPr lang="en-US" baseline="0" dirty="0" err="1" smtClean="0"/>
              <a:t>interfaz</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51</a:t>
            </a:fld>
            <a:endParaRPr lang="en-US"/>
          </a:p>
        </p:txBody>
      </p:sp>
    </p:spTree>
    <p:extLst>
      <p:ext uri="{BB962C8B-B14F-4D97-AF65-F5344CB8AC3E}">
        <p14:creationId xmlns:p14="http://schemas.microsoft.com/office/powerpoint/2010/main" val="2168150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t>Es la característica por la cual diferentes objetos pueden responder de diferente manera ( con diferente comportamiento) al mismo mensaje</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52</a:t>
            </a:fld>
            <a:endParaRPr lang="en-US"/>
          </a:p>
        </p:txBody>
      </p:sp>
    </p:spTree>
    <p:extLst>
      <p:ext uri="{BB962C8B-B14F-4D97-AF65-F5344CB8AC3E}">
        <p14:creationId xmlns:p14="http://schemas.microsoft.com/office/powerpoint/2010/main" val="144679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s-ES" sz="1200" dirty="0" smtClean="0"/>
          </a:p>
          <a:p>
            <a:r>
              <a:rPr lang="es-ES" sz="1200" dirty="0" smtClean="0"/>
              <a:t>El polimorfismo fue creado para reemplazar condicionales por clases entregando código que es mucho más fácil leer y modificar.</a:t>
            </a:r>
          </a:p>
          <a:p>
            <a:endParaRPr lang="es-ES" sz="1200" dirty="0" smtClean="0"/>
          </a:p>
          <a:p>
            <a:r>
              <a:rPr lang="es-ES" sz="1200" dirty="0" smtClean="0"/>
              <a:t>Siempre que se hable de polimorfismo, debe tenerse en cuenta la noción de </a:t>
            </a:r>
            <a:r>
              <a:rPr lang="es-ES" sz="1200" b="1" i="1" dirty="0" smtClean="0"/>
              <a:t>Protocolo</a:t>
            </a:r>
            <a:r>
              <a:rPr lang="es-ES" sz="1200" dirty="0" smtClean="0"/>
              <a: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53</a:t>
            </a:fld>
            <a:endParaRPr lang="en-US"/>
          </a:p>
        </p:txBody>
      </p:sp>
    </p:spTree>
    <p:extLst>
      <p:ext uri="{BB962C8B-B14F-4D97-AF65-F5344CB8AC3E}">
        <p14:creationId xmlns:p14="http://schemas.microsoft.com/office/powerpoint/2010/main" val="3082207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r>
              <a:rPr lang="es-ES" sz="3600" dirty="0" smtClean="0">
                <a:solidFill>
                  <a:schemeClr val="tx1"/>
                </a:solidFill>
                <a:latin typeface="Arial" pitchFamily="34" charset="0"/>
                <a:cs typeface="Arial" pitchFamily="34" charset="0"/>
              </a:rPr>
              <a:t>   ---- DISCUSIÓN ----</a:t>
            </a:r>
          </a:p>
          <a:p>
            <a:endParaRPr lang="es-ES" sz="3600" dirty="0" smtClean="0">
              <a:solidFill>
                <a:schemeClr val="tx1"/>
              </a:solidFill>
              <a:latin typeface="Arial" pitchFamily="34" charset="0"/>
              <a:cs typeface="Arial" pitchFamily="34" charset="0"/>
            </a:endParaRPr>
          </a:p>
          <a:p>
            <a:r>
              <a:rPr lang="es-ES" sz="3600" dirty="0" smtClean="0">
                <a:solidFill>
                  <a:schemeClr val="tx1"/>
                </a:solidFill>
                <a:latin typeface="Arial" pitchFamily="34" charset="0"/>
                <a:cs typeface="Arial" pitchFamily="34" charset="0"/>
              </a:rPr>
              <a:t>Tipo y Clase no es lo mismo. </a:t>
            </a:r>
          </a:p>
          <a:p>
            <a:r>
              <a:rPr lang="es-ES" sz="3600" dirty="0" smtClean="0">
                <a:solidFill>
                  <a:schemeClr val="tx1"/>
                </a:solidFill>
                <a:latin typeface="Arial" pitchFamily="34" charset="0"/>
                <a:cs typeface="Arial" pitchFamily="34" charset="0"/>
              </a:rPr>
              <a:t>Puede en muchos casos ser lo mismo, pero no es lo mismo.</a:t>
            </a:r>
          </a:p>
          <a:p>
            <a:r>
              <a:rPr lang="es-ES" sz="3600" dirty="0" smtClean="0">
                <a:solidFill>
                  <a:schemeClr val="tx1"/>
                </a:solidFill>
                <a:latin typeface="Arial" pitchFamily="34" charset="0"/>
                <a:cs typeface="Arial" pitchFamily="34" charset="0"/>
              </a:rPr>
              <a:t>Se suele usar como</a:t>
            </a:r>
            <a:r>
              <a:rPr lang="es-ES" sz="3600" baseline="0" dirty="0" smtClean="0">
                <a:solidFill>
                  <a:schemeClr val="tx1"/>
                </a:solidFill>
                <a:latin typeface="Arial" pitchFamily="34" charset="0"/>
                <a:cs typeface="Arial" pitchFamily="34" charset="0"/>
              </a:rPr>
              <a:t> sinónimo y todos entendemos de que se habla, pero son dos términos distintos. </a:t>
            </a:r>
          </a:p>
          <a:p>
            <a:endParaRPr lang="es-ES" sz="3600" baseline="0" dirty="0" smtClean="0">
              <a:solidFill>
                <a:schemeClr val="tx1"/>
              </a:solidFill>
              <a:latin typeface="Arial" pitchFamily="34" charset="0"/>
              <a:cs typeface="Arial" pitchFamily="34" charset="0"/>
            </a:endParaRPr>
          </a:p>
          <a:p>
            <a:r>
              <a:rPr lang="es-ES" sz="3600" baseline="0" dirty="0" smtClean="0">
                <a:solidFill>
                  <a:schemeClr val="tx1"/>
                </a:solidFill>
                <a:latin typeface="Arial" pitchFamily="34" charset="0"/>
                <a:cs typeface="Arial" pitchFamily="34" charset="0"/>
              </a:rPr>
              <a:t>Hay dos enfoques:</a:t>
            </a:r>
          </a:p>
          <a:p>
            <a:pPr>
              <a:buFontTx/>
              <a:buChar char="-"/>
            </a:pPr>
            <a:r>
              <a:rPr lang="es-ES" sz="3600" baseline="0" dirty="0" smtClean="0">
                <a:solidFill>
                  <a:schemeClr val="tx1"/>
                </a:solidFill>
                <a:latin typeface="Arial" pitchFamily="34" charset="0"/>
                <a:cs typeface="Arial" pitchFamily="34" charset="0"/>
              </a:rPr>
              <a:t>Desde el punto de vista de alguien que va a utilizar la Jerarquía ya armada, (un cliente de la Jerarquía).</a:t>
            </a:r>
          </a:p>
          <a:p>
            <a:pPr>
              <a:buFontTx/>
              <a:buChar char="-"/>
            </a:pPr>
            <a:r>
              <a:rPr lang="es-ES" sz="3600" baseline="0" dirty="0" smtClean="0">
                <a:solidFill>
                  <a:schemeClr val="tx1"/>
                </a:solidFill>
                <a:latin typeface="Arial" pitchFamily="34" charset="0"/>
                <a:cs typeface="Arial" pitchFamily="34" charset="0"/>
              </a:rPr>
              <a:t>Desde el punto de vista de alguien que tiene que armar la Jerarquía, (un productor de la Jerarquía). </a:t>
            </a:r>
            <a:endParaRPr lang="es-ES" sz="3600" dirty="0" smtClean="0">
              <a:solidFill>
                <a:schemeClr val="tx1"/>
              </a:solidFill>
              <a:latin typeface="Arial" pitchFamily="34" charset="0"/>
              <a:cs typeface="Arial" pitchFamily="34" charset="0"/>
            </a:endParaRPr>
          </a:p>
          <a:p>
            <a:endParaRPr lang="es-ES" sz="3600" dirty="0" smtClean="0">
              <a:solidFill>
                <a:schemeClr val="tx1"/>
              </a:solidFill>
              <a:latin typeface="Arial" pitchFamily="34" charset="0"/>
              <a:cs typeface="Arial" pitchFamily="34" charset="0"/>
            </a:endParaRPr>
          </a:p>
          <a:p>
            <a:r>
              <a:rPr lang="es-ES" sz="3600" dirty="0" smtClean="0">
                <a:solidFill>
                  <a:schemeClr val="tx1"/>
                </a:solidFill>
                <a:latin typeface="Arial" pitchFamily="34" charset="0"/>
                <a:cs typeface="Arial" pitchFamily="34" charset="0"/>
              </a:rPr>
              <a:t> Clase </a:t>
            </a:r>
          </a:p>
          <a:p>
            <a:pPr lvl="1"/>
            <a:r>
              <a:rPr lang="es-ES" sz="3600" dirty="0" smtClean="0">
                <a:solidFill>
                  <a:schemeClr val="tx1"/>
                </a:solidFill>
                <a:latin typeface="Arial" pitchFamily="34" charset="0"/>
                <a:cs typeface="Arial" pitchFamily="34" charset="0"/>
              </a:rPr>
              <a:t>Generalización de entidades existentes en la realidad.</a:t>
            </a:r>
          </a:p>
          <a:p>
            <a:pPr lvl="1"/>
            <a:r>
              <a:rPr lang="es-ES" sz="3600" dirty="0" smtClean="0">
                <a:solidFill>
                  <a:schemeClr val="tx1"/>
                </a:solidFill>
                <a:latin typeface="Arial" pitchFamily="34" charset="0"/>
                <a:cs typeface="Arial" pitchFamily="34" charset="0"/>
              </a:rPr>
              <a:t>Abstracción que modela el último paso en el proceso de obtención de conocimiento</a:t>
            </a:r>
          </a:p>
          <a:p>
            <a:pPr lvl="1"/>
            <a:endParaRPr lang="es-ES" sz="3600" dirty="0" smtClean="0">
              <a:solidFill>
                <a:schemeClr val="tx1"/>
              </a:solidFill>
              <a:latin typeface="Arial" pitchFamily="34" charset="0"/>
              <a:cs typeface="Arial" pitchFamily="34" charset="0"/>
            </a:endParaRPr>
          </a:p>
          <a:p>
            <a:r>
              <a:rPr lang="es-ES" sz="3600" dirty="0" smtClean="0">
                <a:solidFill>
                  <a:schemeClr val="tx1"/>
                </a:solidFill>
                <a:latin typeface="Arial" pitchFamily="34" charset="0"/>
                <a:cs typeface="Arial" pitchFamily="34" charset="0"/>
              </a:rPr>
              <a:t> Tipo</a:t>
            </a:r>
          </a:p>
          <a:p>
            <a:pPr lvl="1"/>
            <a:r>
              <a:rPr lang="es-ES" sz="3600" dirty="0" smtClean="0">
                <a:solidFill>
                  <a:schemeClr val="tx1"/>
                </a:solidFill>
                <a:latin typeface="Arial" pitchFamily="34" charset="0"/>
                <a:cs typeface="Arial" pitchFamily="34" charset="0"/>
              </a:rPr>
              <a:t>Catalogación de las entidades de un dominio. </a:t>
            </a: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0"/>
            <a:r>
              <a:rPr lang="es-ES" baseline="0" dirty="0" smtClean="0">
                <a:solidFill>
                  <a:schemeClr val="tx1"/>
                </a:solidFill>
                <a:latin typeface="Arial" pitchFamily="34" charset="0"/>
                <a:cs typeface="Arial" pitchFamily="34" charset="0"/>
              </a:rPr>
              <a:t>Existen razones para pensar que cualquier puede ser la subclase de cualquiera…</a:t>
            </a:r>
          </a:p>
          <a:p>
            <a:pPr lvl="0"/>
            <a:endParaRPr lang="es-ES" baseline="0" dirty="0" smtClean="0">
              <a:solidFill>
                <a:schemeClr val="tx1"/>
              </a:solidFill>
              <a:latin typeface="Arial" pitchFamily="34" charset="0"/>
              <a:cs typeface="Arial" pitchFamily="34" charset="0"/>
            </a:endParaRPr>
          </a:p>
          <a:p>
            <a:pPr marL="228600" lvl="0" indent="-228600">
              <a:buAutoNum type="arabicPeriod"/>
            </a:pPr>
            <a:r>
              <a:rPr lang="es-ES" baseline="0" dirty="0" smtClean="0">
                <a:solidFill>
                  <a:schemeClr val="tx1"/>
                </a:solidFill>
                <a:latin typeface="Arial" pitchFamily="34" charset="0"/>
                <a:cs typeface="Arial" pitchFamily="34" charset="0"/>
              </a:rPr>
              <a:t>Cuadrado es subclase de Rectángulo: Alguien podría decir que un cuadrado es un “tipo” particular de rectángulo. </a:t>
            </a:r>
          </a:p>
          <a:p>
            <a:pPr lvl="0"/>
            <a:endParaRPr lang="es-ES" baseline="0" dirty="0" smtClean="0">
              <a:solidFill>
                <a:schemeClr val="tx1"/>
              </a:solidFill>
              <a:latin typeface="Arial" pitchFamily="34" charset="0"/>
              <a:cs typeface="Arial" pitchFamily="34" charset="0"/>
            </a:endParaRPr>
          </a:p>
          <a:p>
            <a:pPr marL="228600" lvl="0" indent="-228600">
              <a:buAutoNum type="arabicPeriod" startAt="2"/>
            </a:pPr>
            <a:r>
              <a:rPr lang="es-ES" baseline="0" dirty="0" smtClean="0">
                <a:solidFill>
                  <a:schemeClr val="tx1"/>
                </a:solidFill>
                <a:latin typeface="Arial" pitchFamily="34" charset="0"/>
                <a:cs typeface="Arial" pitchFamily="34" charset="0"/>
              </a:rPr>
              <a:t>Rectángulo es subclase de Cuadrado: Alguien podría decir que cuando yo heredo tengo todo lo del padre y a lo sumo agrego cosas, como por ejemplo un lado más. Y que redefino el método del calculo del área. </a:t>
            </a:r>
          </a:p>
          <a:p>
            <a:pPr marL="228600" lvl="0" indent="-228600">
              <a:buNone/>
            </a:pPr>
            <a:r>
              <a:rPr lang="es-ES" baseline="0" dirty="0" smtClean="0">
                <a:solidFill>
                  <a:schemeClr val="tx1"/>
                </a:solidFill>
                <a:latin typeface="Arial" pitchFamily="34" charset="0"/>
                <a:cs typeface="Arial" pitchFamily="34" charset="0"/>
              </a:rPr>
              <a:t>     También se podría pensar en que si en mi sistema existen millones de cuadrados y heredan de rectángulo estaría “desperdiciando”</a:t>
            </a:r>
          </a:p>
          <a:p>
            <a:pPr lvl="0"/>
            <a:r>
              <a:rPr lang="es-ES" baseline="0" dirty="0" smtClean="0">
                <a:solidFill>
                  <a:schemeClr val="tx1"/>
                </a:solidFill>
                <a:latin typeface="Arial" pitchFamily="34" charset="0"/>
                <a:cs typeface="Arial" pitchFamily="34" charset="0"/>
              </a:rPr>
              <a:t>     memoria. </a:t>
            </a:r>
          </a:p>
          <a:p>
            <a:pPr lvl="0"/>
            <a:endParaRPr lang="es-ES" baseline="0" dirty="0" smtClean="0">
              <a:solidFill>
                <a:schemeClr val="tx1"/>
              </a:solidFill>
              <a:latin typeface="Arial" pitchFamily="34" charset="0"/>
              <a:cs typeface="Arial" pitchFamily="34" charset="0"/>
            </a:endParaRPr>
          </a:p>
          <a:p>
            <a:pPr lvl="0"/>
            <a:r>
              <a:rPr lang="es-ES" baseline="0" dirty="0" smtClean="0">
                <a:solidFill>
                  <a:schemeClr val="tx1"/>
                </a:solidFill>
                <a:latin typeface="Arial" pitchFamily="34" charset="0"/>
                <a:cs typeface="Arial" pitchFamily="34" charset="0"/>
              </a:rPr>
              <a:t>La verdad es que ambas son válidas y también es valido es que se modele sin herencia de por medio. </a:t>
            </a:r>
          </a:p>
          <a:p>
            <a:pPr lvl="0"/>
            <a:endParaRPr lang="es-ES" baseline="0" dirty="0" smtClean="0">
              <a:solidFill>
                <a:schemeClr val="tx1"/>
              </a:solidFill>
              <a:latin typeface="Arial" pitchFamily="34" charset="0"/>
              <a:cs typeface="Arial" pitchFamily="34" charset="0"/>
            </a:endParaRPr>
          </a:p>
          <a:p>
            <a:pPr lvl="0"/>
            <a:r>
              <a:rPr lang="es-ES" b="1" baseline="0" dirty="0" smtClean="0">
                <a:solidFill>
                  <a:schemeClr val="tx1"/>
                </a:solidFill>
                <a:latin typeface="Arial" pitchFamily="34" charset="0"/>
                <a:cs typeface="Arial" pitchFamily="34" charset="0"/>
              </a:rPr>
              <a:t>A modo ejemplo, se distinguen dos puntos de vistas: </a:t>
            </a:r>
          </a:p>
          <a:p>
            <a:pPr lvl="1">
              <a:buFontTx/>
              <a:buChar char="-"/>
            </a:pPr>
            <a:r>
              <a:rPr lang="es-ES" sz="3600" b="1" baseline="0" dirty="0" smtClean="0">
                <a:solidFill>
                  <a:schemeClr val="tx1"/>
                </a:solidFill>
                <a:latin typeface="Arial" pitchFamily="34" charset="0"/>
                <a:cs typeface="Arial" pitchFamily="34" charset="0"/>
              </a:rPr>
              <a:t>Desde el punto de vista de alguien que va a utilizar la Jerarquía ya armada, (un cliente de la Jerarquía).</a:t>
            </a:r>
          </a:p>
          <a:p>
            <a:pPr lvl="1">
              <a:buFontTx/>
              <a:buChar char="-"/>
            </a:pPr>
            <a:r>
              <a:rPr lang="es-ES" sz="3600" b="1" baseline="0" dirty="0" smtClean="0">
                <a:solidFill>
                  <a:schemeClr val="tx1"/>
                </a:solidFill>
                <a:latin typeface="Arial" pitchFamily="34" charset="0"/>
                <a:cs typeface="Arial" pitchFamily="34" charset="0"/>
              </a:rPr>
              <a:t>Desde el punto de vista de alguien que tiene que armar la Jerarquía, (un productor de la Jerarquía). </a:t>
            </a:r>
            <a:endParaRPr lang="es-ES" sz="3600" b="1"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endParaRPr lang="es-AR" dirty="0" smtClean="0">
              <a:solidFill>
                <a:schemeClr val="tx1"/>
              </a:solidFill>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endParaRPr lang="es-AR" dirty="0">
              <a:solidFill>
                <a:schemeClr val="tx1"/>
              </a:solidFill>
            </a:endParaRPr>
          </a:p>
        </p:txBody>
      </p:sp>
      <p:sp>
        <p:nvSpPr>
          <p:cNvPr id="4" name="Slide Number Placeholder 3"/>
          <p:cNvSpPr>
            <a:spLocks noGrp="1"/>
          </p:cNvSpPr>
          <p:nvPr>
            <p:ph type="sldNum" sz="quarter" idx="10"/>
          </p:nvPr>
        </p:nvSpPr>
        <p:spPr/>
        <p:txBody>
          <a:bodyPr/>
          <a:lstStyle/>
          <a:p>
            <a:fld id="{64B6FF7A-78DA-410B-83EC-4E8D1E3B14D8}" type="slidenum">
              <a:rPr lang="en-US" smtClean="0"/>
              <a:pPr/>
              <a:t>55</a:t>
            </a:fld>
            <a:endParaRPr lang="en-US"/>
          </a:p>
        </p:txBody>
      </p:sp>
    </p:spTree>
    <p:extLst>
      <p:ext uri="{BB962C8B-B14F-4D97-AF65-F5344CB8AC3E}">
        <p14:creationId xmlns:p14="http://schemas.microsoft.com/office/powerpoint/2010/main" val="1842997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lvl="1"/>
            <a:r>
              <a:rPr lang="es-ES" baseline="0" dirty="0" smtClean="0">
                <a:solidFill>
                  <a:schemeClr val="tx1"/>
                </a:solidFill>
                <a:latin typeface="Arial" pitchFamily="34" charset="0"/>
                <a:cs typeface="Arial" pitchFamily="34" charset="0"/>
              </a:rPr>
              <a:t>Existen razones para pensar que cualquier puede ser la subclase de cualquiera…</a:t>
            </a:r>
          </a:p>
          <a:p>
            <a:pPr lvl="1"/>
            <a:endParaRPr lang="es-ES" baseline="0" dirty="0" smtClean="0">
              <a:solidFill>
                <a:schemeClr val="tx1"/>
              </a:solidFill>
              <a:latin typeface="Arial" pitchFamily="34" charset="0"/>
              <a:cs typeface="Arial" pitchFamily="34" charset="0"/>
            </a:endParaRPr>
          </a:p>
          <a:p>
            <a:pPr marL="685800" lvl="1" indent="-228600">
              <a:buAutoNum type="arabicPeriod"/>
            </a:pPr>
            <a:r>
              <a:rPr lang="es-ES" baseline="0" dirty="0" smtClean="0">
                <a:solidFill>
                  <a:schemeClr val="tx1"/>
                </a:solidFill>
                <a:latin typeface="Arial" pitchFamily="34" charset="0"/>
                <a:cs typeface="Arial" pitchFamily="34" charset="0"/>
              </a:rPr>
              <a:t>Cuadrado es subclase de Rectángulo: Alguien podría decir que un cuadrado es un “tipo” particular de rectángulo. </a:t>
            </a:r>
          </a:p>
          <a:p>
            <a:pPr lvl="1"/>
            <a:endParaRPr lang="es-ES" baseline="0" dirty="0" smtClean="0">
              <a:solidFill>
                <a:schemeClr val="tx1"/>
              </a:solidFill>
              <a:latin typeface="Arial" pitchFamily="34" charset="0"/>
              <a:cs typeface="Arial" pitchFamily="34" charset="0"/>
            </a:endParaRPr>
          </a:p>
          <a:p>
            <a:pPr marL="685800" lvl="1" indent="-228600">
              <a:buAutoNum type="arabicPeriod" startAt="2"/>
            </a:pPr>
            <a:r>
              <a:rPr lang="es-ES" baseline="0" dirty="0" smtClean="0">
                <a:solidFill>
                  <a:schemeClr val="tx1"/>
                </a:solidFill>
                <a:latin typeface="Arial" pitchFamily="34" charset="0"/>
                <a:cs typeface="Arial" pitchFamily="34" charset="0"/>
              </a:rPr>
              <a:t>Rectángulo es subclase de Cuadrado: Alguien podría decir que cuando yo heredo tengo todo lo del padre y a lo sumo agrego cosas, como por ejemplo un lado más. Y que redefino el método del calculo del área. </a:t>
            </a:r>
          </a:p>
          <a:p>
            <a:pPr marL="685800" lvl="1" indent="-228600">
              <a:buNone/>
            </a:pPr>
            <a:r>
              <a:rPr lang="es-ES" baseline="0" dirty="0" smtClean="0">
                <a:solidFill>
                  <a:schemeClr val="tx1"/>
                </a:solidFill>
                <a:latin typeface="Arial" pitchFamily="34" charset="0"/>
                <a:cs typeface="Arial" pitchFamily="34" charset="0"/>
              </a:rPr>
              <a:t>     También se podría pensar en que si en mi sistema existen millones de cuadrados y heredan de rectángulo estaría “desperdiciando”</a:t>
            </a:r>
          </a:p>
          <a:p>
            <a:pPr lvl="1"/>
            <a:r>
              <a:rPr lang="es-ES" baseline="0" dirty="0" smtClean="0">
                <a:solidFill>
                  <a:schemeClr val="tx1"/>
                </a:solidFill>
                <a:latin typeface="Arial" pitchFamily="34" charset="0"/>
                <a:cs typeface="Arial" pitchFamily="34" charset="0"/>
              </a:rPr>
              <a:t>     memoria. </a:t>
            </a:r>
          </a:p>
          <a:p>
            <a:pPr lvl="1"/>
            <a:endParaRPr lang="es-ES" baseline="0" dirty="0" smtClean="0">
              <a:solidFill>
                <a:schemeClr val="tx1"/>
              </a:solidFill>
              <a:latin typeface="Arial" pitchFamily="34" charset="0"/>
              <a:cs typeface="Arial" pitchFamily="34" charset="0"/>
            </a:endParaRPr>
          </a:p>
          <a:p>
            <a:pPr lvl="1"/>
            <a:r>
              <a:rPr lang="es-ES" baseline="0" dirty="0" smtClean="0">
                <a:solidFill>
                  <a:schemeClr val="tx1"/>
                </a:solidFill>
                <a:latin typeface="Arial" pitchFamily="34" charset="0"/>
                <a:cs typeface="Arial" pitchFamily="34" charset="0"/>
              </a:rPr>
              <a:t>La verdad es que ambas son válidas y también es valido es que se modele sin herencia de por medio. </a:t>
            </a:r>
          </a:p>
          <a:p>
            <a:pPr lvl="1"/>
            <a:endParaRPr lang="es-ES" baseline="0" dirty="0" smtClean="0">
              <a:solidFill>
                <a:schemeClr val="tx1"/>
              </a:solidFill>
              <a:latin typeface="Arial" pitchFamily="34" charset="0"/>
              <a:cs typeface="Arial" pitchFamily="34" charset="0"/>
            </a:endParaRPr>
          </a:p>
          <a:p>
            <a:pPr lvl="1"/>
            <a:r>
              <a:rPr lang="es-ES" b="1" baseline="0" dirty="0" smtClean="0">
                <a:solidFill>
                  <a:schemeClr val="tx1"/>
                </a:solidFill>
                <a:latin typeface="Arial" pitchFamily="34" charset="0"/>
                <a:cs typeface="Arial" pitchFamily="34" charset="0"/>
              </a:rPr>
              <a:t>A modo ejemplo, se distinguen dos puntos de vistas: </a:t>
            </a:r>
          </a:p>
          <a:p>
            <a:pPr lvl="2">
              <a:buFontTx/>
              <a:buChar char="-"/>
            </a:pPr>
            <a:r>
              <a:rPr lang="es-ES" sz="3600" b="1" baseline="0" dirty="0" smtClean="0">
                <a:solidFill>
                  <a:schemeClr val="tx1"/>
                </a:solidFill>
                <a:latin typeface="Arial" pitchFamily="34" charset="0"/>
                <a:cs typeface="Arial" pitchFamily="34" charset="0"/>
              </a:rPr>
              <a:t>Desde el punto de vista de alguien que va a utilizar la Jerarquía ya armada, (un cliente de la Jerarquía).</a:t>
            </a:r>
          </a:p>
          <a:p>
            <a:pPr lvl="2">
              <a:buFontTx/>
              <a:buChar char="-"/>
            </a:pPr>
            <a:r>
              <a:rPr lang="es-ES" sz="3600" b="1" baseline="0" dirty="0" smtClean="0">
                <a:solidFill>
                  <a:schemeClr val="tx1"/>
                </a:solidFill>
                <a:latin typeface="Arial" pitchFamily="34" charset="0"/>
                <a:cs typeface="Arial" pitchFamily="34" charset="0"/>
              </a:rPr>
              <a:t>Desde el punto de vista de alguien que tiene que armar la Jerarquía, (un productor de la Jerarquía). </a:t>
            </a:r>
            <a:endParaRPr lang="es-ES" sz="3600" b="1"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endParaRPr lang="es-AR" dirty="0">
              <a:solidFill>
                <a:schemeClr val="tx1"/>
              </a:solidFill>
            </a:endParaRPr>
          </a:p>
        </p:txBody>
      </p:sp>
      <p:sp>
        <p:nvSpPr>
          <p:cNvPr id="4" name="Slide Number Placeholder 3"/>
          <p:cNvSpPr>
            <a:spLocks noGrp="1"/>
          </p:cNvSpPr>
          <p:nvPr>
            <p:ph type="sldNum" sz="quarter" idx="10"/>
          </p:nvPr>
        </p:nvSpPr>
        <p:spPr/>
        <p:txBody>
          <a:bodyPr/>
          <a:lstStyle/>
          <a:p>
            <a:fld id="{64B6FF7A-78DA-410B-83EC-4E8D1E3B14D8}" type="slidenum">
              <a:rPr lang="en-US" smtClean="0"/>
              <a:pPr/>
              <a:t>56</a:t>
            </a:fld>
            <a:endParaRPr lang="en-US"/>
          </a:p>
        </p:txBody>
      </p:sp>
    </p:spTree>
    <p:extLst>
      <p:ext uri="{BB962C8B-B14F-4D97-AF65-F5344CB8AC3E}">
        <p14:creationId xmlns:p14="http://schemas.microsoft.com/office/powerpoint/2010/main" val="1087784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a:r>
              <a:rPr lang="es-ES" dirty="0" smtClean="0">
                <a:solidFill>
                  <a:schemeClr val="tx1"/>
                </a:solidFill>
                <a:latin typeface="Arial" pitchFamily="34" charset="0"/>
                <a:cs typeface="Arial" pitchFamily="34" charset="0"/>
              </a:rPr>
              <a:t>La propiedad de </a:t>
            </a:r>
            <a:r>
              <a:rPr lang="es-ES" sz="2000" b="1" dirty="0" smtClean="0">
                <a:solidFill>
                  <a:schemeClr val="tx1"/>
                </a:solidFill>
                <a:latin typeface="Arial" pitchFamily="34" charset="0"/>
                <a:cs typeface="Arial" pitchFamily="34" charset="0"/>
              </a:rPr>
              <a:t>sustitución</a:t>
            </a:r>
            <a:r>
              <a:rPr lang="es-ES" dirty="0" smtClean="0">
                <a:solidFill>
                  <a:schemeClr val="tx1"/>
                </a:solidFill>
                <a:latin typeface="Arial" pitchFamily="34" charset="0"/>
                <a:cs typeface="Arial" pitchFamily="34" charset="0"/>
              </a:rPr>
              <a:t>:</a:t>
            </a:r>
          </a:p>
          <a:p>
            <a:pPr lvl="0"/>
            <a:endParaRPr lang="es-ES" b="1" dirty="0" smtClean="0">
              <a:solidFill>
                <a:schemeClr val="tx1"/>
              </a:solidFill>
              <a:latin typeface="Arial" pitchFamily="34" charset="0"/>
              <a:cs typeface="Arial" pitchFamily="34" charset="0"/>
            </a:endParaRPr>
          </a:p>
          <a:p>
            <a:pPr lvl="0"/>
            <a:r>
              <a:rPr lang="es-ES" b="0" dirty="0" smtClean="0">
                <a:solidFill>
                  <a:schemeClr val="tx1"/>
                </a:solidFill>
                <a:latin typeface="Arial" pitchFamily="34" charset="0"/>
                <a:cs typeface="Arial" pitchFamily="34" charset="0"/>
              </a:rPr>
              <a:t> - Para decir que una clase es </a:t>
            </a:r>
            <a:r>
              <a:rPr lang="es-ES" b="1" dirty="0" smtClean="0">
                <a:solidFill>
                  <a:schemeClr val="tx1"/>
                </a:solidFill>
                <a:latin typeface="Arial" pitchFamily="34" charset="0"/>
                <a:cs typeface="Arial" pitchFamily="34" charset="0"/>
              </a:rPr>
              <a:t>subclase</a:t>
            </a:r>
            <a:r>
              <a:rPr lang="es-ES" b="0" dirty="0" smtClean="0">
                <a:solidFill>
                  <a:schemeClr val="tx1"/>
                </a:solidFill>
                <a:latin typeface="Arial" pitchFamily="34" charset="0"/>
                <a:cs typeface="Arial" pitchFamily="34" charset="0"/>
              </a:rPr>
              <a:t> de otra,</a:t>
            </a:r>
            <a:r>
              <a:rPr lang="es-ES" b="0" baseline="0" dirty="0" smtClean="0">
                <a:solidFill>
                  <a:schemeClr val="tx1"/>
                </a:solidFill>
                <a:latin typeface="Arial" pitchFamily="34" charset="0"/>
                <a:cs typeface="Arial" pitchFamily="34" charset="0"/>
              </a:rPr>
              <a:t> solo alcanza con que digamos que existe una herencia (</a:t>
            </a:r>
            <a:r>
              <a:rPr lang="es-ES" b="0" baseline="0" dirty="0" err="1" smtClean="0">
                <a:solidFill>
                  <a:schemeClr val="tx1"/>
                </a:solidFill>
                <a:latin typeface="Arial" pitchFamily="34" charset="0"/>
                <a:cs typeface="Arial" pitchFamily="34" charset="0"/>
              </a:rPr>
              <a:t>class</a:t>
            </a:r>
            <a:r>
              <a:rPr lang="es-ES" b="0" baseline="0" dirty="0" smtClean="0">
                <a:solidFill>
                  <a:schemeClr val="tx1"/>
                </a:solidFill>
                <a:latin typeface="Arial" pitchFamily="34" charset="0"/>
                <a:cs typeface="Arial" pitchFamily="34" charset="0"/>
              </a:rPr>
              <a:t> x </a:t>
            </a:r>
            <a:r>
              <a:rPr lang="es-ES" b="0" baseline="0" dirty="0" err="1" smtClean="0">
                <a:solidFill>
                  <a:schemeClr val="tx1"/>
                </a:solidFill>
                <a:latin typeface="Arial" pitchFamily="34" charset="0"/>
                <a:cs typeface="Arial" pitchFamily="34" charset="0"/>
              </a:rPr>
              <a:t>extends</a:t>
            </a:r>
            <a:r>
              <a:rPr lang="es-ES" b="0" baseline="0" dirty="0" smtClean="0">
                <a:solidFill>
                  <a:schemeClr val="tx1"/>
                </a:solidFill>
                <a:latin typeface="Arial" pitchFamily="34" charset="0"/>
                <a:cs typeface="Arial" pitchFamily="34" charset="0"/>
              </a:rPr>
              <a:t> y).</a:t>
            </a:r>
          </a:p>
          <a:p>
            <a:pPr lvl="0"/>
            <a:r>
              <a:rPr lang="es-ES" b="0" baseline="0" dirty="0" smtClean="0">
                <a:solidFill>
                  <a:schemeClr val="tx1"/>
                </a:solidFill>
                <a:latin typeface="Arial" pitchFamily="34" charset="0"/>
                <a:cs typeface="Arial" pitchFamily="34" charset="0"/>
              </a:rPr>
              <a:t>La relación de subclase no nos dice nada con respecto a su comportamiento. </a:t>
            </a:r>
          </a:p>
          <a:p>
            <a:pPr lvl="0"/>
            <a:endParaRPr lang="es-ES" b="0" baseline="0" dirty="0" smtClean="0">
              <a:solidFill>
                <a:schemeClr val="tx1"/>
              </a:solidFill>
              <a:latin typeface="Arial" pitchFamily="34" charset="0"/>
              <a:cs typeface="Arial" pitchFamily="34" charset="0"/>
            </a:endParaRPr>
          </a:p>
          <a:p>
            <a:pPr lvl="0"/>
            <a:r>
              <a:rPr lang="es-ES" b="0" baseline="0" dirty="0" smtClean="0">
                <a:solidFill>
                  <a:schemeClr val="tx1"/>
                </a:solidFill>
                <a:latin typeface="Arial" pitchFamily="34" charset="0"/>
                <a:cs typeface="Arial" pitchFamily="34" charset="0"/>
              </a:rPr>
              <a:t> - En cambio el termino de </a:t>
            </a:r>
            <a:r>
              <a:rPr lang="es-ES" b="1" baseline="0" dirty="0" smtClean="0">
                <a:solidFill>
                  <a:schemeClr val="tx1"/>
                </a:solidFill>
                <a:latin typeface="Arial" pitchFamily="34" charset="0"/>
                <a:cs typeface="Arial" pitchFamily="34" charset="0"/>
              </a:rPr>
              <a:t>subtipo</a:t>
            </a:r>
            <a:r>
              <a:rPr lang="es-ES" b="0" baseline="0" dirty="0" smtClean="0">
                <a:solidFill>
                  <a:schemeClr val="tx1"/>
                </a:solidFill>
                <a:latin typeface="Arial" pitchFamily="34" charset="0"/>
                <a:cs typeface="Arial" pitchFamily="34" charset="0"/>
              </a:rPr>
              <a:t> es usado para describir el comportamiento entre una clase y otra. </a:t>
            </a:r>
          </a:p>
          <a:p>
            <a:pPr lvl="0"/>
            <a:r>
              <a:rPr lang="es-ES" b="0" baseline="0" dirty="0" smtClean="0">
                <a:solidFill>
                  <a:schemeClr val="tx1"/>
                </a:solidFill>
                <a:latin typeface="Arial" pitchFamily="34" charset="0"/>
                <a:cs typeface="Arial" pitchFamily="34" charset="0"/>
              </a:rPr>
              <a:t>A es subtipo de B si, en todo lugar donde puede estar B puedo reemplazarlo (sustituirlo) por A y todo sigue funcionando sin problemas. </a:t>
            </a:r>
          </a:p>
          <a:p>
            <a:pPr lvl="0"/>
            <a:endParaRPr lang="es-ES" sz="2100" b="0" baseline="0" dirty="0" smtClean="0">
              <a:solidFill>
                <a:schemeClr val="tx1"/>
              </a:solidFill>
              <a:latin typeface="Arial" pitchFamily="34" charset="0"/>
              <a:cs typeface="Arial" pitchFamily="34" charset="0"/>
            </a:endParaRPr>
          </a:p>
          <a:p>
            <a:pPr lvl="0"/>
            <a:r>
              <a:rPr lang="es-ES" sz="2100" b="0" baseline="0" dirty="0" smtClean="0">
                <a:solidFill>
                  <a:schemeClr val="tx1"/>
                </a:solidFill>
                <a:latin typeface="Arial" pitchFamily="34" charset="0"/>
                <a:cs typeface="Arial" pitchFamily="34" charset="0"/>
              </a:rPr>
              <a:t>Es fácil construir subclases que no sean subtipos. (Ejemplo: pájaro y pingüino).</a:t>
            </a:r>
          </a:p>
          <a:p>
            <a:pPr lvl="0"/>
            <a:endParaRPr lang="es-ES" sz="2100" b="1" baseline="0" dirty="0" smtClean="0">
              <a:solidFill>
                <a:schemeClr val="tx1"/>
              </a:solidFill>
              <a:latin typeface="Arial" pitchFamily="34" charset="0"/>
              <a:cs typeface="Arial" pitchFamily="34" charset="0"/>
            </a:endParaRPr>
          </a:p>
          <a:p>
            <a:pPr lvl="1"/>
            <a:endParaRPr lang="es-ES" b="1"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4B6FF7A-78DA-410B-83EC-4E8D1E3B14D8}" type="slidenum">
              <a:rPr lang="en-US" smtClean="0"/>
              <a:pPr/>
              <a:t>57</a:t>
            </a:fld>
            <a:endParaRPr lang="en-US"/>
          </a:p>
        </p:txBody>
      </p:sp>
    </p:spTree>
    <p:extLst>
      <p:ext uri="{BB962C8B-B14F-4D97-AF65-F5344CB8AC3E}">
        <p14:creationId xmlns:p14="http://schemas.microsoft.com/office/powerpoint/2010/main" val="36255885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s-AR"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58</a:t>
            </a:fld>
            <a:endParaRPr lang="en-US"/>
          </a:p>
        </p:txBody>
      </p:sp>
    </p:spTree>
    <p:extLst>
      <p:ext uri="{BB962C8B-B14F-4D97-AF65-F5344CB8AC3E}">
        <p14:creationId xmlns:p14="http://schemas.microsoft.com/office/powerpoint/2010/main" val="298596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s-AR" dirty="0" smtClean="0"/>
          </a:p>
          <a:p>
            <a:r>
              <a:rPr lang="es-AR" dirty="0" smtClean="0"/>
              <a:t>Modelar parque automotor desde dos puntos de vista distintos:</a:t>
            </a:r>
          </a:p>
          <a:p>
            <a:endParaRPr lang="es-AR" dirty="0" smtClean="0"/>
          </a:p>
          <a:p>
            <a:r>
              <a:rPr lang="es-AR" dirty="0" smtClean="0"/>
              <a:t>  - Seguridad</a:t>
            </a:r>
            <a:r>
              <a:rPr lang="es-AR" baseline="0" dirty="0" smtClean="0"/>
              <a:t> vial </a:t>
            </a:r>
          </a:p>
          <a:p>
            <a:r>
              <a:rPr lang="es-AR" baseline="0" dirty="0" smtClean="0"/>
              <a:t>  - AFIP</a:t>
            </a:r>
          </a:p>
          <a:p>
            <a:endParaRPr lang="es-AR" baseline="0" dirty="0" smtClean="0"/>
          </a:p>
          <a:p>
            <a:r>
              <a:rPr lang="es-AR" baseline="0" dirty="0" smtClean="0"/>
              <a:t>Que comportamiento pertenece a cada uno? Que le es de </a:t>
            </a:r>
            <a:r>
              <a:rPr lang="es-AR" baseline="0" dirty="0" err="1" smtClean="0"/>
              <a:t>interes</a:t>
            </a:r>
            <a:r>
              <a:rPr lang="es-AR" baseline="0" dirty="0" smtClean="0"/>
              <a:t> a cada uno? </a:t>
            </a:r>
          </a:p>
          <a:p>
            <a:endParaRPr lang="es-AR" baseline="0" dirty="0" smtClean="0"/>
          </a:p>
          <a:p>
            <a:r>
              <a:rPr lang="es-AR" baseline="0" dirty="0" smtClean="0"/>
              <a:t>Ambos son el parque automotor? SI.</a:t>
            </a:r>
          </a:p>
          <a:p>
            <a:endParaRPr lang="es-AR" baseline="0" dirty="0" smtClean="0"/>
          </a:p>
          <a:p>
            <a:r>
              <a:rPr lang="es-AR" baseline="0" dirty="0" smtClean="0"/>
              <a:t>Por ejemplo:</a:t>
            </a:r>
          </a:p>
          <a:p>
            <a:r>
              <a:rPr lang="es-AR" baseline="0" dirty="0" smtClean="0"/>
              <a:t>  - Que autos son seguros? </a:t>
            </a:r>
          </a:p>
          <a:p>
            <a:r>
              <a:rPr lang="es-AR" baseline="0" dirty="0" smtClean="0"/>
              <a:t>  - Que porcentaje de autos protegen al conductor y al acompañante? </a:t>
            </a:r>
          </a:p>
          <a:p>
            <a:r>
              <a:rPr lang="es-AR" baseline="0" dirty="0" smtClean="0"/>
              <a:t>  - Que cantidad de accidentes son provocados por fallas mecánicas?</a:t>
            </a:r>
          </a:p>
          <a:p>
            <a:endParaRPr lang="es-AR" baseline="0" dirty="0" smtClean="0"/>
          </a:p>
          <a:p>
            <a:r>
              <a:rPr lang="es-AR" dirty="0" smtClean="0"/>
              <a:t>  - Que cantidad</a:t>
            </a:r>
            <a:r>
              <a:rPr lang="es-AR" baseline="0" dirty="0" smtClean="0"/>
              <a:t> de autos de alta gama tienen dueños que deben impuestos?</a:t>
            </a:r>
          </a:p>
          <a:p>
            <a:r>
              <a:rPr lang="es-AR" baseline="0" dirty="0" smtClean="0"/>
              <a:t>  - Que autos son pagados en efectivo? </a:t>
            </a:r>
          </a:p>
          <a:p>
            <a:r>
              <a:rPr lang="es-AR" baseline="0" dirty="0" smtClean="0"/>
              <a:t>  - Cuantos autos pertenecen a cada ciudadano promedio?</a:t>
            </a:r>
          </a:p>
          <a:p>
            <a:endParaRPr lang="es-AR"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7</a:t>
            </a:fld>
            <a:endParaRPr lang="en-US"/>
          </a:p>
        </p:txBody>
      </p:sp>
    </p:spTree>
    <p:extLst>
      <p:ext uri="{BB962C8B-B14F-4D97-AF65-F5344CB8AC3E}">
        <p14:creationId xmlns:p14="http://schemas.microsoft.com/office/powerpoint/2010/main" val="40233225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s-AR"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59</a:t>
            </a:fld>
            <a:endParaRPr lang="en-US"/>
          </a:p>
        </p:txBody>
      </p:sp>
    </p:spTree>
    <p:extLst>
      <p:ext uri="{BB962C8B-B14F-4D97-AF65-F5344CB8AC3E}">
        <p14:creationId xmlns:p14="http://schemas.microsoft.com/office/powerpoint/2010/main" val="263606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El problema y el dominio – Los problemas pertenecen a un dominio </a:t>
            </a:r>
          </a:p>
          <a:p>
            <a:r>
              <a:rPr lang="es-ES" sz="1200" dirty="0" smtClean="0"/>
              <a:t>Es muy importante acotar parte del dominio en el momento del análisis.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¿cual es el limite que debo tener a la hora de acotar el dominio?</a:t>
            </a:r>
          </a:p>
          <a:p>
            <a:r>
              <a:rPr lang="en-US" dirty="0" smtClean="0"/>
              <a:t>Como se </a:t>
            </a:r>
            <a:r>
              <a:rPr lang="en-US" dirty="0" err="1" smtClean="0"/>
              <a:t>responde</a:t>
            </a:r>
            <a:r>
              <a:rPr lang="en-US" dirty="0" smtClean="0"/>
              <a:t> </a:t>
            </a:r>
            <a:r>
              <a:rPr lang="en-US" dirty="0" err="1" smtClean="0"/>
              <a:t>esa</a:t>
            </a:r>
            <a:r>
              <a:rPr lang="en-US" dirty="0" smtClean="0"/>
              <a:t> </a:t>
            </a:r>
            <a:r>
              <a:rPr lang="en-US" dirty="0" err="1" smtClean="0"/>
              <a:t>pregunta</a:t>
            </a:r>
            <a:r>
              <a:rPr lang="en-US" dirty="0" smtClean="0"/>
              <a:t> ???</a:t>
            </a:r>
            <a:r>
              <a:rPr lang="en-US" baseline="0" dirty="0" smtClean="0"/>
              <a:t> </a:t>
            </a:r>
          </a:p>
          <a:p>
            <a:endParaRPr lang="en-US" baseline="0" dirty="0" smtClean="0"/>
          </a:p>
          <a:p>
            <a:pPr lvl="1"/>
            <a:r>
              <a:rPr lang="es-ES" dirty="0" smtClean="0"/>
              <a:t>Esta pregunta no posee como respuesta una receta.</a:t>
            </a:r>
          </a:p>
          <a:p>
            <a:pPr lvl="1"/>
            <a:r>
              <a:rPr lang="es-ES" dirty="0" smtClean="0"/>
              <a:t>Surge de la practica, la experiencia, la intuición y el conocimiento de buenas practicas.</a:t>
            </a:r>
          </a:p>
          <a:p>
            <a:endParaRPr lang="es-A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 sz="2000" i="1" dirty="0" smtClean="0"/>
              <a:t>No modelar </a:t>
            </a:r>
            <a:r>
              <a:rPr lang="es-ES" sz="2000" b="1" i="1" u="sng" dirty="0" smtClean="0"/>
              <a:t>TODO</a:t>
            </a:r>
            <a:r>
              <a:rPr lang="es-ES" sz="2000" i="1" dirty="0" smtClean="0"/>
              <a:t> el dominio, ni tampoco modelar </a:t>
            </a:r>
            <a:r>
              <a:rPr lang="es-ES" sz="2000" b="1" i="1" u="sng" dirty="0" smtClean="0"/>
              <a:t>SOLAMENTE</a:t>
            </a:r>
            <a:r>
              <a:rPr lang="es-ES" sz="2000" i="1" dirty="0" smtClean="0"/>
              <a:t> el problema expresado, se tiene que encontrar un </a:t>
            </a:r>
            <a:r>
              <a:rPr lang="es-ES" sz="2000" b="1" i="1" u="sng" dirty="0" smtClean="0"/>
              <a:t>EQUILIBRIO</a:t>
            </a:r>
            <a:endParaRPr lang="es-ES" sz="2000" b="1" i="1"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8</a:t>
            </a:fld>
            <a:endParaRPr lang="en-US"/>
          </a:p>
        </p:txBody>
      </p:sp>
    </p:spTree>
    <p:extLst>
      <p:ext uri="{BB962C8B-B14F-4D97-AF65-F5344CB8AC3E}">
        <p14:creationId xmlns:p14="http://schemas.microsoft.com/office/powerpoint/2010/main" val="1765653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El problema y el dominio – Los problemas pertenecen a un dominio </a:t>
            </a:r>
          </a:p>
          <a:p>
            <a:r>
              <a:rPr lang="es-ES" sz="1200" dirty="0" smtClean="0"/>
              <a:t>Es muy importante acotar parte del dominio en el momento del análisis.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¿cual es el limite que debo tener a la hora de acotar el dominio?</a:t>
            </a:r>
          </a:p>
          <a:p>
            <a:r>
              <a:rPr lang="en-US" dirty="0" smtClean="0"/>
              <a:t>Como se </a:t>
            </a:r>
            <a:r>
              <a:rPr lang="en-US" dirty="0" err="1" smtClean="0"/>
              <a:t>responde</a:t>
            </a:r>
            <a:r>
              <a:rPr lang="en-US" dirty="0" smtClean="0"/>
              <a:t> </a:t>
            </a:r>
            <a:r>
              <a:rPr lang="en-US" dirty="0" err="1" smtClean="0"/>
              <a:t>esa</a:t>
            </a:r>
            <a:r>
              <a:rPr lang="en-US" dirty="0" smtClean="0"/>
              <a:t> </a:t>
            </a:r>
            <a:r>
              <a:rPr lang="en-US" dirty="0" err="1" smtClean="0"/>
              <a:t>pregunta</a:t>
            </a:r>
            <a:r>
              <a:rPr lang="en-US" dirty="0" smtClean="0"/>
              <a:t> ???</a:t>
            </a:r>
            <a:r>
              <a:rPr lang="en-US" baseline="0" dirty="0" smtClean="0"/>
              <a:t> </a:t>
            </a:r>
          </a:p>
          <a:p>
            <a:endParaRPr lang="en-US" baseline="0" dirty="0" smtClean="0"/>
          </a:p>
          <a:p>
            <a:pPr lvl="1"/>
            <a:r>
              <a:rPr lang="es-ES" dirty="0" smtClean="0"/>
              <a:t>Esta pregunta no posee como respuesta una receta.</a:t>
            </a:r>
          </a:p>
          <a:p>
            <a:pPr lvl="1"/>
            <a:r>
              <a:rPr lang="es-ES" dirty="0" smtClean="0"/>
              <a:t>Surge de la practica, la experiencia, la intuición y el conocimiento de buenas practicas.</a:t>
            </a:r>
          </a:p>
          <a:p>
            <a:endParaRPr lang="es-A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 sz="2000" i="1" dirty="0" smtClean="0"/>
              <a:t>No modelar </a:t>
            </a:r>
            <a:r>
              <a:rPr lang="es-ES" sz="2000" b="1" i="1" u="sng" dirty="0" smtClean="0"/>
              <a:t>TODO</a:t>
            </a:r>
            <a:r>
              <a:rPr lang="es-ES" sz="2000" i="1" dirty="0" smtClean="0"/>
              <a:t> el dominio, ni tampoco modelar </a:t>
            </a:r>
            <a:r>
              <a:rPr lang="es-ES" sz="2000" b="1" i="1" u="sng" dirty="0" smtClean="0"/>
              <a:t>SOLAMENTE</a:t>
            </a:r>
            <a:r>
              <a:rPr lang="es-ES" sz="2000" i="1" dirty="0" smtClean="0"/>
              <a:t> el problema expresado, se tiene que encontrar un </a:t>
            </a:r>
            <a:r>
              <a:rPr lang="es-ES" sz="2000" b="1" i="1" u="sng" dirty="0" smtClean="0"/>
              <a:t>EQUILIBRIO</a:t>
            </a:r>
            <a:endParaRPr lang="es-ES" sz="2000" b="1" i="1"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9</a:t>
            </a:fld>
            <a:endParaRPr lang="en-US"/>
          </a:p>
        </p:txBody>
      </p:sp>
    </p:spTree>
    <p:extLst>
      <p:ext uri="{BB962C8B-B14F-4D97-AF65-F5344CB8AC3E}">
        <p14:creationId xmlns:p14="http://schemas.microsoft.com/office/powerpoint/2010/main" val="3093208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Como empieza el proceso de Software?</a:t>
            </a:r>
          </a:p>
          <a:p>
            <a:endParaRPr lang="es-AR" dirty="0" smtClean="0"/>
          </a:p>
          <a:p>
            <a:r>
              <a:rPr lang="es-AR" dirty="0" smtClean="0"/>
              <a:t>Análisis de un problema.</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t>La tarea del análisis es entender cual es el problema detrás del enunciado.</a:t>
            </a:r>
          </a:p>
          <a:p>
            <a:endParaRPr lang="es-AR" dirty="0" smtClean="0"/>
          </a:p>
          <a:p>
            <a:r>
              <a:rPr lang="es-AR" dirty="0" smtClean="0"/>
              <a:t>Entender</a:t>
            </a:r>
            <a:r>
              <a:rPr lang="es-AR" baseline="0" dirty="0" smtClean="0"/>
              <a:t> cual es el problema detrás del enunciado. </a:t>
            </a:r>
          </a:p>
          <a:p>
            <a:endParaRPr lang="es-AR" baseline="0" dirty="0" smtClean="0"/>
          </a:p>
          <a:p>
            <a:r>
              <a:rPr lang="es-AR" baseline="0" dirty="0" smtClean="0"/>
              <a:t>Decidir, hasta donde analizar, hasta donde modelar. </a:t>
            </a:r>
          </a:p>
          <a:p>
            <a:endParaRPr lang="es-AR" baseline="0"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10</a:t>
            </a:fld>
            <a:endParaRPr lang="en-US"/>
          </a:p>
        </p:txBody>
      </p:sp>
    </p:spTree>
    <p:extLst>
      <p:ext uri="{BB962C8B-B14F-4D97-AF65-F5344CB8AC3E}">
        <p14:creationId xmlns:p14="http://schemas.microsoft.com/office/powerpoint/2010/main" val="3391457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r>
              <a:rPr lang="es-ES" sz="1200" b="1" dirty="0" smtClean="0"/>
              <a:t>La tarea del análisis es entender cual es el problema detrás del enunciado.</a:t>
            </a:r>
          </a:p>
        </p:txBody>
      </p:sp>
      <p:sp>
        <p:nvSpPr>
          <p:cNvPr id="4" name="Slide Number Placeholder 3"/>
          <p:cNvSpPr>
            <a:spLocks noGrp="1"/>
          </p:cNvSpPr>
          <p:nvPr>
            <p:ph type="sldNum" sz="quarter" idx="10"/>
          </p:nvPr>
        </p:nvSpPr>
        <p:spPr/>
        <p:txBody>
          <a:bodyPr/>
          <a:lstStyle/>
          <a:p>
            <a:fld id="{64B6FF7A-78DA-410B-83EC-4E8D1E3B14D8}" type="slidenum">
              <a:rPr lang="en-US" smtClean="0"/>
              <a:pPr/>
              <a:t>11</a:t>
            </a:fld>
            <a:endParaRPr lang="en-US"/>
          </a:p>
        </p:txBody>
      </p:sp>
    </p:spTree>
    <p:extLst>
      <p:ext uri="{BB962C8B-B14F-4D97-AF65-F5344CB8AC3E}">
        <p14:creationId xmlns:p14="http://schemas.microsoft.com/office/powerpoint/2010/main" val="3822026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8"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3"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14"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36190982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yout para graficos claro">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4320055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ficos oscuro 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8387524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3" name="Text Placeholder 2"/>
          <p:cNvSpPr>
            <a:spLocks noGrp="1"/>
          </p:cNvSpPr>
          <p:nvPr>
            <p:ph type="body" sz="quarter" idx="19"/>
          </p:nvPr>
        </p:nvSpPr>
        <p:spPr>
          <a:xfrm>
            <a:off x="239184" y="261574"/>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3230237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1772451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1990" y="1446214"/>
            <a:ext cx="6908895"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6733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a:xfrm>
            <a:off x="633984" y="347472"/>
            <a:ext cx="11265408" cy="29684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058400" y="6364224"/>
            <a:ext cx="1865376" cy="210312"/>
          </a:xfrm>
          <a:prstGeom prst="rect">
            <a:avLst/>
          </a:prstGeom>
        </p:spPr>
        <p:txBody>
          <a:bodyPr/>
          <a:lstStyle/>
          <a:p>
            <a:fld id="{B2480F1C-ECD1-43CE-94A2-A65E3B021A0A}" type="slidenum">
              <a:rPr lang="es-AR" smtClean="0"/>
              <a:pPr/>
              <a:t>‹#›</a:t>
            </a:fld>
            <a:endParaRPr lang="es-AR"/>
          </a:p>
        </p:txBody>
      </p:sp>
      <p:sp>
        <p:nvSpPr>
          <p:cNvPr id="8" name="Text Placeholder 7"/>
          <p:cNvSpPr>
            <a:spLocks noGrp="1"/>
          </p:cNvSpPr>
          <p:nvPr>
            <p:ph type="body" sz="quarter" idx="13" hasCustomPrompt="1"/>
          </p:nvPr>
        </p:nvSpPr>
        <p:spPr>
          <a:xfrm>
            <a:off x="633984" y="640080"/>
            <a:ext cx="11265408"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Tree>
    <p:extLst>
      <p:ext uri="{BB962C8B-B14F-4D97-AF65-F5344CB8AC3E}">
        <p14:creationId xmlns:p14="http://schemas.microsoft.com/office/powerpoint/2010/main" val="1338321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1D8BD707-D9CF-40AE-B4C6-C98DA3205C09}" type="datetimeFigureOut">
              <a:rPr lang="en-US" smtClean="0"/>
              <a:pPr/>
              <a:t>16-Sep-15</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140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49345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subtítulo y contenido ">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5867846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y subtítulo">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0274679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p:bg>
      <p:bgPr>
        <a:solidFill>
          <a:schemeClr val="bg1">
            <a:lumMod val="95000"/>
          </a:schemeClr>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6920254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contenido y recuadro">
    <p:bg>
      <p:bgPr>
        <a:solidFill>
          <a:schemeClr val="bg1">
            <a:lumMod val="95000"/>
          </a:schemeClr>
        </a:solidFill>
        <a:effectLst/>
      </p:bgPr>
    </p:bg>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E8E8E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 Placeholder 10"/>
          <p:cNvSpPr>
            <a:spLocks noGrp="1"/>
          </p:cNvSpPr>
          <p:nvPr>
            <p:ph type="body" sz="quarter" idx="19"/>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69705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as y subtítulos">
    <p:bg>
      <p:bgPr>
        <a:solidFill>
          <a:schemeClr val="bg1">
            <a:lumMod val="95000"/>
          </a:schemeClr>
        </a:solidFill>
        <a:effectLst/>
      </p:bgPr>
    </p:bg>
    <p:spTree>
      <p:nvGrpSpPr>
        <p:cNvPr id="1" name=""/>
        <p:cNvGrpSpPr/>
        <p:nvPr/>
      </p:nvGrpSpPr>
      <p:grpSpPr>
        <a:xfrm>
          <a:off x="0" y="0"/>
          <a:ext cx="0" cy="0"/>
          <a:chOff x="0" y="0"/>
          <a:chExt cx="0" cy="0"/>
        </a:xfrm>
      </p:grpSpPr>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7"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9695471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as">
    <p:bg>
      <p:bgPr>
        <a:solidFill>
          <a:schemeClr val="bg1">
            <a:lumMod val="95000"/>
          </a:schemeClr>
        </a:solidFill>
        <a:effectLst/>
      </p:bgPr>
    </p:bg>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0"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981853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solidFill>
          <a:srgbClr val="585454"/>
        </a:solid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44" y="6368353"/>
            <a:ext cx="12192000" cy="487531"/>
          </a:xfrm>
          <a:solidFill>
            <a:schemeClr val="bg1"/>
          </a:solidFill>
        </p:spPr>
        <p:txBody>
          <a:bodyPr>
            <a:normAutofit/>
          </a:bodyPr>
          <a:lstStyle>
            <a:lvl1pPr marL="0" indent="0">
              <a:buNone/>
              <a:defRPr sz="1867" b="0">
                <a:solidFill>
                  <a:schemeClr val="tx1">
                    <a:lumMod val="75000"/>
                  </a:schemeClr>
                </a:solidFill>
                <a:latin typeface="Segoe UI Semibold" panose="020B0702040204020203" pitchFamily="34" charset="0"/>
              </a:defRPr>
            </a:lvl1pPr>
          </a:lstStyle>
          <a:p>
            <a:pPr lvl="0"/>
            <a:r>
              <a:rPr lang="en-US" smtClean="0"/>
              <a:t>Click to edit Master text styles</a:t>
            </a:r>
          </a:p>
        </p:txBody>
      </p:sp>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264706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5841688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9" r:id="rId14"/>
    <p:sldLayoutId id="2147483700" r:id="rId15"/>
    <p:sldLayoutId id="2147483701" r:id="rId16"/>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33.jpeg"/><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35.gif"/></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35.gif"/></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44.jpeg"/></Relationships>
</file>

<file path=ppt/slides/_rels/slide3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37.xml"/><Relationship Id="rId1" Type="http://schemas.openxmlformats.org/officeDocument/2006/relationships/slideLayout" Target="../slideLayouts/slideLayout15.xml"/><Relationship Id="rId4" Type="http://schemas.openxmlformats.org/officeDocument/2006/relationships/image" Target="../media/image48.jpeg"/></Relationships>
</file>

<file path=ppt/slides/_rels/slide4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1.xml"/><Relationship Id="rId1" Type="http://schemas.openxmlformats.org/officeDocument/2006/relationships/slideLayout" Target="../slideLayouts/slideLayout15.xml"/><Relationship Id="rId4" Type="http://schemas.openxmlformats.org/officeDocument/2006/relationships/image" Target="../media/image50.jpeg"/></Relationships>
</file>

<file path=ppt/slides/_rels/slide4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15.xml"/><Relationship Id="rId4" Type="http://schemas.openxmlformats.org/officeDocument/2006/relationships/image" Target="../media/image55.jpeg"/></Relationships>
</file>

<file path=ppt/slides/_rels/slide53.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49.xml"/><Relationship Id="rId1" Type="http://schemas.openxmlformats.org/officeDocument/2006/relationships/slideLayout" Target="../slideLayouts/slideLayout15.xml"/><Relationship Id="rId5" Type="http://schemas.openxmlformats.org/officeDocument/2006/relationships/image" Target="../media/image59.jpeg"/><Relationship Id="rId4" Type="http://schemas.openxmlformats.org/officeDocument/2006/relationships/image" Target="../media/image58.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slideLayout" Target="../slideLayouts/slideLayout15.xml"/><Relationship Id="rId4" Type="http://schemas.openxmlformats.org/officeDocument/2006/relationships/image" Target="../media/image6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HexactaLabs</a:t>
            </a:r>
            <a:endParaRPr lang="en-US" dirty="0"/>
          </a:p>
        </p:txBody>
      </p:sp>
      <p:sp>
        <p:nvSpPr>
          <p:cNvPr id="4" name="Text Placeholder 3"/>
          <p:cNvSpPr>
            <a:spLocks noGrp="1"/>
          </p:cNvSpPr>
          <p:nvPr>
            <p:ph type="body" sz="quarter" idx="12"/>
          </p:nvPr>
        </p:nvSpPr>
        <p:spPr/>
        <p:txBody>
          <a:bodyPr/>
          <a:lstStyle/>
          <a:p>
            <a:r>
              <a:rPr lang="en-US" dirty="0" err="1" smtClean="0"/>
              <a:t>Programacion</a:t>
            </a:r>
            <a:r>
              <a:rPr lang="en-US" dirty="0" smtClean="0"/>
              <a:t> </a:t>
            </a:r>
            <a:r>
              <a:rPr lang="en-US" dirty="0" err="1" smtClean="0"/>
              <a:t>Orientada</a:t>
            </a:r>
            <a:r>
              <a:rPr lang="en-US" dirty="0" smtClean="0"/>
              <a:t> a </a:t>
            </a:r>
            <a:r>
              <a:rPr lang="en-US" dirty="0" err="1" smtClean="0"/>
              <a:t>Objetos</a:t>
            </a:r>
            <a:endParaRPr lang="en-US" dirty="0"/>
          </a:p>
        </p:txBody>
      </p:sp>
      <p:pic>
        <p:nvPicPr>
          <p:cNvPr id="5" name="Picture 4" descr="http://us.123rf.com/400wm/400/400/coramax/coramax1110/coramax111000070/14664991-3d-people--human-character-and-gear-mechanism-3d-render-illustra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5600" y="4659232"/>
            <a:ext cx="139700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10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219202"/>
            <a:ext cx="8229600" cy="4571999"/>
          </a:xfrm>
        </p:spPr>
        <p:txBody>
          <a:bodyPr>
            <a:normAutofit/>
          </a:bodyPr>
          <a:lstStyle/>
          <a:p>
            <a:endParaRPr lang="es-ES" sz="1800" dirty="0"/>
          </a:p>
          <a:p>
            <a:endParaRPr lang="es-ES" sz="1800" dirty="0"/>
          </a:p>
          <a:p>
            <a:endParaRPr lang="es-ES" sz="1800" dirty="0"/>
          </a:p>
          <a:p>
            <a:endParaRPr lang="es-ES" sz="1800" dirty="0"/>
          </a:p>
        </p:txBody>
      </p:sp>
      <p:sp>
        <p:nvSpPr>
          <p:cNvPr id="6" name="Text Placeholder 5"/>
          <p:cNvSpPr>
            <a:spLocks noGrp="1"/>
          </p:cNvSpPr>
          <p:nvPr>
            <p:ph type="body" sz="quarter" idx="13"/>
          </p:nvPr>
        </p:nvSpPr>
        <p:spPr>
          <a:xfrm>
            <a:off x="1999488" y="381000"/>
            <a:ext cx="8449056" cy="487680"/>
          </a:xfrm>
        </p:spPr>
        <p:txBody>
          <a:bodyPr/>
          <a:lstStyle/>
          <a:p>
            <a:r>
              <a:rPr lang="es-AR" sz="3200" dirty="0"/>
              <a:t>Proceso de software </a:t>
            </a:r>
          </a:p>
        </p:txBody>
      </p:sp>
      <p:sp>
        <p:nvSpPr>
          <p:cNvPr id="8" name="Rectangle 7"/>
          <p:cNvSpPr/>
          <p:nvPr/>
        </p:nvSpPr>
        <p:spPr>
          <a:xfrm>
            <a:off x="1828800" y="1447801"/>
            <a:ext cx="8686800" cy="4401205"/>
          </a:xfrm>
          <a:prstGeom prst="rect">
            <a:avLst/>
          </a:prstGeom>
        </p:spPr>
        <p:txBody>
          <a:bodyPr wrap="square">
            <a:spAutoFit/>
          </a:bodyPr>
          <a:lstStyle/>
          <a:p>
            <a:pPr lvl="1"/>
            <a:r>
              <a:rPr lang="es-AR" sz="4000" dirty="0"/>
              <a:t>Entender</a:t>
            </a:r>
            <a:endParaRPr lang="en-US" sz="4000" dirty="0"/>
          </a:p>
          <a:p>
            <a:pPr lvl="1"/>
            <a:endParaRPr lang="en-US" sz="4000" dirty="0"/>
          </a:p>
          <a:p>
            <a:pPr lvl="2">
              <a:buFont typeface="Arial" pitchFamily="34" charset="0"/>
              <a:buChar char="•"/>
            </a:pPr>
            <a:r>
              <a:rPr lang="en-US" sz="4000" dirty="0" err="1"/>
              <a:t>Necesidades</a:t>
            </a:r>
            <a:r>
              <a:rPr lang="en-US" sz="4000" dirty="0"/>
              <a:t> </a:t>
            </a:r>
            <a:r>
              <a:rPr lang="en-US" sz="4000" dirty="0" err="1"/>
              <a:t>Reales</a:t>
            </a:r>
            <a:endParaRPr lang="en-US" sz="4000" dirty="0"/>
          </a:p>
          <a:p>
            <a:pPr lvl="1">
              <a:buFont typeface="Arial" pitchFamily="34" charset="0"/>
              <a:buChar char="•"/>
            </a:pPr>
            <a:endParaRPr lang="en-US" sz="4000" dirty="0"/>
          </a:p>
          <a:p>
            <a:pPr lvl="2">
              <a:buFont typeface="Arial" pitchFamily="34" charset="0"/>
              <a:buChar char="•"/>
            </a:pPr>
            <a:r>
              <a:rPr lang="en-US" sz="4000" dirty="0" err="1"/>
              <a:t>Necesidades</a:t>
            </a:r>
            <a:r>
              <a:rPr lang="en-US" sz="4000" dirty="0"/>
              <a:t> no </a:t>
            </a:r>
            <a:r>
              <a:rPr lang="en-US" sz="4000" dirty="0" err="1"/>
              <a:t>mencionadas</a:t>
            </a:r>
            <a:endParaRPr lang="en-US" sz="4000" dirty="0"/>
          </a:p>
          <a:p>
            <a:pPr lvl="2"/>
            <a:endParaRPr lang="es-AR" sz="4000" dirty="0"/>
          </a:p>
          <a:p>
            <a:pPr lvl="2"/>
            <a:endParaRPr lang="es-AR" sz="4000" dirty="0"/>
          </a:p>
        </p:txBody>
      </p:sp>
      <p:pic>
        <p:nvPicPr>
          <p:cNvPr id="1027" name="Picture 3"/>
          <p:cNvPicPr>
            <a:picLocks noChangeAspect="1" noChangeArrowheads="1"/>
          </p:cNvPicPr>
          <p:nvPr/>
        </p:nvPicPr>
        <p:blipFill>
          <a:blip r:embed="rId3" cstate="print"/>
          <a:srcRect/>
          <a:stretch>
            <a:fillRect/>
          </a:stretch>
        </p:blipFill>
        <p:spPr bwMode="auto">
          <a:xfrm>
            <a:off x="7924801" y="1"/>
            <a:ext cx="2743201" cy="3383745"/>
          </a:xfrm>
          <a:prstGeom prst="rect">
            <a:avLst/>
          </a:prstGeom>
          <a:noFill/>
          <a:ln w="9525">
            <a:noFill/>
            <a:miter lim="800000"/>
            <a:headEnd/>
            <a:tailEnd/>
          </a:ln>
        </p:spPr>
      </p:pic>
    </p:spTree>
    <p:extLst>
      <p:ext uri="{BB962C8B-B14F-4D97-AF65-F5344CB8AC3E}">
        <p14:creationId xmlns:p14="http://schemas.microsoft.com/office/powerpoint/2010/main" val="1880358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219201"/>
            <a:ext cx="8229600" cy="5183187"/>
          </a:xfrm>
        </p:spPr>
        <p:txBody>
          <a:bodyPr>
            <a:normAutofit/>
          </a:bodyPr>
          <a:lstStyle/>
          <a:p>
            <a:endParaRPr lang="es-ES" sz="1800" dirty="0"/>
          </a:p>
          <a:p>
            <a:endParaRPr lang="es-ES" sz="1800" dirty="0"/>
          </a:p>
          <a:p>
            <a:endParaRPr lang="es-ES" sz="1800" dirty="0"/>
          </a:p>
          <a:p>
            <a:endParaRPr lang="es-ES" sz="1800" dirty="0"/>
          </a:p>
          <a:p>
            <a:endParaRPr lang="es-ES" sz="1800" dirty="0"/>
          </a:p>
        </p:txBody>
      </p:sp>
      <p:sp>
        <p:nvSpPr>
          <p:cNvPr id="4" name="Text Placeholder 3"/>
          <p:cNvSpPr>
            <a:spLocks noGrp="1"/>
          </p:cNvSpPr>
          <p:nvPr>
            <p:ph type="body" sz="quarter" idx="13"/>
          </p:nvPr>
        </p:nvSpPr>
        <p:spPr>
          <a:xfrm>
            <a:off x="1999488" y="304800"/>
            <a:ext cx="8449056" cy="563880"/>
          </a:xfrm>
        </p:spPr>
        <p:txBody>
          <a:bodyPr/>
          <a:lstStyle/>
          <a:p>
            <a:r>
              <a:rPr lang="es-AR" sz="3200" dirty="0"/>
              <a:t>Proceso de software </a:t>
            </a:r>
          </a:p>
        </p:txBody>
      </p:sp>
      <p:sp>
        <p:nvSpPr>
          <p:cNvPr id="6" name="Rectangle 5"/>
          <p:cNvSpPr/>
          <p:nvPr/>
        </p:nvSpPr>
        <p:spPr>
          <a:xfrm>
            <a:off x="3124200" y="1313796"/>
            <a:ext cx="7772400" cy="4401205"/>
          </a:xfrm>
          <a:prstGeom prst="rect">
            <a:avLst/>
          </a:prstGeom>
        </p:spPr>
        <p:txBody>
          <a:bodyPr wrap="square">
            <a:spAutoFit/>
          </a:bodyPr>
          <a:lstStyle/>
          <a:p>
            <a:pPr lvl="0"/>
            <a:r>
              <a:rPr lang="en-US" sz="4000" dirty="0" err="1"/>
              <a:t>Decidir</a:t>
            </a:r>
            <a:endParaRPr lang="en-US" sz="4000" dirty="0"/>
          </a:p>
          <a:p>
            <a:pPr lvl="0"/>
            <a:endParaRPr lang="en-US" sz="4000" dirty="0"/>
          </a:p>
          <a:p>
            <a:pPr lvl="3">
              <a:buFont typeface="Arial" pitchFamily="34" charset="0"/>
              <a:buChar char="•"/>
            </a:pPr>
            <a:r>
              <a:rPr lang="en-US" sz="4000" dirty="0" err="1"/>
              <a:t>Hasta</a:t>
            </a:r>
            <a:r>
              <a:rPr lang="en-US" sz="4000" dirty="0"/>
              <a:t> </a:t>
            </a:r>
            <a:r>
              <a:rPr lang="en-US" sz="4000" dirty="0" err="1"/>
              <a:t>donde</a:t>
            </a:r>
            <a:r>
              <a:rPr lang="en-US" sz="4000" dirty="0"/>
              <a:t> </a:t>
            </a:r>
            <a:r>
              <a:rPr lang="en-US" sz="4000" dirty="0" err="1"/>
              <a:t>analizar</a:t>
            </a:r>
            <a:r>
              <a:rPr lang="en-US" sz="4000" dirty="0"/>
              <a:t> ?</a:t>
            </a:r>
          </a:p>
          <a:p>
            <a:pPr lvl="3">
              <a:buFont typeface="Arial" pitchFamily="34" charset="0"/>
              <a:buChar char="•"/>
            </a:pPr>
            <a:endParaRPr lang="en-US" sz="4000" dirty="0"/>
          </a:p>
          <a:p>
            <a:pPr lvl="3">
              <a:buFont typeface="Arial" pitchFamily="34" charset="0"/>
              <a:buChar char="•"/>
            </a:pPr>
            <a:r>
              <a:rPr lang="en-US" sz="4000" dirty="0" err="1"/>
              <a:t>Hasta</a:t>
            </a:r>
            <a:r>
              <a:rPr lang="en-US" sz="4000" dirty="0"/>
              <a:t> </a:t>
            </a:r>
            <a:r>
              <a:rPr lang="en-US" sz="4000" dirty="0" err="1"/>
              <a:t>donde</a:t>
            </a:r>
            <a:r>
              <a:rPr lang="en-US" sz="4000" dirty="0"/>
              <a:t>  </a:t>
            </a:r>
            <a:r>
              <a:rPr lang="en-US" sz="4000" dirty="0" err="1"/>
              <a:t>modelar</a:t>
            </a:r>
            <a:r>
              <a:rPr lang="en-US" sz="4000" dirty="0"/>
              <a:t> ?</a:t>
            </a:r>
          </a:p>
          <a:p>
            <a:pPr lvl="3">
              <a:buFont typeface="Arial" pitchFamily="34" charset="0"/>
              <a:buChar char="•"/>
            </a:pPr>
            <a:endParaRPr lang="en-US" sz="4000" dirty="0"/>
          </a:p>
          <a:p>
            <a:pPr lvl="3">
              <a:buFont typeface="Arial" pitchFamily="34" charset="0"/>
              <a:buChar char="•"/>
            </a:pPr>
            <a:r>
              <a:rPr lang="en-US" sz="4000" dirty="0"/>
              <a:t>Ni </a:t>
            </a:r>
            <a:r>
              <a:rPr lang="en-US" sz="4000" b="1" dirty="0"/>
              <a:t>TAN </a:t>
            </a:r>
            <a:r>
              <a:rPr lang="en-US" sz="4000" b="1" dirty="0" err="1"/>
              <a:t>TAN</a:t>
            </a:r>
            <a:r>
              <a:rPr lang="en-US" sz="4000" b="1" dirty="0"/>
              <a:t> </a:t>
            </a:r>
            <a:r>
              <a:rPr lang="en-US" sz="4000" dirty="0" err="1"/>
              <a:t>ni</a:t>
            </a:r>
            <a:r>
              <a:rPr lang="en-US" sz="4000" dirty="0"/>
              <a:t> </a:t>
            </a:r>
            <a:r>
              <a:rPr lang="en-US" sz="4000" b="1" dirty="0"/>
              <a:t>MUY </a:t>
            </a:r>
            <a:r>
              <a:rPr lang="en-US" sz="4000" b="1" dirty="0" err="1"/>
              <a:t>MUY</a:t>
            </a:r>
            <a:endParaRPr lang="en-US" sz="4000" b="1" dirty="0"/>
          </a:p>
        </p:txBody>
      </p:sp>
      <p:pic>
        <p:nvPicPr>
          <p:cNvPr id="2050" name="Picture 2"/>
          <p:cNvPicPr>
            <a:picLocks noChangeAspect="1" noChangeArrowheads="1"/>
          </p:cNvPicPr>
          <p:nvPr/>
        </p:nvPicPr>
        <p:blipFill>
          <a:blip r:embed="rId3" cstate="print">
            <a:grayscl/>
          </a:blip>
          <a:srcRect/>
          <a:stretch>
            <a:fillRect/>
          </a:stretch>
        </p:blipFill>
        <p:spPr bwMode="auto">
          <a:xfrm>
            <a:off x="1905000" y="2590801"/>
            <a:ext cx="2514600" cy="3331197"/>
          </a:xfrm>
          <a:prstGeom prst="rect">
            <a:avLst/>
          </a:prstGeom>
          <a:noFill/>
          <a:ln w="9525">
            <a:noFill/>
            <a:miter lim="800000"/>
            <a:headEnd/>
            <a:tailEnd/>
          </a:ln>
        </p:spPr>
      </p:pic>
    </p:spTree>
    <p:extLst>
      <p:ext uri="{BB962C8B-B14F-4D97-AF65-F5344CB8AC3E}">
        <p14:creationId xmlns:p14="http://schemas.microsoft.com/office/powerpoint/2010/main" val="1880358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1"/>
            <a:ext cx="10591800" cy="5562600"/>
          </a:xfrm>
        </p:spPr>
        <p:txBody>
          <a:bodyPr/>
          <a:lstStyle/>
          <a:p>
            <a:pPr algn="ctr">
              <a:buNone/>
            </a:pPr>
            <a:endParaRPr lang="es-ES" sz="3200" dirty="0"/>
          </a:p>
          <a:p>
            <a:pPr algn="ctr">
              <a:buNone/>
            </a:pPr>
            <a:r>
              <a:rPr lang="es-ES" sz="3200" dirty="0"/>
              <a:t>«Una colección de acuerdos y creencias </a:t>
            </a:r>
          </a:p>
          <a:p>
            <a:pPr algn="ctr">
              <a:buNone/>
            </a:pPr>
            <a:r>
              <a:rPr lang="es-ES" sz="3200" dirty="0"/>
              <a:t>sobre como </a:t>
            </a:r>
          </a:p>
          <a:p>
            <a:pPr algn="ctr">
              <a:buNone/>
            </a:pPr>
            <a:r>
              <a:rPr lang="es-ES" sz="3200" dirty="0"/>
              <a:t>se entienden los problemas»</a:t>
            </a:r>
          </a:p>
          <a:p>
            <a:endParaRPr lang="es-ES" dirty="0"/>
          </a:p>
        </p:txBody>
      </p:sp>
      <p:sp>
        <p:nvSpPr>
          <p:cNvPr id="4" name="Text Placeholder 3"/>
          <p:cNvSpPr>
            <a:spLocks noGrp="1"/>
          </p:cNvSpPr>
          <p:nvPr>
            <p:ph type="body" sz="quarter" idx="13"/>
          </p:nvPr>
        </p:nvSpPr>
        <p:spPr>
          <a:xfrm>
            <a:off x="1981200" y="381000"/>
            <a:ext cx="8449056" cy="762000"/>
          </a:xfrm>
        </p:spPr>
        <p:txBody>
          <a:bodyPr/>
          <a:lstStyle/>
          <a:p>
            <a:r>
              <a:rPr lang="es-ES" sz="3200" dirty="0"/>
              <a:t>Paradigma</a:t>
            </a:r>
          </a:p>
        </p:txBody>
      </p:sp>
      <p:pic>
        <p:nvPicPr>
          <p:cNvPr id="55298" name="Picture 2" descr="http://lh6.ggpht.com/_Ieq2x8hAwA8/SkbiVZMy9DI/AAAAAAAABAw/q7oSGgoPZdg/paradigma%5B5%5D.jpg"/>
          <p:cNvPicPr>
            <a:picLocks noChangeAspect="1" noChangeArrowheads="1"/>
          </p:cNvPicPr>
          <p:nvPr/>
        </p:nvPicPr>
        <p:blipFill>
          <a:blip r:embed="rId3" cstate="print">
            <a:grayscl/>
          </a:blip>
          <a:srcRect l="6746" r="5557" b="7895"/>
          <a:stretch>
            <a:fillRect/>
          </a:stretch>
        </p:blipFill>
        <p:spPr bwMode="auto">
          <a:xfrm>
            <a:off x="5257800" y="3429000"/>
            <a:ext cx="1981200" cy="2667000"/>
          </a:xfrm>
          <a:prstGeom prst="rect">
            <a:avLst/>
          </a:prstGeom>
          <a:noFill/>
        </p:spPr>
      </p:pic>
    </p:spTree>
    <p:extLst>
      <p:ext uri="{BB962C8B-B14F-4D97-AF65-F5344CB8AC3E}">
        <p14:creationId xmlns:p14="http://schemas.microsoft.com/office/powerpoint/2010/main" val="1296335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a:t>Paradigma</a:t>
            </a:r>
            <a:endParaRPr lang="en-US" sz="3200" dirty="0"/>
          </a:p>
        </p:txBody>
      </p:sp>
      <p:sp>
        <p:nvSpPr>
          <p:cNvPr id="4" name="Text Placeholder 3"/>
          <p:cNvSpPr>
            <a:spLocks noGrp="1"/>
          </p:cNvSpPr>
          <p:nvPr>
            <p:ph type="body" sz="quarter" idx="13"/>
          </p:nvPr>
        </p:nvSpPr>
        <p:spPr>
          <a:xfrm>
            <a:off x="1981200" y="838200"/>
            <a:ext cx="8449056" cy="228600"/>
          </a:xfrm>
        </p:spPr>
        <p:txBody>
          <a:bodyPr/>
          <a:lstStyle/>
          <a:p>
            <a:r>
              <a:rPr lang="es-ES" dirty="0" smtClean="0"/>
              <a:t>Que es el Paradigma </a:t>
            </a:r>
            <a:r>
              <a:rPr lang="es-ES" dirty="0"/>
              <a:t>de </a:t>
            </a:r>
            <a:r>
              <a:rPr lang="es-ES" dirty="0" smtClean="0"/>
              <a:t>Objetos ??</a:t>
            </a:r>
            <a:endParaRPr lang="es-ES" dirty="0"/>
          </a:p>
          <a:p>
            <a:endParaRPr lang="en-US" dirty="0"/>
          </a:p>
        </p:txBody>
      </p:sp>
      <p:pic>
        <p:nvPicPr>
          <p:cNvPr id="3074" name="Picture 2" descr="C:\Documents and Settings\mperezvega\My Documents\Temp\Correo 004.jpg"/>
          <p:cNvPicPr>
            <a:picLocks noChangeAspect="1" noChangeArrowheads="1"/>
          </p:cNvPicPr>
          <p:nvPr/>
        </p:nvPicPr>
        <p:blipFill>
          <a:blip r:embed="rId3" cstate="print"/>
          <a:srcRect/>
          <a:stretch>
            <a:fillRect/>
          </a:stretch>
        </p:blipFill>
        <p:spPr bwMode="auto">
          <a:xfrm>
            <a:off x="6926187" y="986089"/>
            <a:ext cx="3962400" cy="5773174"/>
          </a:xfrm>
          <a:prstGeom prst="rect">
            <a:avLst/>
          </a:prstGeom>
          <a:noFill/>
        </p:spPr>
      </p:pic>
      <p:pic>
        <p:nvPicPr>
          <p:cNvPr id="3077" name="Picture 5" descr="C:\Documents and Settings\mperezvega\My Documents\Temp\Correo 003.jpg"/>
          <p:cNvPicPr>
            <a:picLocks noChangeAspect="1" noChangeArrowheads="1"/>
          </p:cNvPicPr>
          <p:nvPr/>
        </p:nvPicPr>
        <p:blipFill>
          <a:blip r:embed="rId4" cstate="print"/>
          <a:srcRect/>
          <a:stretch>
            <a:fillRect/>
          </a:stretch>
        </p:blipFill>
        <p:spPr bwMode="auto">
          <a:xfrm>
            <a:off x="1752600" y="1219200"/>
            <a:ext cx="4961698" cy="4724400"/>
          </a:xfrm>
          <a:prstGeom prst="rect">
            <a:avLst/>
          </a:prstGeom>
          <a:noFill/>
        </p:spPr>
      </p:pic>
      <p:pic>
        <p:nvPicPr>
          <p:cNvPr id="3079" name="Picture 7" descr="C:\Documents and Settings\mperezvega\My Documents\Temp\Correo 008.jpg"/>
          <p:cNvPicPr>
            <a:picLocks noChangeAspect="1" noChangeArrowheads="1"/>
          </p:cNvPicPr>
          <p:nvPr/>
        </p:nvPicPr>
        <p:blipFill>
          <a:blip r:embed="rId5" cstate="print"/>
          <a:srcRect/>
          <a:stretch>
            <a:fillRect/>
          </a:stretch>
        </p:blipFill>
        <p:spPr bwMode="auto">
          <a:xfrm>
            <a:off x="5181600" y="1143000"/>
            <a:ext cx="2514600" cy="2247900"/>
          </a:xfrm>
          <a:prstGeom prst="rect">
            <a:avLst/>
          </a:prstGeom>
          <a:noFill/>
        </p:spPr>
      </p:pic>
      <p:pic>
        <p:nvPicPr>
          <p:cNvPr id="3080" name="Picture 8" descr="C:\Documents and Settings\mperezvega\My Documents\Temp\Correo 006.jpg"/>
          <p:cNvPicPr>
            <a:picLocks noChangeAspect="1" noChangeArrowheads="1"/>
          </p:cNvPicPr>
          <p:nvPr/>
        </p:nvPicPr>
        <p:blipFill>
          <a:blip r:embed="rId6" cstate="print"/>
          <a:srcRect/>
          <a:stretch>
            <a:fillRect/>
          </a:stretch>
        </p:blipFill>
        <p:spPr bwMode="auto">
          <a:xfrm>
            <a:off x="8373987" y="4563004"/>
            <a:ext cx="3581400" cy="2196259"/>
          </a:xfrm>
          <a:prstGeom prst="rect">
            <a:avLst/>
          </a:prstGeom>
          <a:noFill/>
        </p:spPr>
      </p:pic>
      <p:pic>
        <p:nvPicPr>
          <p:cNvPr id="3081" name="Picture 9" descr="C:\Documents and Settings\mperezvega\My Documents\Temp\Correo 007.jpg"/>
          <p:cNvPicPr>
            <a:picLocks noChangeAspect="1" noChangeArrowheads="1"/>
          </p:cNvPicPr>
          <p:nvPr/>
        </p:nvPicPr>
        <p:blipFill>
          <a:blip r:embed="rId7" cstate="print"/>
          <a:srcRect/>
          <a:stretch>
            <a:fillRect/>
          </a:stretch>
        </p:blipFill>
        <p:spPr bwMode="auto">
          <a:xfrm>
            <a:off x="3733800" y="5075310"/>
            <a:ext cx="3429000" cy="1782690"/>
          </a:xfrm>
          <a:prstGeom prst="rect">
            <a:avLst/>
          </a:prstGeom>
          <a:noFill/>
        </p:spPr>
      </p:pic>
      <p:pic>
        <p:nvPicPr>
          <p:cNvPr id="3078" name="Picture 6" descr="C:\Documents and Settings\mperezvega\My Documents\Temp\Correo 005.jpg"/>
          <p:cNvPicPr>
            <a:picLocks noGrp="1" noChangeAspect="1" noChangeArrowheads="1"/>
          </p:cNvPicPr>
          <p:nvPr>
            <p:ph idx="1"/>
          </p:nvPr>
        </p:nvPicPr>
        <p:blipFill>
          <a:blip r:embed="rId8" cstate="print"/>
          <a:srcRect/>
          <a:stretch>
            <a:fillRect/>
          </a:stretch>
        </p:blipFill>
        <p:spPr bwMode="auto">
          <a:xfrm>
            <a:off x="228600" y="4480034"/>
            <a:ext cx="2118277" cy="2362200"/>
          </a:xfrm>
          <a:prstGeom prst="rect">
            <a:avLst/>
          </a:prstGeom>
          <a:noFill/>
        </p:spPr>
      </p:pic>
    </p:spTree>
    <p:extLst>
      <p:ext uri="{BB962C8B-B14F-4D97-AF65-F5344CB8AC3E}">
        <p14:creationId xmlns:p14="http://schemas.microsoft.com/office/powerpoint/2010/main" val="1624762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lvl="1" indent="0">
              <a:buNone/>
            </a:pPr>
            <a:r>
              <a:rPr lang="es-ES" sz="2600" b="1" dirty="0"/>
              <a:t>«Objetos que colaboran enviándose mensajes»</a:t>
            </a:r>
          </a:p>
          <a:p>
            <a:pPr marL="228600" lvl="1" indent="0">
              <a:buNone/>
            </a:pPr>
            <a:endParaRPr lang="es-ES" sz="1800" dirty="0"/>
          </a:p>
          <a:p>
            <a:pPr marL="173038" lvl="1">
              <a:buClrTx/>
              <a:buNone/>
            </a:pPr>
            <a:r>
              <a:rPr lang="es-ES" sz="2600" dirty="0">
                <a:solidFill>
                  <a:srgbClr val="7030A0"/>
                </a:solidFill>
                <a:latin typeface="Adobe Garamond Pro" pitchFamily="18" charset="0"/>
              </a:rPr>
              <a:t>«Objetos que colaboran enviándose mensajes»</a:t>
            </a:r>
          </a:p>
          <a:p>
            <a:pPr marL="173038" lvl="1" algn="r">
              <a:buClrTx/>
              <a:buNone/>
            </a:pPr>
            <a:r>
              <a:rPr lang="es-ES" sz="3600" i="1" dirty="0">
                <a:latin typeface="Arno Pro" pitchFamily="18" charset="0"/>
              </a:rPr>
              <a:t>«Objetos que colaboran enviándose mensajes</a:t>
            </a:r>
            <a:r>
              <a:rPr lang="es-ES" sz="2600" dirty="0">
                <a:latin typeface="Adobe Garamond Pro" pitchFamily="18" charset="0"/>
              </a:rPr>
              <a:t>»</a:t>
            </a:r>
          </a:p>
          <a:p>
            <a:pPr marL="173038" lvl="1">
              <a:buClrTx/>
              <a:buNone/>
            </a:pPr>
            <a:r>
              <a:rPr lang="es-ES" sz="4400" dirty="0">
                <a:latin typeface="Castellar" pitchFamily="18" charset="0"/>
              </a:rPr>
              <a:t>«Objetos que colaboran enviándose mensajes»</a:t>
            </a:r>
          </a:p>
          <a:p>
            <a:pPr marL="173038" lvl="1" algn="r">
              <a:buClrTx/>
              <a:buNone/>
            </a:pPr>
            <a:r>
              <a:rPr lang="es-ES" sz="2000" i="1" dirty="0">
                <a:latin typeface="Papyrus" pitchFamily="66" charset="0"/>
              </a:rPr>
              <a:t>«Objetos que colaboran enviándose mensajes</a:t>
            </a:r>
            <a:r>
              <a:rPr lang="es-ES" sz="2000" dirty="0">
                <a:latin typeface="Papyrus" pitchFamily="66" charset="0"/>
              </a:rPr>
              <a:t>»</a:t>
            </a:r>
          </a:p>
          <a:p>
            <a:pPr>
              <a:buNone/>
            </a:pPr>
            <a:endParaRPr lang="es-ES" sz="1800" dirty="0"/>
          </a:p>
        </p:txBody>
      </p:sp>
      <p:sp>
        <p:nvSpPr>
          <p:cNvPr id="4" name="Text Placeholder 3"/>
          <p:cNvSpPr>
            <a:spLocks noGrp="1"/>
          </p:cNvSpPr>
          <p:nvPr>
            <p:ph type="body" sz="quarter" idx="13"/>
          </p:nvPr>
        </p:nvSpPr>
        <p:spPr>
          <a:xfrm>
            <a:off x="1905000" y="304800"/>
            <a:ext cx="8449056" cy="685800"/>
          </a:xfrm>
        </p:spPr>
        <p:txBody>
          <a:bodyPr/>
          <a:lstStyle/>
          <a:p>
            <a:r>
              <a:rPr lang="es-ES" sz="3200" dirty="0"/>
              <a:t>Paradigma de Objetos</a:t>
            </a:r>
          </a:p>
          <a:p>
            <a:endParaRPr lang="en-US" dirty="0"/>
          </a:p>
        </p:txBody>
      </p:sp>
    </p:spTree>
    <p:extLst>
      <p:ext uri="{BB962C8B-B14F-4D97-AF65-F5344CB8AC3E}">
        <p14:creationId xmlns:p14="http://schemas.microsoft.com/office/powerpoint/2010/main" val="2690615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1"/>
            <a:ext cx="8229600" cy="5183187"/>
          </a:xfrm>
        </p:spPr>
        <p:txBody>
          <a:bodyPr>
            <a:normAutofit/>
          </a:bodyPr>
          <a:lstStyle/>
          <a:p>
            <a:pPr algn="ctr"/>
            <a:endParaRPr lang="es-ES" sz="4000" dirty="0"/>
          </a:p>
          <a:p>
            <a:pPr marL="0" indent="0" algn="ctr">
              <a:buNone/>
            </a:pPr>
            <a:r>
              <a:rPr lang="es-ES" sz="4000" i="1" dirty="0"/>
              <a:t>Un objeto es una </a:t>
            </a:r>
          </a:p>
          <a:p>
            <a:pPr marL="0" indent="0" algn="ctr">
              <a:buNone/>
            </a:pPr>
            <a:r>
              <a:rPr lang="es-ES" sz="4000" i="1" dirty="0"/>
              <a:t>abstracción de </a:t>
            </a:r>
          </a:p>
          <a:p>
            <a:pPr marL="0" indent="0" algn="ctr">
              <a:buNone/>
            </a:pPr>
            <a:r>
              <a:rPr lang="es-ES" sz="4000" i="1" dirty="0"/>
              <a:t>una entidad </a:t>
            </a:r>
          </a:p>
          <a:p>
            <a:pPr marL="0" indent="0" algn="ctr">
              <a:buNone/>
            </a:pPr>
            <a:r>
              <a:rPr lang="es-ES" sz="4000" i="1" dirty="0"/>
              <a:t>en el dominio </a:t>
            </a:r>
            <a:endParaRPr lang="en-US" sz="4000" i="1" dirty="0"/>
          </a:p>
          <a:p>
            <a:pPr algn="ctr"/>
            <a:endParaRPr lang="es-ES" sz="4000" dirty="0"/>
          </a:p>
        </p:txBody>
      </p:sp>
      <p:sp>
        <p:nvSpPr>
          <p:cNvPr id="4" name="Text Placeholder 3"/>
          <p:cNvSpPr txBox="1">
            <a:spLocks/>
          </p:cNvSpPr>
          <p:nvPr/>
        </p:nvSpPr>
        <p:spPr>
          <a:xfrm>
            <a:off x="1828800" y="304800"/>
            <a:ext cx="8449056" cy="685800"/>
          </a:xfrm>
          <a:prstGeom prst="rect">
            <a:avLst/>
          </a:prstGeom>
        </p:spPr>
        <p:txBody>
          <a:bodyPr vert="horz" lIns="0" tIns="0" rIns="0" bIns="0" rtlCol="0">
            <a:noAutofit/>
          </a:bodyPr>
          <a:lstStyle/>
          <a:p>
            <a:pPr marL="173038" indent="-173038">
              <a:spcBef>
                <a:spcPct val="20000"/>
              </a:spcBef>
              <a:defRPr/>
            </a:pPr>
            <a:r>
              <a:rPr lang="es-ES" sz="3200" dirty="0">
                <a:solidFill>
                  <a:schemeClr val="tx1">
                    <a:lumMod val="50000"/>
                    <a:lumOff val="50000"/>
                  </a:schemeClr>
                </a:solidFill>
              </a:rPr>
              <a:t>Que es un Objeto ?</a:t>
            </a:r>
          </a:p>
          <a:p>
            <a:pPr marL="173038" indent="-173038">
              <a:spcBef>
                <a:spcPct val="20000"/>
              </a:spcBef>
              <a:defRPr/>
            </a:pPr>
            <a:endParaRPr lang="en-US" sz="1600" dirty="0">
              <a:solidFill>
                <a:schemeClr val="tx1">
                  <a:lumMod val="50000"/>
                  <a:lumOff val="50000"/>
                </a:schemeClr>
              </a:solidFill>
            </a:endParaRPr>
          </a:p>
        </p:txBody>
      </p:sp>
    </p:spTree>
    <p:extLst>
      <p:ext uri="{BB962C8B-B14F-4D97-AF65-F5344CB8AC3E}">
        <p14:creationId xmlns:p14="http://schemas.microsoft.com/office/powerpoint/2010/main" val="4042199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981201"/>
            <a:ext cx="8839200" cy="284771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3"/>
          <p:cNvSpPr>
            <a:spLocks noGrp="1"/>
          </p:cNvSpPr>
          <p:nvPr>
            <p:ph type="body" sz="quarter" idx="13"/>
          </p:nvPr>
        </p:nvSpPr>
        <p:spPr>
          <a:xfrm>
            <a:off x="1828800" y="381000"/>
            <a:ext cx="8449056" cy="685800"/>
          </a:xfrm>
        </p:spPr>
        <p:txBody>
          <a:bodyPr/>
          <a:lstStyle/>
          <a:p>
            <a:r>
              <a:rPr lang="es-ES" sz="3200" dirty="0"/>
              <a:t>Brecha Semántica</a:t>
            </a:r>
          </a:p>
          <a:p>
            <a:endParaRPr lang="en-US" dirty="0"/>
          </a:p>
        </p:txBody>
      </p:sp>
    </p:spTree>
    <p:extLst>
      <p:ext uri="{BB962C8B-B14F-4D97-AF65-F5344CB8AC3E}">
        <p14:creationId xmlns:p14="http://schemas.microsoft.com/office/powerpoint/2010/main" val="1983571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s-ES" sz="1800" dirty="0"/>
          </a:p>
          <a:p>
            <a:r>
              <a:rPr lang="es-ES" sz="4400" dirty="0"/>
              <a:t>  Esencial </a:t>
            </a:r>
          </a:p>
          <a:p>
            <a:r>
              <a:rPr lang="es-ES" sz="4400" dirty="0"/>
              <a:t>  </a:t>
            </a:r>
            <a:r>
              <a:rPr lang="es-ES" sz="4400" dirty="0" err="1"/>
              <a:t>Minimal</a:t>
            </a:r>
            <a:endParaRPr lang="es-ES" sz="4400" dirty="0"/>
          </a:p>
          <a:p>
            <a:r>
              <a:rPr lang="es-ES" sz="4400" dirty="0"/>
              <a:t>  QUE?</a:t>
            </a:r>
          </a:p>
          <a:p>
            <a:r>
              <a:rPr lang="es-ES" sz="4400" dirty="0"/>
              <a:t>  </a:t>
            </a:r>
            <a:r>
              <a:rPr lang="es-ES" sz="4400" strike="dblStrike" dirty="0"/>
              <a:t>COMO?</a:t>
            </a:r>
          </a:p>
        </p:txBody>
      </p:sp>
      <p:sp>
        <p:nvSpPr>
          <p:cNvPr id="4" name="Text Placeholder 3"/>
          <p:cNvSpPr>
            <a:spLocks noGrp="1"/>
          </p:cNvSpPr>
          <p:nvPr>
            <p:ph type="body" sz="quarter" idx="13"/>
          </p:nvPr>
        </p:nvSpPr>
        <p:spPr>
          <a:xfrm>
            <a:off x="1828800" y="381000"/>
            <a:ext cx="8449056" cy="685800"/>
          </a:xfrm>
        </p:spPr>
        <p:txBody>
          <a:bodyPr/>
          <a:lstStyle/>
          <a:p>
            <a:r>
              <a:rPr lang="es-ES" sz="3200" dirty="0"/>
              <a:t>Abstracción</a:t>
            </a:r>
            <a:endParaRPr lang="en-US" dirty="0"/>
          </a:p>
        </p:txBody>
      </p:sp>
    </p:spTree>
    <p:extLst>
      <p:ext uri="{BB962C8B-B14F-4D97-AF65-F5344CB8AC3E}">
        <p14:creationId xmlns:p14="http://schemas.microsoft.com/office/powerpoint/2010/main" val="2869253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s-ES" sz="1800" dirty="0"/>
          </a:p>
          <a:p>
            <a:endParaRPr lang="es-ES" sz="1800" dirty="0"/>
          </a:p>
          <a:p>
            <a:endParaRPr lang="es-ES" sz="4400" dirty="0"/>
          </a:p>
        </p:txBody>
      </p:sp>
      <p:sp>
        <p:nvSpPr>
          <p:cNvPr id="7" name="Rectangle 6"/>
          <p:cNvSpPr/>
          <p:nvPr/>
        </p:nvSpPr>
        <p:spPr>
          <a:xfrm>
            <a:off x="2133600" y="3048000"/>
            <a:ext cx="8229600" cy="523220"/>
          </a:xfrm>
          <a:prstGeom prst="rect">
            <a:avLst/>
          </a:prstGeom>
        </p:spPr>
        <p:txBody>
          <a:bodyPr wrap="square">
            <a:spAutoFit/>
          </a:bodyPr>
          <a:lstStyle/>
          <a:p>
            <a:r>
              <a:rPr lang="es-AR" sz="2800" b="1" dirty="0" err="1"/>
              <a:t>empresaDeTransporte.transporta</a:t>
            </a:r>
            <a:r>
              <a:rPr lang="es-AR" sz="2800" b="1" dirty="0"/>
              <a:t>(carga);</a:t>
            </a:r>
            <a:endParaRPr lang="en-US" sz="2800" dirty="0"/>
          </a:p>
        </p:txBody>
      </p:sp>
      <p:pic>
        <p:nvPicPr>
          <p:cNvPr id="4098" name="Picture 2" descr="C:\Documents and Settings\mperezvega\My Documents\Temp\Transporta 004.jpg"/>
          <p:cNvPicPr>
            <a:picLocks noChangeAspect="1" noChangeArrowheads="1"/>
          </p:cNvPicPr>
          <p:nvPr/>
        </p:nvPicPr>
        <p:blipFill>
          <a:blip r:embed="rId3" cstate="print"/>
          <a:srcRect/>
          <a:stretch>
            <a:fillRect/>
          </a:stretch>
        </p:blipFill>
        <p:spPr bwMode="auto">
          <a:xfrm>
            <a:off x="6248400" y="3927614"/>
            <a:ext cx="4419600" cy="2930387"/>
          </a:xfrm>
          <a:prstGeom prst="rect">
            <a:avLst/>
          </a:prstGeom>
          <a:noFill/>
        </p:spPr>
      </p:pic>
      <p:pic>
        <p:nvPicPr>
          <p:cNvPr id="4099" name="Picture 3" descr="C:\Documents and Settings\mperezvega\My Documents\Temp\Transporta 001.jpg"/>
          <p:cNvPicPr>
            <a:picLocks noChangeAspect="1" noChangeArrowheads="1"/>
          </p:cNvPicPr>
          <p:nvPr/>
        </p:nvPicPr>
        <p:blipFill>
          <a:blip r:embed="rId4" cstate="print"/>
          <a:srcRect/>
          <a:stretch>
            <a:fillRect/>
          </a:stretch>
        </p:blipFill>
        <p:spPr bwMode="auto">
          <a:xfrm>
            <a:off x="7010400" y="1"/>
            <a:ext cx="3657601" cy="2744131"/>
          </a:xfrm>
          <a:prstGeom prst="rect">
            <a:avLst/>
          </a:prstGeom>
          <a:noFill/>
        </p:spPr>
      </p:pic>
      <p:pic>
        <p:nvPicPr>
          <p:cNvPr id="4100" name="Picture 4" descr="C:\Documents and Settings\mperezvega\My Documents\Temp\Transporta 002.jpg"/>
          <p:cNvPicPr>
            <a:picLocks noChangeAspect="1" noChangeArrowheads="1"/>
          </p:cNvPicPr>
          <p:nvPr/>
        </p:nvPicPr>
        <p:blipFill>
          <a:blip r:embed="rId5" cstate="print"/>
          <a:srcRect/>
          <a:stretch>
            <a:fillRect/>
          </a:stretch>
        </p:blipFill>
        <p:spPr bwMode="auto">
          <a:xfrm>
            <a:off x="1524000" y="0"/>
            <a:ext cx="3581400" cy="2788376"/>
          </a:xfrm>
          <a:prstGeom prst="rect">
            <a:avLst/>
          </a:prstGeom>
          <a:noFill/>
        </p:spPr>
      </p:pic>
      <p:pic>
        <p:nvPicPr>
          <p:cNvPr id="4101" name="Picture 5" descr="C:\Documents and Settings\mperezvega\My Documents\Temp\Transporta 003.jpg"/>
          <p:cNvPicPr>
            <a:picLocks noChangeAspect="1" noChangeArrowheads="1"/>
          </p:cNvPicPr>
          <p:nvPr/>
        </p:nvPicPr>
        <p:blipFill>
          <a:blip r:embed="rId6" cstate="print"/>
          <a:srcRect/>
          <a:stretch>
            <a:fillRect/>
          </a:stretch>
        </p:blipFill>
        <p:spPr bwMode="auto">
          <a:xfrm>
            <a:off x="1524000" y="3929007"/>
            <a:ext cx="3657600" cy="2928994"/>
          </a:xfrm>
          <a:prstGeom prst="rect">
            <a:avLst/>
          </a:prstGeom>
          <a:noFill/>
        </p:spPr>
      </p:pic>
    </p:spTree>
    <p:extLst>
      <p:ext uri="{BB962C8B-B14F-4D97-AF65-F5344CB8AC3E}">
        <p14:creationId xmlns:p14="http://schemas.microsoft.com/office/powerpoint/2010/main" val="1799255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066801"/>
            <a:ext cx="8229600" cy="5410201"/>
          </a:xfrm>
        </p:spPr>
        <p:txBody>
          <a:bodyPr>
            <a:noAutofit/>
          </a:bodyPr>
          <a:lstStyle/>
          <a:p>
            <a:r>
              <a:rPr lang="es-ES" sz="2800" b="1" dirty="0"/>
              <a:t>Mensaje: </a:t>
            </a:r>
          </a:p>
          <a:p>
            <a:pPr lvl="1"/>
            <a:r>
              <a:rPr lang="es-ES" sz="2800" dirty="0"/>
              <a:t>Es lo que se envía a un objeto. </a:t>
            </a:r>
          </a:p>
          <a:p>
            <a:pPr lvl="1"/>
            <a:r>
              <a:rPr lang="es-ES" sz="2800" dirty="0"/>
              <a:t>Indica QUE hacer, pero no el COMO.</a:t>
            </a:r>
          </a:p>
          <a:p>
            <a:endParaRPr lang="es-ES" sz="2800" dirty="0"/>
          </a:p>
          <a:p>
            <a:r>
              <a:rPr lang="es-ES" sz="2800" b="1" dirty="0"/>
              <a:t>Método: </a:t>
            </a:r>
          </a:p>
          <a:p>
            <a:pPr lvl="1"/>
            <a:r>
              <a:rPr lang="es-ES" sz="2800" dirty="0"/>
              <a:t>Implementación asociada a un mensaje.</a:t>
            </a:r>
          </a:p>
          <a:p>
            <a:pPr lvl="1"/>
            <a:r>
              <a:rPr lang="es-ES" sz="2800" dirty="0"/>
              <a:t>Indica COMO hace la tarea.</a:t>
            </a:r>
          </a:p>
          <a:p>
            <a:pPr lvl="1"/>
            <a:endParaRPr lang="es-ES" sz="2800" dirty="0"/>
          </a:p>
          <a:p>
            <a:r>
              <a:rPr lang="es-ES" sz="2800" dirty="0"/>
              <a:t>Para cada mensaje que un objeto entiende, hay un método vinculado.</a:t>
            </a:r>
          </a:p>
          <a:p>
            <a:endParaRPr lang="es-ES" sz="2800" dirty="0"/>
          </a:p>
        </p:txBody>
      </p:sp>
      <p:sp>
        <p:nvSpPr>
          <p:cNvPr id="4" name="Text Placeholder 3"/>
          <p:cNvSpPr>
            <a:spLocks noGrp="1"/>
          </p:cNvSpPr>
          <p:nvPr>
            <p:ph type="body" sz="quarter" idx="13"/>
          </p:nvPr>
        </p:nvSpPr>
        <p:spPr>
          <a:xfrm>
            <a:off x="1828800" y="381000"/>
            <a:ext cx="8449056" cy="685800"/>
          </a:xfrm>
        </p:spPr>
        <p:txBody>
          <a:bodyPr/>
          <a:lstStyle/>
          <a:p>
            <a:r>
              <a:rPr lang="es-ES" sz="3200" dirty="0"/>
              <a:t>¿Mensajes  y métodos?</a:t>
            </a:r>
          </a:p>
          <a:p>
            <a:endParaRPr lang="en-US" dirty="0"/>
          </a:p>
        </p:txBody>
      </p:sp>
    </p:spTree>
    <p:extLst>
      <p:ext uri="{BB962C8B-B14F-4D97-AF65-F5344CB8AC3E}">
        <p14:creationId xmlns:p14="http://schemas.microsoft.com/office/powerpoint/2010/main" val="2821706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800601" y="990601"/>
            <a:ext cx="5181671" cy="4573587"/>
          </a:xfrm>
        </p:spPr>
        <p:txBody>
          <a:bodyPr>
            <a:normAutofit/>
          </a:bodyPr>
          <a:lstStyle/>
          <a:p>
            <a:r>
              <a:rPr lang="es-AR" sz="2400" dirty="0"/>
              <a:t>Enunciado</a:t>
            </a:r>
          </a:p>
          <a:p>
            <a:r>
              <a:rPr lang="es-AR" sz="2400" dirty="0"/>
              <a:t>Problema</a:t>
            </a:r>
          </a:p>
          <a:p>
            <a:r>
              <a:rPr lang="es-AR" sz="2400" dirty="0"/>
              <a:t>Abstracción</a:t>
            </a:r>
          </a:p>
          <a:p>
            <a:r>
              <a:rPr lang="es-AR" sz="2400" dirty="0"/>
              <a:t>Paradigma</a:t>
            </a:r>
          </a:p>
          <a:p>
            <a:r>
              <a:rPr lang="es-AR" sz="2400" dirty="0"/>
              <a:t>Encapsulamiento</a:t>
            </a:r>
          </a:p>
          <a:p>
            <a:r>
              <a:rPr lang="es-AR" sz="2400" dirty="0"/>
              <a:t>Protocolo, delegación</a:t>
            </a:r>
          </a:p>
          <a:p>
            <a:r>
              <a:rPr lang="es-AR" sz="2400" dirty="0"/>
              <a:t>Clases</a:t>
            </a:r>
          </a:p>
          <a:p>
            <a:r>
              <a:rPr lang="es-AR" sz="2400" dirty="0"/>
              <a:t>Herencia</a:t>
            </a:r>
          </a:p>
          <a:p>
            <a:r>
              <a:rPr lang="es-AR" sz="2400" dirty="0"/>
              <a:t>Polimorfismo</a:t>
            </a:r>
          </a:p>
          <a:p>
            <a:endParaRPr lang="es-AR" sz="2400" dirty="0"/>
          </a:p>
          <a:p>
            <a:endParaRPr lang="es-AR" sz="2400" dirty="0"/>
          </a:p>
          <a:p>
            <a:endParaRPr lang="es-A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1"/>
            <a:ext cx="8229600" cy="5791200"/>
          </a:xfrm>
        </p:spPr>
        <p:txBody>
          <a:bodyPr>
            <a:normAutofit/>
          </a:bodyPr>
          <a:lstStyle/>
          <a:p>
            <a:pPr lvl="1">
              <a:buNone/>
            </a:pPr>
            <a:r>
              <a:rPr lang="es-ES" sz="2400" dirty="0"/>
              <a:t>Es un conjunto de mensajes.</a:t>
            </a:r>
          </a:p>
          <a:p>
            <a:pPr lvl="1"/>
            <a:endParaRPr lang="es-ES" sz="2400" dirty="0"/>
          </a:p>
          <a:p>
            <a:pPr lvl="1"/>
            <a:endParaRPr lang="es-ES" sz="2400" dirty="0"/>
          </a:p>
        </p:txBody>
      </p:sp>
      <p:sp>
        <p:nvSpPr>
          <p:cNvPr id="4" name="Text Placeholder 3"/>
          <p:cNvSpPr>
            <a:spLocks noGrp="1"/>
          </p:cNvSpPr>
          <p:nvPr>
            <p:ph type="body" sz="quarter" idx="13"/>
          </p:nvPr>
        </p:nvSpPr>
        <p:spPr>
          <a:xfrm>
            <a:off x="1981200" y="304800"/>
            <a:ext cx="8449056" cy="609600"/>
          </a:xfrm>
        </p:spPr>
        <p:txBody>
          <a:bodyPr/>
          <a:lstStyle/>
          <a:p>
            <a:r>
              <a:rPr lang="es-ES" sz="3200" dirty="0"/>
              <a:t>Protocolo</a:t>
            </a:r>
            <a:endParaRPr lang="en-US" sz="3200" dirty="0"/>
          </a:p>
        </p:txBody>
      </p:sp>
      <p:pic>
        <p:nvPicPr>
          <p:cNvPr id="5122" name="Picture 2" descr="C:\Documents and Settings\mperezvega\My Documents\Temp\Cartas 002.jpg"/>
          <p:cNvPicPr>
            <a:picLocks noChangeAspect="1" noChangeArrowheads="1"/>
          </p:cNvPicPr>
          <p:nvPr/>
        </p:nvPicPr>
        <p:blipFill>
          <a:blip r:embed="rId3" cstate="print"/>
          <a:srcRect/>
          <a:stretch>
            <a:fillRect/>
          </a:stretch>
        </p:blipFill>
        <p:spPr bwMode="auto">
          <a:xfrm>
            <a:off x="2590800" y="1355679"/>
            <a:ext cx="6858000" cy="4810835"/>
          </a:xfrm>
          <a:prstGeom prst="rect">
            <a:avLst/>
          </a:prstGeom>
          <a:noFill/>
        </p:spPr>
      </p:pic>
    </p:spTree>
    <p:extLst>
      <p:ext uri="{BB962C8B-B14F-4D97-AF65-F5344CB8AC3E}">
        <p14:creationId xmlns:p14="http://schemas.microsoft.com/office/powerpoint/2010/main" val="1012611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289318"/>
            <a:ext cx="8229600" cy="5791200"/>
          </a:xfrm>
        </p:spPr>
        <p:txBody>
          <a:bodyPr>
            <a:normAutofit/>
          </a:bodyPr>
          <a:lstStyle/>
          <a:p>
            <a:pPr lvl="1">
              <a:buNone/>
            </a:pPr>
            <a:endParaRPr lang="es-ES" sz="2400" dirty="0"/>
          </a:p>
          <a:p>
            <a:pPr lvl="1"/>
            <a:endParaRPr lang="es-ES" sz="2400" dirty="0"/>
          </a:p>
        </p:txBody>
      </p:sp>
      <p:sp>
        <p:nvSpPr>
          <p:cNvPr id="4" name="Text Placeholder 3"/>
          <p:cNvSpPr>
            <a:spLocks noGrp="1"/>
          </p:cNvSpPr>
          <p:nvPr>
            <p:ph type="body" sz="quarter" idx="13"/>
          </p:nvPr>
        </p:nvSpPr>
        <p:spPr>
          <a:xfrm>
            <a:off x="1981200" y="304800"/>
            <a:ext cx="8449056" cy="609600"/>
          </a:xfrm>
        </p:spPr>
        <p:txBody>
          <a:bodyPr/>
          <a:lstStyle/>
          <a:p>
            <a:r>
              <a:rPr lang="es-ES" sz="3200" dirty="0"/>
              <a:t>Encapsulamiento</a:t>
            </a:r>
            <a:endParaRPr lang="en-US" sz="3200" dirty="0"/>
          </a:p>
        </p:txBody>
      </p:sp>
      <p:sp>
        <p:nvSpPr>
          <p:cNvPr id="5" name="Oval 4"/>
          <p:cNvSpPr/>
          <p:nvPr/>
        </p:nvSpPr>
        <p:spPr>
          <a:xfrm>
            <a:off x="3886200" y="1752600"/>
            <a:ext cx="4419600" cy="434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 name="Oval 5"/>
          <p:cNvSpPr/>
          <p:nvPr/>
        </p:nvSpPr>
        <p:spPr>
          <a:xfrm>
            <a:off x="5029200" y="2971800"/>
            <a:ext cx="2057400" cy="18288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Right Arrow 6"/>
          <p:cNvSpPr/>
          <p:nvPr/>
        </p:nvSpPr>
        <p:spPr>
          <a:xfrm rot="1992916">
            <a:off x="2119964" y="1634006"/>
            <a:ext cx="2133600" cy="1143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9" name="TextBox 8"/>
          <p:cNvSpPr txBox="1"/>
          <p:nvPr/>
        </p:nvSpPr>
        <p:spPr>
          <a:xfrm>
            <a:off x="5105401" y="2209801"/>
            <a:ext cx="1915909" cy="584775"/>
          </a:xfrm>
          <a:prstGeom prst="rect">
            <a:avLst/>
          </a:prstGeom>
          <a:noFill/>
        </p:spPr>
        <p:txBody>
          <a:bodyPr wrap="none" rtlCol="0">
            <a:spAutoFit/>
          </a:bodyPr>
          <a:lstStyle/>
          <a:p>
            <a:r>
              <a:rPr lang="en-US" sz="3200" i="1" dirty="0" err="1"/>
              <a:t>Protocolo</a:t>
            </a:r>
            <a:endParaRPr lang="en-US" sz="3200" i="1" dirty="0"/>
          </a:p>
        </p:txBody>
      </p:sp>
      <p:sp>
        <p:nvSpPr>
          <p:cNvPr id="10" name="TextBox 9"/>
          <p:cNvSpPr txBox="1"/>
          <p:nvPr/>
        </p:nvSpPr>
        <p:spPr>
          <a:xfrm>
            <a:off x="5410200" y="3581401"/>
            <a:ext cx="1460656" cy="584775"/>
          </a:xfrm>
          <a:prstGeom prst="rect">
            <a:avLst/>
          </a:prstGeom>
          <a:noFill/>
        </p:spPr>
        <p:txBody>
          <a:bodyPr wrap="none" rtlCol="0">
            <a:spAutoFit/>
          </a:bodyPr>
          <a:lstStyle/>
          <a:p>
            <a:r>
              <a:rPr lang="es-AR" sz="3200" i="1" dirty="0"/>
              <a:t>Estado</a:t>
            </a:r>
            <a:endParaRPr lang="en-US" sz="3200" i="1" dirty="0"/>
          </a:p>
        </p:txBody>
      </p:sp>
      <p:sp>
        <p:nvSpPr>
          <p:cNvPr id="11" name="Right Arrow 10"/>
          <p:cNvSpPr/>
          <p:nvPr/>
        </p:nvSpPr>
        <p:spPr>
          <a:xfrm rot="20260037">
            <a:off x="1965944" y="4635784"/>
            <a:ext cx="2133600" cy="1143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2" name="Right Arrow 11"/>
          <p:cNvSpPr/>
          <p:nvPr/>
        </p:nvSpPr>
        <p:spPr>
          <a:xfrm rot="12618438">
            <a:off x="8168790" y="4564320"/>
            <a:ext cx="1765000" cy="1143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3" name="Right Arrow 12"/>
          <p:cNvSpPr/>
          <p:nvPr/>
        </p:nvSpPr>
        <p:spPr>
          <a:xfrm rot="8535959">
            <a:off x="7808205" y="1447755"/>
            <a:ext cx="2133600" cy="1143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36534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1"/>
            <a:ext cx="8229600" cy="5791200"/>
          </a:xfrm>
        </p:spPr>
        <p:txBody>
          <a:bodyPr>
            <a:normAutofit/>
          </a:bodyPr>
          <a:lstStyle/>
          <a:p>
            <a:pPr lvl="1">
              <a:buNone/>
            </a:pPr>
            <a:endParaRPr lang="es-ES" sz="2400" dirty="0"/>
          </a:p>
          <a:p>
            <a:pPr lvl="1"/>
            <a:endParaRPr lang="es-ES" sz="2400" dirty="0"/>
          </a:p>
        </p:txBody>
      </p:sp>
      <p:sp>
        <p:nvSpPr>
          <p:cNvPr id="4" name="Text Placeholder 3"/>
          <p:cNvSpPr>
            <a:spLocks noGrp="1"/>
          </p:cNvSpPr>
          <p:nvPr>
            <p:ph type="body" sz="quarter" idx="13"/>
          </p:nvPr>
        </p:nvSpPr>
        <p:spPr>
          <a:xfrm>
            <a:off x="1981200" y="304800"/>
            <a:ext cx="8449056" cy="609600"/>
          </a:xfrm>
        </p:spPr>
        <p:txBody>
          <a:bodyPr/>
          <a:lstStyle/>
          <a:p>
            <a:r>
              <a:rPr lang="es-ES" sz="3200" dirty="0"/>
              <a:t>Encapsulamiento – Objeto cuenta bancaria</a:t>
            </a:r>
            <a:endParaRPr lang="en-US" sz="3200" dirty="0"/>
          </a:p>
        </p:txBody>
      </p:sp>
      <p:sp>
        <p:nvSpPr>
          <p:cNvPr id="5" name="Oval 4"/>
          <p:cNvSpPr/>
          <p:nvPr/>
        </p:nvSpPr>
        <p:spPr>
          <a:xfrm>
            <a:off x="3429000" y="1066800"/>
            <a:ext cx="5410200" cy="4953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 name="Oval 5"/>
          <p:cNvSpPr/>
          <p:nvPr/>
        </p:nvSpPr>
        <p:spPr>
          <a:xfrm>
            <a:off x="4800600" y="2514600"/>
            <a:ext cx="2438400" cy="20574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TextBox 8"/>
          <p:cNvSpPr txBox="1"/>
          <p:nvPr/>
        </p:nvSpPr>
        <p:spPr>
          <a:xfrm>
            <a:off x="4419601" y="1524001"/>
            <a:ext cx="3324949" cy="584775"/>
          </a:xfrm>
          <a:prstGeom prst="rect">
            <a:avLst/>
          </a:prstGeom>
          <a:noFill/>
        </p:spPr>
        <p:txBody>
          <a:bodyPr wrap="none" rtlCol="0">
            <a:spAutoFit/>
          </a:bodyPr>
          <a:lstStyle/>
          <a:p>
            <a:r>
              <a:rPr lang="es-AR" sz="3200" i="1" dirty="0"/>
              <a:t>extraer(</a:t>
            </a:r>
            <a:r>
              <a:rPr lang="es-AR" sz="3200" i="1" dirty="0" err="1"/>
              <a:t>unMonto</a:t>
            </a:r>
            <a:r>
              <a:rPr lang="es-AR" sz="3200" i="1" dirty="0"/>
              <a:t>)</a:t>
            </a:r>
            <a:endParaRPr lang="en-US" sz="3200" i="1" dirty="0"/>
          </a:p>
        </p:txBody>
      </p:sp>
      <p:sp>
        <p:nvSpPr>
          <p:cNvPr id="10" name="TextBox 9"/>
          <p:cNvSpPr txBox="1"/>
          <p:nvPr/>
        </p:nvSpPr>
        <p:spPr>
          <a:xfrm>
            <a:off x="5181600" y="3124201"/>
            <a:ext cx="1550424" cy="584775"/>
          </a:xfrm>
          <a:prstGeom prst="rect">
            <a:avLst/>
          </a:prstGeom>
          <a:noFill/>
        </p:spPr>
        <p:txBody>
          <a:bodyPr wrap="none" rtlCol="0">
            <a:spAutoFit/>
          </a:bodyPr>
          <a:lstStyle/>
          <a:p>
            <a:r>
              <a:rPr lang="es-AR" sz="3200" i="1" dirty="0"/>
              <a:t>$ 12,75</a:t>
            </a:r>
            <a:endParaRPr lang="en-US" sz="3200" i="1" dirty="0"/>
          </a:p>
        </p:txBody>
      </p:sp>
      <p:sp>
        <p:nvSpPr>
          <p:cNvPr id="14" name="TextBox 13"/>
          <p:cNvSpPr txBox="1"/>
          <p:nvPr/>
        </p:nvSpPr>
        <p:spPr>
          <a:xfrm>
            <a:off x="4341882" y="4724401"/>
            <a:ext cx="3735318" cy="584775"/>
          </a:xfrm>
          <a:prstGeom prst="rect">
            <a:avLst/>
          </a:prstGeom>
          <a:noFill/>
        </p:spPr>
        <p:txBody>
          <a:bodyPr wrap="none" rtlCol="0">
            <a:spAutoFit/>
          </a:bodyPr>
          <a:lstStyle/>
          <a:p>
            <a:r>
              <a:rPr lang="es-AR" sz="3200" i="1" dirty="0"/>
              <a:t>depositar(</a:t>
            </a:r>
            <a:r>
              <a:rPr lang="es-AR" sz="3200" i="1" dirty="0" err="1"/>
              <a:t>unMonto</a:t>
            </a:r>
            <a:r>
              <a:rPr lang="es-AR" sz="3200" i="1" dirty="0"/>
              <a:t>)</a:t>
            </a:r>
            <a:endParaRPr lang="en-US" sz="3200" i="1" dirty="0"/>
          </a:p>
        </p:txBody>
      </p:sp>
      <p:sp>
        <p:nvSpPr>
          <p:cNvPr id="15" name="TextBox 14"/>
          <p:cNvSpPr txBox="1"/>
          <p:nvPr/>
        </p:nvSpPr>
        <p:spPr>
          <a:xfrm>
            <a:off x="5715001" y="6273226"/>
            <a:ext cx="4953001" cy="584775"/>
          </a:xfrm>
          <a:prstGeom prst="rect">
            <a:avLst/>
          </a:prstGeom>
          <a:noFill/>
        </p:spPr>
        <p:txBody>
          <a:bodyPr wrap="square" rtlCol="0">
            <a:spAutoFit/>
          </a:bodyPr>
          <a:lstStyle/>
          <a:p>
            <a:endParaRPr lang="en-US" sz="3200" i="1" dirty="0"/>
          </a:p>
        </p:txBody>
      </p:sp>
    </p:spTree>
    <p:extLst>
      <p:ext uri="{BB962C8B-B14F-4D97-AF65-F5344CB8AC3E}">
        <p14:creationId xmlns:p14="http://schemas.microsoft.com/office/powerpoint/2010/main" val="1236534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90601"/>
            <a:ext cx="8229600" cy="5638800"/>
          </a:xfrm>
        </p:spPr>
        <p:txBody>
          <a:bodyPr>
            <a:normAutofit/>
          </a:bodyPr>
          <a:lstStyle/>
          <a:p>
            <a:pPr>
              <a:buNone/>
            </a:pPr>
            <a:r>
              <a:rPr lang="es-ES" sz="2800" dirty="0"/>
              <a:t>La esencia de una entidad </a:t>
            </a:r>
          </a:p>
          <a:p>
            <a:pPr>
              <a:buNone/>
            </a:pPr>
            <a:r>
              <a:rPr lang="es-ES" sz="2800" dirty="0"/>
              <a:t>esta definida </a:t>
            </a:r>
          </a:p>
          <a:p>
            <a:pPr>
              <a:buNone/>
            </a:pPr>
            <a:r>
              <a:rPr lang="es-ES" sz="2800" dirty="0"/>
              <a:t>y representada por </a:t>
            </a:r>
          </a:p>
          <a:p>
            <a:pPr>
              <a:buNone/>
            </a:pPr>
            <a:r>
              <a:rPr lang="es-ES" sz="2800" dirty="0"/>
              <a:t>su comportamiento.</a:t>
            </a:r>
          </a:p>
        </p:txBody>
      </p:sp>
      <p:sp>
        <p:nvSpPr>
          <p:cNvPr id="4" name="Text Placeholder 3"/>
          <p:cNvSpPr>
            <a:spLocks noGrp="1"/>
          </p:cNvSpPr>
          <p:nvPr>
            <p:ph type="body" sz="quarter" idx="13"/>
          </p:nvPr>
        </p:nvSpPr>
        <p:spPr>
          <a:xfrm>
            <a:off x="1981200" y="381000"/>
            <a:ext cx="8449056" cy="640080"/>
          </a:xfrm>
        </p:spPr>
        <p:txBody>
          <a:bodyPr/>
          <a:lstStyle/>
          <a:p>
            <a:r>
              <a:rPr lang="es-ES" sz="3200" dirty="0"/>
              <a:t>Comportamiento</a:t>
            </a:r>
            <a:endParaRPr lang="en-US" sz="3200" dirty="0"/>
          </a:p>
        </p:txBody>
      </p:sp>
      <p:pic>
        <p:nvPicPr>
          <p:cNvPr id="6146" name="Picture 2" descr="C:\Documents and Settings\mperezvega\My Documents\Temp\Cigueña del petroleo 001.jpg"/>
          <p:cNvPicPr>
            <a:picLocks noChangeAspect="1" noChangeArrowheads="1"/>
          </p:cNvPicPr>
          <p:nvPr/>
        </p:nvPicPr>
        <p:blipFill>
          <a:blip r:embed="rId3" cstate="print"/>
          <a:srcRect/>
          <a:stretch>
            <a:fillRect/>
          </a:stretch>
        </p:blipFill>
        <p:spPr bwMode="auto">
          <a:xfrm>
            <a:off x="5479722" y="2971800"/>
            <a:ext cx="5188278" cy="3886200"/>
          </a:xfrm>
          <a:prstGeom prst="rect">
            <a:avLst/>
          </a:prstGeom>
          <a:noFill/>
        </p:spPr>
      </p:pic>
      <p:pic>
        <p:nvPicPr>
          <p:cNvPr id="6147" name="Picture 3" descr="C:\Documents and Settings\mperezvega\My Documents\Temp\behave 001.jpg"/>
          <p:cNvPicPr>
            <a:picLocks noChangeAspect="1" noChangeArrowheads="1"/>
          </p:cNvPicPr>
          <p:nvPr/>
        </p:nvPicPr>
        <p:blipFill>
          <a:blip r:embed="rId4" cstate="print"/>
          <a:srcRect/>
          <a:stretch>
            <a:fillRect/>
          </a:stretch>
        </p:blipFill>
        <p:spPr bwMode="auto">
          <a:xfrm>
            <a:off x="1524000" y="3450336"/>
            <a:ext cx="3962400" cy="3407664"/>
          </a:xfrm>
          <a:prstGeom prst="rect">
            <a:avLst/>
          </a:prstGeom>
          <a:noFill/>
        </p:spPr>
      </p:pic>
      <p:pic>
        <p:nvPicPr>
          <p:cNvPr id="6148" name="Picture 4" descr="C:\Documents and Settings\mperezvega\My Documents\Temp\behave 002.jpg"/>
          <p:cNvPicPr>
            <a:picLocks noChangeAspect="1" noChangeArrowheads="1"/>
          </p:cNvPicPr>
          <p:nvPr/>
        </p:nvPicPr>
        <p:blipFill>
          <a:blip r:embed="rId5" cstate="print"/>
          <a:srcRect/>
          <a:stretch>
            <a:fillRect/>
          </a:stretch>
        </p:blipFill>
        <p:spPr bwMode="auto">
          <a:xfrm>
            <a:off x="6553200" y="1"/>
            <a:ext cx="4114800" cy="3082129"/>
          </a:xfrm>
          <a:prstGeom prst="rect">
            <a:avLst/>
          </a:prstGeom>
          <a:noFill/>
        </p:spPr>
      </p:pic>
    </p:spTree>
    <p:extLst>
      <p:ext uri="{BB962C8B-B14F-4D97-AF65-F5344CB8AC3E}">
        <p14:creationId xmlns:p14="http://schemas.microsoft.com/office/powerpoint/2010/main" val="128647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86743" y="446440"/>
            <a:ext cx="8628857" cy="352628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2057401" y="5027614"/>
            <a:ext cx="7888287" cy="1373187"/>
          </a:xfrm>
          <a:prstGeom prst="rect">
            <a:avLst/>
          </a:prstGeom>
        </p:spPr>
        <p:txBody>
          <a:bodyPr vert="horz" lIns="91440" tIns="45720" rIns="91440" bIns="45720" rtlCol="0">
            <a:normAutofit/>
          </a:bodyPr>
          <a:lstStyle>
            <a:lvl1pPr marL="173038" indent="-173038" algn="l" defTabSz="914400" rtl="0" eaLnBrk="1" latinLnBrk="0" hangingPunct="1">
              <a:spcBef>
                <a:spcPct val="20000"/>
              </a:spcBef>
              <a:buFontTx/>
              <a:buBlip>
                <a:blip r:embed="rId4"/>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1800" dirty="0"/>
          </a:p>
        </p:txBody>
      </p:sp>
      <p:sp>
        <p:nvSpPr>
          <p:cNvPr id="4" name="TextBox 3"/>
          <p:cNvSpPr txBox="1"/>
          <p:nvPr/>
        </p:nvSpPr>
        <p:spPr>
          <a:xfrm>
            <a:off x="1828802" y="4189414"/>
            <a:ext cx="2514599" cy="584775"/>
          </a:xfrm>
          <a:prstGeom prst="rect">
            <a:avLst/>
          </a:prstGeom>
          <a:noFill/>
        </p:spPr>
        <p:txBody>
          <a:bodyPr wrap="square" rtlCol="0">
            <a:spAutoFit/>
          </a:bodyPr>
          <a:lstStyle/>
          <a:p>
            <a:r>
              <a:rPr lang="es-AR" sz="3200" i="1" dirty="0"/>
              <a:t>Abstracción </a:t>
            </a:r>
            <a:endParaRPr lang="en-US" sz="3200" i="1" dirty="0"/>
          </a:p>
        </p:txBody>
      </p:sp>
      <p:sp>
        <p:nvSpPr>
          <p:cNvPr id="5" name="TextBox 4"/>
          <p:cNvSpPr txBox="1"/>
          <p:nvPr/>
        </p:nvSpPr>
        <p:spPr>
          <a:xfrm>
            <a:off x="4419601" y="4875214"/>
            <a:ext cx="2514599" cy="584775"/>
          </a:xfrm>
          <a:prstGeom prst="rect">
            <a:avLst/>
          </a:prstGeom>
          <a:noFill/>
        </p:spPr>
        <p:txBody>
          <a:bodyPr wrap="square" rtlCol="0">
            <a:spAutoFit/>
          </a:bodyPr>
          <a:lstStyle/>
          <a:p>
            <a:r>
              <a:rPr lang="es-AR" sz="3200" i="1" dirty="0"/>
              <a:t>Esencial</a:t>
            </a:r>
            <a:endParaRPr lang="en-US" sz="3200" i="1" dirty="0"/>
          </a:p>
        </p:txBody>
      </p:sp>
      <p:sp>
        <p:nvSpPr>
          <p:cNvPr id="7" name="TextBox 6"/>
          <p:cNvSpPr txBox="1"/>
          <p:nvPr/>
        </p:nvSpPr>
        <p:spPr>
          <a:xfrm>
            <a:off x="7086600" y="5561014"/>
            <a:ext cx="3581400" cy="584775"/>
          </a:xfrm>
          <a:prstGeom prst="rect">
            <a:avLst/>
          </a:prstGeom>
          <a:noFill/>
        </p:spPr>
        <p:txBody>
          <a:bodyPr wrap="square" rtlCol="0">
            <a:spAutoFit/>
          </a:bodyPr>
          <a:lstStyle/>
          <a:p>
            <a:r>
              <a:rPr lang="es-AR" sz="3200" b="1" i="1" dirty="0">
                <a:solidFill>
                  <a:srgbClr val="FF0000"/>
                </a:solidFill>
              </a:rPr>
              <a:t>Comportamiento</a:t>
            </a:r>
            <a:endParaRPr lang="en-US" sz="3200" b="1" i="1" dirty="0">
              <a:solidFill>
                <a:srgbClr val="FF0000"/>
              </a:solidFill>
            </a:endParaRPr>
          </a:p>
        </p:txBody>
      </p:sp>
      <p:sp>
        <p:nvSpPr>
          <p:cNvPr id="8" name="Right Arrow 7"/>
          <p:cNvSpPr/>
          <p:nvPr/>
        </p:nvSpPr>
        <p:spPr>
          <a:xfrm>
            <a:off x="2819400" y="5103813"/>
            <a:ext cx="1295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638800" y="5713413"/>
            <a:ext cx="1295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67000" y="4875213"/>
            <a:ext cx="15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86400" y="5484813"/>
            <a:ext cx="15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5429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Documents and Settings\mperezvega\My Documents\Temp\Delegar 003.jpg"/>
          <p:cNvPicPr>
            <a:picLocks noGrp="1" noChangeAspect="1" noChangeArrowheads="1"/>
          </p:cNvPicPr>
          <p:nvPr>
            <p:ph idx="1"/>
          </p:nvPr>
        </p:nvPicPr>
        <p:blipFill>
          <a:blip r:embed="rId3" cstate="print"/>
          <a:srcRect/>
          <a:stretch>
            <a:fillRect/>
          </a:stretch>
        </p:blipFill>
        <p:spPr bwMode="auto">
          <a:xfrm>
            <a:off x="2889584" y="1295400"/>
            <a:ext cx="6483017" cy="4648200"/>
          </a:xfrm>
          <a:prstGeom prst="rect">
            <a:avLst/>
          </a:prstGeom>
          <a:noFill/>
        </p:spPr>
      </p:pic>
      <p:sp>
        <p:nvSpPr>
          <p:cNvPr id="4" name="Text Placeholder 3"/>
          <p:cNvSpPr>
            <a:spLocks noGrp="1"/>
          </p:cNvSpPr>
          <p:nvPr>
            <p:ph type="body" sz="quarter" idx="13"/>
          </p:nvPr>
        </p:nvSpPr>
        <p:spPr>
          <a:xfrm>
            <a:off x="2057400" y="381000"/>
            <a:ext cx="8229600" cy="640080"/>
          </a:xfrm>
        </p:spPr>
        <p:txBody>
          <a:bodyPr/>
          <a:lstStyle/>
          <a:p>
            <a:r>
              <a:rPr lang="es-ES" sz="3200" dirty="0"/>
              <a:t>Delegación</a:t>
            </a:r>
            <a:endParaRPr lang="en-US" sz="3200" dirty="0"/>
          </a:p>
        </p:txBody>
      </p:sp>
    </p:spTree>
    <p:extLst>
      <p:ext uri="{BB962C8B-B14F-4D97-AF65-F5344CB8AC3E}">
        <p14:creationId xmlns:p14="http://schemas.microsoft.com/office/powerpoint/2010/main" val="2315396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66801"/>
            <a:ext cx="8229600" cy="5562600"/>
          </a:xfrm>
        </p:spPr>
        <p:txBody>
          <a:bodyPr>
            <a:normAutofit/>
          </a:bodyPr>
          <a:lstStyle/>
          <a:p>
            <a:pPr>
              <a:buNone/>
            </a:pPr>
            <a:r>
              <a:rPr lang="es-ES" sz="2400" dirty="0"/>
              <a:t>Solo una y una sola…..bien.</a:t>
            </a:r>
          </a:p>
        </p:txBody>
      </p:sp>
      <p:sp>
        <p:nvSpPr>
          <p:cNvPr id="4" name="Text Placeholder 3"/>
          <p:cNvSpPr>
            <a:spLocks noGrp="1"/>
          </p:cNvSpPr>
          <p:nvPr>
            <p:ph type="body" sz="quarter" idx="13"/>
          </p:nvPr>
        </p:nvSpPr>
        <p:spPr>
          <a:xfrm>
            <a:off x="1999488" y="228600"/>
            <a:ext cx="8449056" cy="640080"/>
          </a:xfrm>
        </p:spPr>
        <p:txBody>
          <a:bodyPr/>
          <a:lstStyle/>
          <a:p>
            <a:r>
              <a:rPr lang="es-ES" sz="3200" dirty="0"/>
              <a:t>Responsabilidad</a:t>
            </a:r>
            <a:endParaRPr lang="en-US" sz="3200" dirty="0"/>
          </a:p>
        </p:txBody>
      </p:sp>
      <p:pic>
        <p:nvPicPr>
          <p:cNvPr id="5" name="Picture 2" descr="C:\Documents and Settings\mperezvega\My Documents\Temp\Cigueña del petroleo 001.jpg"/>
          <p:cNvPicPr>
            <a:picLocks noChangeAspect="1" noChangeArrowheads="1"/>
          </p:cNvPicPr>
          <p:nvPr/>
        </p:nvPicPr>
        <p:blipFill>
          <a:blip r:embed="rId3" cstate="print"/>
          <a:srcRect/>
          <a:stretch>
            <a:fillRect/>
          </a:stretch>
        </p:blipFill>
        <p:spPr bwMode="auto">
          <a:xfrm>
            <a:off x="3124200" y="1676400"/>
            <a:ext cx="5943600" cy="4451962"/>
          </a:xfrm>
          <a:prstGeom prst="rect">
            <a:avLst/>
          </a:prstGeom>
          <a:noFill/>
        </p:spPr>
      </p:pic>
    </p:spTree>
    <p:extLst>
      <p:ext uri="{BB962C8B-B14F-4D97-AF65-F5344CB8AC3E}">
        <p14:creationId xmlns:p14="http://schemas.microsoft.com/office/powerpoint/2010/main" val="2315396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362201" y="2209801"/>
            <a:ext cx="7375889" cy="29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sz="quarter" idx="13"/>
          </p:nvPr>
        </p:nvSpPr>
        <p:spPr>
          <a:xfrm>
            <a:off x="1981200" y="381000"/>
            <a:ext cx="8449056" cy="502920"/>
          </a:xfrm>
        </p:spPr>
        <p:txBody>
          <a:bodyPr/>
          <a:lstStyle/>
          <a:p>
            <a:r>
              <a:rPr lang="es-AR" sz="3200" dirty="0"/>
              <a:t>Colaboración</a:t>
            </a:r>
          </a:p>
          <a:p>
            <a:endParaRPr lang="en-US" dirty="0"/>
          </a:p>
        </p:txBody>
      </p:sp>
      <p:sp>
        <p:nvSpPr>
          <p:cNvPr id="7" name="Content Placeholder 2"/>
          <p:cNvSpPr txBox="1">
            <a:spLocks/>
          </p:cNvSpPr>
          <p:nvPr/>
        </p:nvSpPr>
        <p:spPr>
          <a:xfrm>
            <a:off x="2246377" y="2590800"/>
            <a:ext cx="7888287" cy="3429000"/>
          </a:xfrm>
          <a:prstGeom prst="rect">
            <a:avLst/>
          </a:prstGeom>
        </p:spPr>
        <p:txBody>
          <a:bodyPr vert="horz" lIns="91440" tIns="45720" rIns="91440" bIns="45720" rtlCol="0">
            <a:normAutofit/>
          </a:bodyPr>
          <a:lstStyle>
            <a:lvl1pPr marL="173038" indent="-173038" algn="l" defTabSz="914400" rtl="0" eaLnBrk="1" latinLnBrk="0" hangingPunct="1">
              <a:spcBef>
                <a:spcPct val="20000"/>
              </a:spcBef>
              <a:buFontTx/>
              <a:buBlip>
                <a:blip r:embed="rId4"/>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ES" dirty="0"/>
          </a:p>
        </p:txBody>
      </p:sp>
    </p:spTree>
    <p:extLst>
      <p:ext uri="{BB962C8B-B14F-4D97-AF65-F5344CB8AC3E}">
        <p14:creationId xmlns:p14="http://schemas.microsoft.com/office/powerpoint/2010/main" val="1594575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n-US" dirty="0"/>
          </a:p>
        </p:txBody>
      </p:sp>
      <p:sp>
        <p:nvSpPr>
          <p:cNvPr id="4" name="Text Placeholder 3"/>
          <p:cNvSpPr>
            <a:spLocks noGrp="1"/>
          </p:cNvSpPr>
          <p:nvPr>
            <p:ph type="body" sz="quarter" idx="13"/>
          </p:nvPr>
        </p:nvSpPr>
        <p:spPr>
          <a:xfrm>
            <a:off x="1981200" y="457200"/>
            <a:ext cx="8449056" cy="579120"/>
          </a:xfrm>
        </p:spPr>
        <p:txBody>
          <a:bodyPr/>
          <a:lstStyle/>
          <a:p>
            <a:r>
              <a:rPr lang="es-ES" sz="3200" dirty="0"/>
              <a:t>Colaboradores y Nombres</a:t>
            </a:r>
            <a:endParaRPr lang="en-US" sz="32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1" y="2438400"/>
            <a:ext cx="6120809" cy="283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556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endParaRPr lang="es-ES" b="1" dirty="0" smtClean="0"/>
          </a:p>
          <a:p>
            <a:endParaRPr lang="en-US" dirty="0"/>
          </a:p>
        </p:txBody>
      </p:sp>
      <p:sp>
        <p:nvSpPr>
          <p:cNvPr id="4" name="Text Placeholder 3"/>
          <p:cNvSpPr>
            <a:spLocks noGrp="1"/>
          </p:cNvSpPr>
          <p:nvPr>
            <p:ph type="body" sz="quarter" idx="13"/>
          </p:nvPr>
        </p:nvSpPr>
        <p:spPr>
          <a:xfrm>
            <a:off x="2218944" y="228600"/>
            <a:ext cx="7915656" cy="579120"/>
          </a:xfrm>
        </p:spPr>
        <p:txBody>
          <a:bodyPr/>
          <a:lstStyle/>
          <a:p>
            <a:r>
              <a:rPr lang="es-AR" sz="3200" dirty="0"/>
              <a:t>Nombres</a:t>
            </a:r>
            <a:endParaRPr lang="en-US" sz="3200" dirty="0"/>
          </a:p>
          <a:p>
            <a:endParaRPr lang="en-US" dirty="0"/>
          </a:p>
        </p:txBody>
      </p:sp>
      <p:sp>
        <p:nvSpPr>
          <p:cNvPr id="6" name="Oval 5"/>
          <p:cNvSpPr/>
          <p:nvPr/>
        </p:nvSpPr>
        <p:spPr>
          <a:xfrm>
            <a:off x="2133600" y="1676400"/>
            <a:ext cx="2590800" cy="1371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Conductor</a:t>
            </a:r>
          </a:p>
        </p:txBody>
      </p:sp>
      <p:sp>
        <p:nvSpPr>
          <p:cNvPr id="7" name="Right Arrow 6"/>
          <p:cNvSpPr/>
          <p:nvPr/>
        </p:nvSpPr>
        <p:spPr>
          <a:xfrm>
            <a:off x="5105400" y="1524000"/>
            <a:ext cx="2133600" cy="1600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AR" sz="2400" dirty="0"/>
              <a:t>mensaje</a:t>
            </a:r>
            <a:endParaRPr lang="en-US" sz="2400" dirty="0"/>
          </a:p>
        </p:txBody>
      </p:sp>
      <p:sp>
        <p:nvSpPr>
          <p:cNvPr id="8" name="Oval 7"/>
          <p:cNvSpPr/>
          <p:nvPr/>
        </p:nvSpPr>
        <p:spPr>
          <a:xfrm>
            <a:off x="7467600" y="1676400"/>
            <a:ext cx="2590800" cy="1371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Auto</a:t>
            </a:r>
          </a:p>
        </p:txBody>
      </p:sp>
      <p:sp>
        <p:nvSpPr>
          <p:cNvPr id="9" name="TextBox 8"/>
          <p:cNvSpPr txBox="1"/>
          <p:nvPr/>
        </p:nvSpPr>
        <p:spPr>
          <a:xfrm>
            <a:off x="4953000" y="4038602"/>
            <a:ext cx="2286000" cy="2031325"/>
          </a:xfrm>
          <a:prstGeom prst="rect">
            <a:avLst/>
          </a:prstGeom>
          <a:noFill/>
        </p:spPr>
        <p:txBody>
          <a:bodyPr wrap="square" rtlCol="0">
            <a:spAutoFit/>
          </a:bodyPr>
          <a:lstStyle/>
          <a:p>
            <a:r>
              <a:rPr lang="es-AR" sz="3600" dirty="0"/>
              <a:t>acelerar ?</a:t>
            </a:r>
          </a:p>
          <a:p>
            <a:endParaRPr lang="es-AR" sz="3600" dirty="0"/>
          </a:p>
          <a:p>
            <a:r>
              <a:rPr lang="es-AR" sz="3600" dirty="0"/>
              <a:t>acelera ?</a:t>
            </a:r>
            <a:endParaRPr lang="en-US" sz="3600" dirty="0"/>
          </a:p>
          <a:p>
            <a:endParaRPr lang="en-US" dirty="0"/>
          </a:p>
        </p:txBody>
      </p:sp>
    </p:spTree>
    <p:extLst>
      <p:ext uri="{BB962C8B-B14F-4D97-AF65-F5344CB8AC3E}">
        <p14:creationId xmlns:p14="http://schemas.microsoft.com/office/powerpoint/2010/main" val="2930994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228601"/>
            <a:ext cx="8229600" cy="5638800"/>
          </a:xfrm>
        </p:spPr>
        <p:txBody>
          <a:bodyPr/>
          <a:lstStyle/>
          <a:p>
            <a:endParaRPr lang="es-AR" dirty="0"/>
          </a:p>
          <a:p>
            <a:pPr marL="457200" lvl="4" indent="0">
              <a:buNone/>
            </a:pPr>
            <a:r>
              <a:rPr lang="es-AR" sz="4000" dirty="0"/>
              <a:t>¿Para que hacemos Software?</a:t>
            </a:r>
          </a:p>
          <a:p>
            <a:endParaRPr lang="es-AR" dirty="0" smtClean="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p:txBody>
      </p:sp>
      <p:pic>
        <p:nvPicPr>
          <p:cNvPr id="59394" name="Picture 2" descr="http://thumbs.dreamstime.com/thumb_177/1187718019wTtC3B.jpg"/>
          <p:cNvPicPr>
            <a:picLocks noChangeAspect="1" noChangeArrowheads="1"/>
          </p:cNvPicPr>
          <p:nvPr/>
        </p:nvPicPr>
        <p:blipFill>
          <a:blip r:embed="rId3" cstate="print"/>
          <a:srcRect/>
          <a:stretch>
            <a:fillRect/>
          </a:stretch>
        </p:blipFill>
        <p:spPr bwMode="auto">
          <a:xfrm>
            <a:off x="4572000" y="1981200"/>
            <a:ext cx="3581400" cy="35814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04801"/>
            <a:ext cx="8229600" cy="6324601"/>
          </a:xfrm>
        </p:spPr>
        <p:txBody>
          <a:bodyPr>
            <a:normAutofit/>
          </a:bodyPr>
          <a:lstStyle/>
          <a:p>
            <a:pPr>
              <a:buNone/>
            </a:pPr>
            <a:endParaRPr lang="es-ES" dirty="0" smtClean="0"/>
          </a:p>
          <a:p>
            <a:pPr>
              <a:buNone/>
            </a:pPr>
            <a:endParaRPr lang="es-ES" dirty="0" smtClean="0"/>
          </a:p>
          <a:p>
            <a:pPr>
              <a:buFontTx/>
              <a:buChar char="-"/>
            </a:pPr>
            <a:r>
              <a:rPr lang="es-ES" sz="2800" dirty="0"/>
              <a:t>Que hace?</a:t>
            </a:r>
          </a:p>
          <a:p>
            <a:pPr>
              <a:buFontTx/>
              <a:buChar char="-"/>
            </a:pPr>
            <a:endParaRPr lang="es-ES" sz="2800" dirty="0"/>
          </a:p>
          <a:p>
            <a:pPr>
              <a:buFontTx/>
              <a:buChar char="-"/>
            </a:pPr>
            <a:r>
              <a:rPr lang="es-ES" sz="2800" dirty="0"/>
              <a:t>Cual es su responsabilidad?</a:t>
            </a:r>
          </a:p>
          <a:p>
            <a:pPr>
              <a:buFontTx/>
              <a:buChar char="-"/>
            </a:pPr>
            <a:endParaRPr lang="es-ES" sz="2800" dirty="0"/>
          </a:p>
          <a:p>
            <a:pPr>
              <a:buFontTx/>
              <a:buChar char="-"/>
            </a:pPr>
            <a:r>
              <a:rPr lang="es-ES" sz="2800" dirty="0"/>
              <a:t>Cual es su comportamiento?</a:t>
            </a:r>
          </a:p>
          <a:p>
            <a:pPr>
              <a:buFontTx/>
              <a:buChar char="-"/>
            </a:pPr>
            <a:endParaRPr lang="es-ES" sz="2800" dirty="0"/>
          </a:p>
          <a:p>
            <a:pPr>
              <a:buFontTx/>
              <a:buChar char="-"/>
            </a:pPr>
            <a:r>
              <a:rPr lang="es-ES" sz="2800" dirty="0"/>
              <a:t>Con quien quiero que se relacione?</a:t>
            </a:r>
          </a:p>
          <a:p>
            <a:pPr>
              <a:buFontTx/>
              <a:buChar char="-"/>
            </a:pPr>
            <a:endParaRPr lang="es-ES" sz="2800" dirty="0"/>
          </a:p>
          <a:p>
            <a:pPr>
              <a:buFontTx/>
              <a:buChar char="-"/>
            </a:pPr>
            <a:r>
              <a:rPr lang="es-ES" sz="2800" dirty="0"/>
              <a:t>Que nombre le pongo? Hay relación entre el nombre y su responsabilidad?</a:t>
            </a:r>
          </a:p>
          <a:p>
            <a:pPr>
              <a:buFontTx/>
              <a:buChar char="-"/>
            </a:pPr>
            <a:endParaRPr lang="es-ES" sz="2400" dirty="0"/>
          </a:p>
          <a:p>
            <a:pPr>
              <a:buFontTx/>
              <a:buChar char="-"/>
            </a:pPr>
            <a:endParaRPr lang="es-ES" dirty="0" smtClean="0"/>
          </a:p>
          <a:p>
            <a:pPr>
              <a:buFontTx/>
              <a:buChar char="-"/>
            </a:pPr>
            <a:endParaRPr lang="es-ES" dirty="0" smtClean="0"/>
          </a:p>
          <a:p>
            <a:pPr>
              <a:buFontTx/>
              <a:buChar char="-"/>
            </a:pPr>
            <a:endParaRPr lang="es-ES" dirty="0" smtClean="0"/>
          </a:p>
        </p:txBody>
      </p:sp>
      <p:pic>
        <p:nvPicPr>
          <p:cNvPr id="4" name="Picture 2" descr="http://t2.gstatic.com/images?q=tbn:UOYG2U227Tv3sM:http://www.integralimitada.com/wp-content/uploads/2009/05/IMAGEN-TIPS.jpg"/>
          <p:cNvPicPr>
            <a:picLocks noChangeAspect="1" noChangeArrowheads="1"/>
          </p:cNvPicPr>
          <p:nvPr/>
        </p:nvPicPr>
        <p:blipFill>
          <a:blip r:embed="rId3" cstate="print"/>
          <a:srcRect/>
          <a:stretch>
            <a:fillRect/>
          </a:stretch>
        </p:blipFill>
        <p:spPr bwMode="auto">
          <a:xfrm>
            <a:off x="7797364" y="0"/>
            <a:ext cx="2870636" cy="2895600"/>
          </a:xfrm>
          <a:prstGeom prst="rect">
            <a:avLst/>
          </a:prstGeom>
          <a:noFill/>
        </p:spPr>
      </p:pic>
    </p:spTree>
    <p:extLst>
      <p:ext uri="{BB962C8B-B14F-4D97-AF65-F5344CB8AC3E}">
        <p14:creationId xmlns:p14="http://schemas.microsoft.com/office/powerpoint/2010/main" val="2523282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bligoo.com/media/users/0/16/images/lucha%20de%20clases.jpg"/>
          <p:cNvPicPr>
            <a:picLocks noChangeAspect="1" noChangeArrowheads="1"/>
          </p:cNvPicPr>
          <p:nvPr/>
        </p:nvPicPr>
        <p:blipFill>
          <a:blip r:embed="rId2" cstate="print"/>
          <a:srcRect t="32520"/>
          <a:stretch>
            <a:fillRect/>
          </a:stretch>
        </p:blipFill>
        <p:spPr bwMode="auto">
          <a:xfrm>
            <a:off x="2590800" y="592488"/>
            <a:ext cx="4724400" cy="5503512"/>
          </a:xfrm>
          <a:prstGeom prst="rect">
            <a:avLst/>
          </a:prstGeom>
          <a:noFill/>
        </p:spPr>
      </p:pic>
      <p:sp>
        <p:nvSpPr>
          <p:cNvPr id="6" name="Rectangle 5"/>
          <p:cNvSpPr/>
          <p:nvPr/>
        </p:nvSpPr>
        <p:spPr>
          <a:xfrm>
            <a:off x="6248400" y="4953000"/>
            <a:ext cx="22098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086600" y="2514601"/>
            <a:ext cx="2895600" cy="1015663"/>
          </a:xfrm>
          <a:prstGeom prst="rect">
            <a:avLst/>
          </a:prstGeom>
          <a:noFill/>
        </p:spPr>
        <p:txBody>
          <a:bodyPr wrap="square" rtlCol="0">
            <a:spAutoFit/>
          </a:bodyPr>
          <a:lstStyle/>
          <a:p>
            <a:r>
              <a:rPr lang="es-AR" sz="6000" dirty="0">
                <a:solidFill>
                  <a:srgbClr val="00B050"/>
                </a:solidFill>
              </a:rPr>
              <a:t>Clases</a:t>
            </a:r>
            <a:endParaRPr lang="en-US" sz="6000" dirty="0">
              <a:solidFill>
                <a:srgbClr val="00B05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Creación de objetos</a:t>
            </a:r>
            <a:endParaRPr lang="en-US" dirty="0"/>
          </a:p>
        </p:txBody>
      </p:sp>
      <p:sp>
        <p:nvSpPr>
          <p:cNvPr id="3" name="Content Placeholder 2"/>
          <p:cNvSpPr>
            <a:spLocks noGrp="1"/>
          </p:cNvSpPr>
          <p:nvPr>
            <p:ph idx="1"/>
          </p:nvPr>
        </p:nvSpPr>
        <p:spPr>
          <a:xfrm>
            <a:off x="2057400" y="1143001"/>
            <a:ext cx="8229600" cy="5486400"/>
          </a:xfrm>
        </p:spPr>
        <p:txBody>
          <a:bodyPr>
            <a:noAutofit/>
          </a:bodyPr>
          <a:lstStyle/>
          <a:p>
            <a:endParaRPr lang="es-ES" sz="2400" dirty="0"/>
          </a:p>
          <a:p>
            <a:r>
              <a:rPr lang="es-ES" sz="2400" dirty="0"/>
              <a:t>Sólo contamos con objetos y mensajes…</a:t>
            </a:r>
          </a:p>
          <a:p>
            <a:endParaRPr lang="es-ES" sz="2400" dirty="0"/>
          </a:p>
          <a:p>
            <a:endParaRPr lang="es-ES" sz="2400" dirty="0"/>
          </a:p>
          <a:p>
            <a:endParaRPr lang="es-ES" sz="2400" dirty="0"/>
          </a:p>
          <a:p>
            <a:endParaRPr lang="es-ES" sz="2400" dirty="0"/>
          </a:p>
          <a:p>
            <a:endParaRPr lang="es-ES" sz="2400" dirty="0"/>
          </a:p>
          <a:p>
            <a:endParaRPr lang="es-ES" sz="2400" dirty="0"/>
          </a:p>
          <a:p>
            <a:endParaRPr lang="es-ES" sz="2400" dirty="0"/>
          </a:p>
          <a:p>
            <a:endParaRPr lang="es-ES" sz="2400" dirty="0"/>
          </a:p>
          <a:p>
            <a:r>
              <a:rPr lang="es-ES" sz="2400" dirty="0"/>
              <a:t>… vamos a necesitar de un objeto para crear otro objeto.</a:t>
            </a:r>
          </a:p>
        </p:txBody>
      </p:sp>
      <p:sp>
        <p:nvSpPr>
          <p:cNvPr id="4" name="Text Placeholder 3"/>
          <p:cNvSpPr>
            <a:spLocks noGrp="1"/>
          </p:cNvSpPr>
          <p:nvPr>
            <p:ph type="body" sz="quarter" idx="13"/>
          </p:nvPr>
        </p:nvSpPr>
        <p:spPr/>
        <p:txBody>
          <a:bodyPr/>
          <a:lstStyle/>
          <a:p>
            <a:r>
              <a:rPr lang="es-ES" dirty="0" smtClean="0"/>
              <a:t>Concepto</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1" y="2895600"/>
            <a:ext cx="829588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80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Clase</a:t>
            </a:r>
            <a:endParaRPr lang="en-US" dirty="0"/>
          </a:p>
        </p:txBody>
      </p:sp>
      <p:sp>
        <p:nvSpPr>
          <p:cNvPr id="3" name="Content Placeholder 2"/>
          <p:cNvSpPr>
            <a:spLocks noGrp="1"/>
          </p:cNvSpPr>
          <p:nvPr>
            <p:ph idx="1"/>
          </p:nvPr>
        </p:nvSpPr>
        <p:spPr>
          <a:xfrm>
            <a:off x="1981200" y="1066801"/>
            <a:ext cx="8305800" cy="5486399"/>
          </a:xfrm>
        </p:spPr>
        <p:txBody>
          <a:bodyPr>
            <a:normAutofit/>
          </a:bodyPr>
          <a:lstStyle/>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endParaRPr lang="es-ES" dirty="0" smtClean="0"/>
          </a:p>
          <a:p>
            <a:endParaRPr lang="es-ES" dirty="0"/>
          </a:p>
          <a:p>
            <a:pPr marL="0" indent="0">
              <a:buNone/>
            </a:pPr>
            <a:endParaRPr lang="es-ES" dirty="0" smtClean="0"/>
          </a:p>
          <a:p>
            <a:pPr marL="0" indent="0">
              <a:buNone/>
            </a:pPr>
            <a:endParaRPr lang="es-ES" dirty="0" smtClean="0"/>
          </a:p>
          <a:p>
            <a:pPr marL="0" indent="0">
              <a:buNone/>
            </a:pPr>
            <a:endParaRPr lang="en-US" dirty="0"/>
          </a:p>
        </p:txBody>
      </p:sp>
      <p:sp>
        <p:nvSpPr>
          <p:cNvPr id="4" name="Text Placeholder 3"/>
          <p:cNvSpPr>
            <a:spLocks noGrp="1"/>
          </p:cNvSpPr>
          <p:nvPr>
            <p:ph type="body" sz="quarter" idx="13"/>
          </p:nvPr>
        </p:nvSpPr>
        <p:spPr/>
        <p:txBody>
          <a:bodyPr/>
          <a:lstStyle/>
          <a:p>
            <a:r>
              <a:rPr lang="es-ES" dirty="0" smtClean="0"/>
              <a:t>Definición cont.</a:t>
            </a:r>
            <a:endParaRPr lang="en-US" dirty="0"/>
          </a:p>
          <a:p>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371600"/>
            <a:ext cx="8819284"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13"/>
          <p:cNvGrpSpPr/>
          <p:nvPr/>
        </p:nvGrpSpPr>
        <p:grpSpPr>
          <a:xfrm>
            <a:off x="1828801" y="4419600"/>
            <a:ext cx="8854859" cy="1752600"/>
            <a:chOff x="304800" y="4419600"/>
            <a:chExt cx="8854859" cy="1752600"/>
          </a:xfrm>
        </p:grpSpPr>
        <p:sp>
          <p:nvSpPr>
            <p:cNvPr id="6" name="Rounded Rectangle 5"/>
            <p:cNvSpPr/>
            <p:nvPr/>
          </p:nvSpPr>
          <p:spPr>
            <a:xfrm>
              <a:off x="304800" y="4495800"/>
              <a:ext cx="4191000" cy="99060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r>
                <a:rPr lang="es-ES" sz="2800" dirty="0" err="1">
                  <a:solidFill>
                    <a:schemeClr val="tx1"/>
                  </a:solidFill>
                </a:rPr>
                <a:t>laCajaDeAhorroDeTito</a:t>
              </a:r>
              <a:endParaRPr lang="es-ES" sz="2800" dirty="0">
                <a:solidFill>
                  <a:schemeClr val="tx1"/>
                </a:solidFill>
              </a:endParaRPr>
            </a:p>
          </p:txBody>
        </p:sp>
        <p:sp>
          <p:nvSpPr>
            <p:cNvPr id="7" name="Rounded Rectangle 6"/>
            <p:cNvSpPr/>
            <p:nvPr/>
          </p:nvSpPr>
          <p:spPr>
            <a:xfrm>
              <a:off x="4572000" y="5257800"/>
              <a:ext cx="4267200" cy="91440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r>
                <a:rPr lang="es-ES" sz="2800" dirty="0" err="1">
                  <a:solidFill>
                    <a:schemeClr val="tx1"/>
                  </a:solidFill>
                </a:rPr>
                <a:t>laCajaDeAhorroDeJose</a:t>
              </a:r>
              <a:endParaRPr lang="es-ES" sz="2800" dirty="0">
                <a:solidFill>
                  <a:schemeClr val="tx1"/>
                </a:solidFill>
              </a:endParaRPr>
            </a:p>
          </p:txBody>
        </p:sp>
        <p:cxnSp>
          <p:nvCxnSpPr>
            <p:cNvPr id="9" name="Straight Connector 8"/>
            <p:cNvCxnSpPr/>
            <p:nvPr/>
          </p:nvCxnSpPr>
          <p:spPr>
            <a:xfrm>
              <a:off x="4648200" y="47244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410200" y="4800600"/>
              <a:ext cx="609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4419600"/>
              <a:ext cx="3063659" cy="523220"/>
            </a:xfrm>
            <a:prstGeom prst="rect">
              <a:avLst/>
            </a:prstGeom>
            <a:noFill/>
          </p:spPr>
          <p:txBody>
            <a:bodyPr wrap="none" rtlCol="0">
              <a:spAutoFit/>
            </a:bodyPr>
            <a:lstStyle/>
            <a:p>
              <a:r>
                <a:rPr lang="es-AR" sz="2800" dirty="0"/>
                <a:t>Mismos mensajes</a:t>
              </a:r>
              <a:endParaRPr lang="en-US" sz="2800" dirty="0"/>
            </a:p>
          </p:txBody>
        </p:sp>
      </p:grpSp>
    </p:spTree>
    <p:extLst>
      <p:ext uri="{BB962C8B-B14F-4D97-AF65-F5344CB8AC3E}">
        <p14:creationId xmlns:p14="http://schemas.microsoft.com/office/powerpoint/2010/main" val="29422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Clase</a:t>
            </a:r>
            <a:endParaRPr lang="en-US" dirty="0"/>
          </a:p>
        </p:txBody>
      </p:sp>
      <p:sp>
        <p:nvSpPr>
          <p:cNvPr id="4" name="Text Placeholder 3"/>
          <p:cNvSpPr>
            <a:spLocks noGrp="1"/>
          </p:cNvSpPr>
          <p:nvPr>
            <p:ph type="body" sz="quarter" idx="13"/>
          </p:nvPr>
        </p:nvSpPr>
        <p:spPr/>
        <p:txBody>
          <a:bodyPr/>
          <a:lstStyle/>
          <a:p>
            <a:r>
              <a:rPr lang="es-ES" dirty="0" smtClean="0"/>
              <a:t>Definición</a:t>
            </a:r>
            <a:endParaRPr lang="en-US" dirty="0"/>
          </a:p>
        </p:txBody>
      </p:sp>
      <p:sp>
        <p:nvSpPr>
          <p:cNvPr id="6" name="TextBox 5"/>
          <p:cNvSpPr txBox="1"/>
          <p:nvPr/>
        </p:nvSpPr>
        <p:spPr>
          <a:xfrm rot="1020419">
            <a:off x="2069051" y="2404058"/>
            <a:ext cx="7686720" cy="707886"/>
          </a:xfrm>
          <a:prstGeom prst="rect">
            <a:avLst/>
          </a:prstGeom>
          <a:noFill/>
        </p:spPr>
        <p:txBody>
          <a:bodyPr wrap="none" rtlCol="0">
            <a:spAutoFit/>
          </a:bodyPr>
          <a:lstStyle/>
          <a:p>
            <a:r>
              <a:rPr lang="es-AR" sz="4000" dirty="0">
                <a:solidFill>
                  <a:schemeClr val="accent1"/>
                </a:solidFill>
              </a:rPr>
              <a:t>Es mucho mas que crear objetos</a:t>
            </a:r>
            <a:endParaRPr lang="en-US" sz="4000" dirty="0">
              <a:solidFill>
                <a:schemeClr val="accent1"/>
              </a:solidFill>
            </a:endParaRPr>
          </a:p>
        </p:txBody>
      </p:sp>
      <p:sp>
        <p:nvSpPr>
          <p:cNvPr id="7" name="TextBox 6"/>
          <p:cNvSpPr txBox="1"/>
          <p:nvPr/>
        </p:nvSpPr>
        <p:spPr>
          <a:xfrm rot="20594596">
            <a:off x="2181965" y="4753018"/>
            <a:ext cx="6117380" cy="707886"/>
          </a:xfrm>
          <a:prstGeom prst="rect">
            <a:avLst/>
          </a:prstGeom>
          <a:noFill/>
        </p:spPr>
        <p:txBody>
          <a:bodyPr wrap="none" rtlCol="0">
            <a:spAutoFit/>
          </a:bodyPr>
          <a:lstStyle/>
          <a:p>
            <a:r>
              <a:rPr lang="es-AR" sz="4000" dirty="0">
                <a:solidFill>
                  <a:srgbClr val="FF0000"/>
                </a:solidFill>
              </a:rPr>
              <a:t>Generalización de objetos</a:t>
            </a:r>
            <a:endParaRPr lang="en-US" sz="4000" dirty="0">
              <a:solidFill>
                <a:srgbClr val="FF0000"/>
              </a:solidFill>
            </a:endParaRPr>
          </a:p>
        </p:txBody>
      </p:sp>
      <p:sp>
        <p:nvSpPr>
          <p:cNvPr id="8" name="TextBox 7"/>
          <p:cNvSpPr txBox="1"/>
          <p:nvPr/>
        </p:nvSpPr>
        <p:spPr>
          <a:xfrm rot="1193834">
            <a:off x="5103986" y="1701174"/>
            <a:ext cx="4346062" cy="523220"/>
          </a:xfrm>
          <a:prstGeom prst="rect">
            <a:avLst/>
          </a:prstGeom>
          <a:noFill/>
        </p:spPr>
        <p:txBody>
          <a:bodyPr wrap="none" rtlCol="0">
            <a:spAutoFit/>
          </a:bodyPr>
          <a:lstStyle/>
          <a:p>
            <a:r>
              <a:rPr lang="es-ES" sz="2800" dirty="0">
                <a:solidFill>
                  <a:srgbClr val="0070C0"/>
                </a:solidFill>
              </a:rPr>
              <a:t>Generalización de objetos</a:t>
            </a:r>
            <a:endParaRPr lang="en-US" sz="2800" dirty="0">
              <a:solidFill>
                <a:srgbClr val="0070C0"/>
              </a:solidFill>
            </a:endParaRPr>
          </a:p>
        </p:txBody>
      </p:sp>
      <p:sp>
        <p:nvSpPr>
          <p:cNvPr id="9" name="TextBox 8"/>
          <p:cNvSpPr txBox="1"/>
          <p:nvPr/>
        </p:nvSpPr>
        <p:spPr>
          <a:xfrm>
            <a:off x="2362201" y="3581400"/>
            <a:ext cx="4559261" cy="523220"/>
          </a:xfrm>
          <a:prstGeom prst="rect">
            <a:avLst/>
          </a:prstGeom>
          <a:noFill/>
        </p:spPr>
        <p:txBody>
          <a:bodyPr wrap="none" rtlCol="0">
            <a:spAutoFit/>
          </a:bodyPr>
          <a:lstStyle/>
          <a:p>
            <a:r>
              <a:rPr lang="es-AR" sz="2800" b="1" i="1" dirty="0">
                <a:solidFill>
                  <a:schemeClr val="accent3">
                    <a:lumMod val="75000"/>
                  </a:schemeClr>
                </a:solidFill>
              </a:rPr>
              <a:t>Modelan comportamiento</a:t>
            </a:r>
            <a:endParaRPr lang="en-US" sz="2800" b="1" i="1" dirty="0">
              <a:solidFill>
                <a:schemeClr val="accent3">
                  <a:lumMod val="75000"/>
                </a:schemeClr>
              </a:solidFill>
            </a:endParaRPr>
          </a:p>
        </p:txBody>
      </p:sp>
    </p:spTree>
    <p:extLst>
      <p:ext uri="{BB962C8B-B14F-4D97-AF65-F5344CB8AC3E}">
        <p14:creationId xmlns:p14="http://schemas.microsoft.com/office/powerpoint/2010/main" val="161438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Clase</a:t>
            </a:r>
            <a:endParaRPr lang="en-US" dirty="0"/>
          </a:p>
        </p:txBody>
      </p:sp>
      <p:sp>
        <p:nvSpPr>
          <p:cNvPr id="3" name="Content Placeholder 2"/>
          <p:cNvSpPr>
            <a:spLocks noGrp="1"/>
          </p:cNvSpPr>
          <p:nvPr>
            <p:ph idx="1"/>
          </p:nvPr>
        </p:nvSpPr>
        <p:spPr/>
        <p:txBody>
          <a:bodyPr/>
          <a:lstStyle/>
          <a:p>
            <a:pPr marL="0" indent="0">
              <a:buNone/>
            </a:pPr>
            <a:endParaRPr lang="es-ES" dirty="0" smtClean="0"/>
          </a:p>
          <a:p>
            <a:endParaRPr lang="en-US" dirty="0"/>
          </a:p>
        </p:txBody>
      </p:sp>
      <p:sp>
        <p:nvSpPr>
          <p:cNvPr id="4" name="Text Placeholder 3"/>
          <p:cNvSpPr>
            <a:spLocks noGrp="1"/>
          </p:cNvSpPr>
          <p:nvPr>
            <p:ph type="body" sz="quarter" idx="13"/>
          </p:nvPr>
        </p:nvSpPr>
        <p:spPr/>
        <p:txBody>
          <a:bodyPr/>
          <a:lstStyle/>
          <a:p>
            <a:r>
              <a:rPr lang="es-ES" smtClean="0"/>
              <a:t>Definición cont</a:t>
            </a:r>
            <a:r>
              <a:rPr lang="es-ES" dirty="0" smtClean="0"/>
              <a:t>.</a:t>
            </a:r>
            <a:endParaRPr lang="en-US" dirty="0"/>
          </a:p>
        </p:txBody>
      </p:sp>
      <p:sp>
        <p:nvSpPr>
          <p:cNvPr id="6" name="Rectangle 5"/>
          <p:cNvSpPr/>
          <p:nvPr/>
        </p:nvSpPr>
        <p:spPr>
          <a:xfrm>
            <a:off x="7162800" y="5486400"/>
            <a:ext cx="2133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Instancias</a:t>
            </a:r>
          </a:p>
        </p:txBody>
      </p:sp>
      <p:pic>
        <p:nvPicPr>
          <p:cNvPr id="17"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7239000" y="1219200"/>
            <a:ext cx="1463040" cy="1219200"/>
          </a:xfrm>
          <a:prstGeom prst="rect">
            <a:avLst/>
          </a:prstGeom>
          <a:noFill/>
        </p:spPr>
      </p:pic>
      <p:pic>
        <p:nvPicPr>
          <p:cNvPr id="22"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8839200" y="1066800"/>
            <a:ext cx="1463040" cy="1219200"/>
          </a:xfrm>
          <a:prstGeom prst="rect">
            <a:avLst/>
          </a:prstGeom>
          <a:noFill/>
        </p:spPr>
      </p:pic>
      <p:pic>
        <p:nvPicPr>
          <p:cNvPr id="23"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7010400" y="2057400"/>
            <a:ext cx="1463040" cy="1219200"/>
          </a:xfrm>
          <a:prstGeom prst="rect">
            <a:avLst/>
          </a:prstGeom>
          <a:noFill/>
        </p:spPr>
      </p:pic>
      <p:pic>
        <p:nvPicPr>
          <p:cNvPr id="24"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8458200" y="1981200"/>
            <a:ext cx="1463040" cy="1219200"/>
          </a:xfrm>
          <a:prstGeom prst="rect">
            <a:avLst/>
          </a:prstGeom>
          <a:noFill/>
        </p:spPr>
      </p:pic>
      <p:pic>
        <p:nvPicPr>
          <p:cNvPr id="25"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7315200" y="2895600"/>
            <a:ext cx="1463040" cy="1219200"/>
          </a:xfrm>
          <a:prstGeom prst="rect">
            <a:avLst/>
          </a:prstGeom>
          <a:noFill/>
        </p:spPr>
      </p:pic>
      <p:pic>
        <p:nvPicPr>
          <p:cNvPr id="26"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8229600" y="3429000"/>
            <a:ext cx="1463040" cy="1219200"/>
          </a:xfrm>
          <a:prstGeom prst="rect">
            <a:avLst/>
          </a:prstGeom>
          <a:noFill/>
        </p:spPr>
      </p:pic>
      <p:pic>
        <p:nvPicPr>
          <p:cNvPr id="27"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6705600" y="3733800"/>
            <a:ext cx="1463040" cy="1219200"/>
          </a:xfrm>
          <a:prstGeom prst="rect">
            <a:avLst/>
          </a:prstGeom>
          <a:noFill/>
        </p:spPr>
      </p:pic>
      <p:pic>
        <p:nvPicPr>
          <p:cNvPr id="28"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8610600" y="4419600"/>
            <a:ext cx="1463040" cy="1219200"/>
          </a:xfrm>
          <a:prstGeom prst="rect">
            <a:avLst/>
          </a:prstGeom>
          <a:noFill/>
        </p:spPr>
      </p:pic>
      <p:sp>
        <p:nvSpPr>
          <p:cNvPr id="29" name="Rectangle 28"/>
          <p:cNvSpPr/>
          <p:nvPr/>
        </p:nvSpPr>
        <p:spPr>
          <a:xfrm>
            <a:off x="2438400" y="5562600"/>
            <a:ext cx="2133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Clase</a:t>
            </a:r>
          </a:p>
        </p:txBody>
      </p:sp>
      <p:sp>
        <p:nvSpPr>
          <p:cNvPr id="31" name="Rectangle 30"/>
          <p:cNvSpPr/>
          <p:nvPr/>
        </p:nvSpPr>
        <p:spPr>
          <a:xfrm>
            <a:off x="2590800" y="2895600"/>
            <a:ext cx="152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48000" y="2971800"/>
            <a:ext cx="152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581400" y="29718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38600" y="2819400"/>
            <a:ext cx="152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362200" y="2362200"/>
            <a:ext cx="1981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514600" y="1447800"/>
            <a:ext cx="3886200" cy="369332"/>
          </a:xfrm>
          <a:prstGeom prst="rect">
            <a:avLst/>
          </a:prstGeom>
        </p:spPr>
        <p:txBody>
          <a:bodyPr wrap="square">
            <a:spAutoFit/>
          </a:bodyPr>
          <a:lstStyle/>
          <a:p>
            <a:r>
              <a:rPr lang="es-ES" b="1" dirty="0"/>
              <a:t>Las clases crean sus instancias</a:t>
            </a:r>
          </a:p>
        </p:txBody>
      </p:sp>
      <p:pic>
        <p:nvPicPr>
          <p:cNvPr id="21" name="Picture 3" descr="C:\Documents and Settings\mperezvega\My Documents\Temp\Capacitaciones\Fotos\Factory 01.jpg"/>
          <p:cNvPicPr>
            <a:picLocks noChangeAspect="1" noChangeArrowheads="1"/>
          </p:cNvPicPr>
          <p:nvPr/>
        </p:nvPicPr>
        <p:blipFill>
          <a:blip r:embed="rId4" cstate="print"/>
          <a:srcRect/>
          <a:stretch>
            <a:fillRect/>
          </a:stretch>
        </p:blipFill>
        <p:spPr bwMode="auto">
          <a:xfrm>
            <a:off x="5029200" y="4953000"/>
            <a:ext cx="1219200" cy="1066800"/>
          </a:xfrm>
          <a:prstGeom prst="rect">
            <a:avLst/>
          </a:prstGeom>
          <a:noFill/>
        </p:spPr>
      </p:pic>
      <p:sp>
        <p:nvSpPr>
          <p:cNvPr id="30" name="Right Arrow 29"/>
          <p:cNvSpPr/>
          <p:nvPr/>
        </p:nvSpPr>
        <p:spPr>
          <a:xfrm>
            <a:off x="4038600" y="56388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6477000" y="56388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945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Clase</a:t>
            </a:r>
            <a:endParaRPr lang="en-US" dirty="0"/>
          </a:p>
        </p:txBody>
      </p:sp>
      <p:sp>
        <p:nvSpPr>
          <p:cNvPr id="10" name="Content Placeholder 2"/>
          <p:cNvSpPr>
            <a:spLocks noGrp="1"/>
          </p:cNvSpPr>
          <p:nvPr>
            <p:ph idx="1"/>
          </p:nvPr>
        </p:nvSpPr>
        <p:spPr>
          <a:xfrm>
            <a:off x="1828800" y="1066800"/>
            <a:ext cx="9067800" cy="6324600"/>
          </a:xfrm>
        </p:spPr>
        <p:txBody>
          <a:bodyPr>
            <a:normAutofit/>
          </a:bodyPr>
          <a:lstStyle/>
          <a:p>
            <a:pPr>
              <a:buFontTx/>
              <a:buChar char="-"/>
            </a:pPr>
            <a:endParaRPr lang="es-ES" sz="3000" dirty="0"/>
          </a:p>
          <a:p>
            <a:pPr>
              <a:buFontTx/>
              <a:buChar char="-"/>
            </a:pPr>
            <a:r>
              <a:rPr lang="es-AR" sz="3000" b="1" dirty="0"/>
              <a:t>El protocolo define la esencia</a:t>
            </a:r>
          </a:p>
          <a:p>
            <a:pPr lvl="3">
              <a:buFontTx/>
              <a:buChar char="-"/>
            </a:pPr>
            <a:endParaRPr lang="es-ES" sz="2700" dirty="0"/>
          </a:p>
          <a:p>
            <a:pPr lvl="3">
              <a:buFontTx/>
              <a:buChar char="-"/>
            </a:pPr>
            <a:r>
              <a:rPr lang="es-ES" sz="2700" dirty="0"/>
              <a:t>Modificar el protocolo no debería ser tarea común</a:t>
            </a:r>
          </a:p>
          <a:p>
            <a:pPr lvl="1">
              <a:buFontTx/>
              <a:buChar char="-"/>
            </a:pPr>
            <a:endParaRPr lang="en-US" sz="3000" b="1" dirty="0"/>
          </a:p>
        </p:txBody>
      </p:sp>
      <p:sp>
        <p:nvSpPr>
          <p:cNvPr id="4" name="Text Placeholder 3"/>
          <p:cNvSpPr>
            <a:spLocks noGrp="1"/>
          </p:cNvSpPr>
          <p:nvPr>
            <p:ph type="body" sz="quarter" idx="13"/>
          </p:nvPr>
        </p:nvSpPr>
        <p:spPr/>
        <p:txBody>
          <a:bodyPr/>
          <a:lstStyle/>
          <a:p>
            <a:r>
              <a:rPr lang="es-ES" dirty="0" smtClean="0"/>
              <a:t>Características del diseño - </a:t>
            </a:r>
            <a:r>
              <a:rPr lang="es-ES" dirty="0" err="1" smtClean="0"/>
              <a:t>tips</a:t>
            </a:r>
            <a:endParaRPr lang="en-US" dirty="0"/>
          </a:p>
        </p:txBody>
      </p:sp>
      <p:pic>
        <p:nvPicPr>
          <p:cNvPr id="5122" name="Picture 2" descr="C:\Documents and Settings\mperezvega\My Documents\Temp\Capacitaciones\Fotos\agua 04 - chemistry formula.jpg"/>
          <p:cNvPicPr>
            <a:picLocks noChangeAspect="1" noChangeArrowheads="1"/>
          </p:cNvPicPr>
          <p:nvPr/>
        </p:nvPicPr>
        <p:blipFill>
          <a:blip r:embed="rId3" cstate="print"/>
          <a:srcRect/>
          <a:stretch>
            <a:fillRect/>
          </a:stretch>
        </p:blipFill>
        <p:spPr bwMode="auto">
          <a:xfrm>
            <a:off x="6248400" y="3124200"/>
            <a:ext cx="3584642" cy="2514600"/>
          </a:xfrm>
          <a:prstGeom prst="rect">
            <a:avLst/>
          </a:prstGeom>
          <a:noFill/>
        </p:spPr>
      </p:pic>
    </p:spTree>
    <p:extLst>
      <p:ext uri="{BB962C8B-B14F-4D97-AF65-F5344CB8AC3E}">
        <p14:creationId xmlns:p14="http://schemas.microsoft.com/office/powerpoint/2010/main" val="621948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Clase</a:t>
            </a:r>
            <a:endParaRPr lang="en-US" dirty="0"/>
          </a:p>
        </p:txBody>
      </p:sp>
      <p:sp>
        <p:nvSpPr>
          <p:cNvPr id="8" name="Content Placeholder 2"/>
          <p:cNvSpPr>
            <a:spLocks noGrp="1"/>
          </p:cNvSpPr>
          <p:nvPr>
            <p:ph idx="1"/>
          </p:nvPr>
        </p:nvSpPr>
        <p:spPr>
          <a:xfrm>
            <a:off x="2743200" y="990600"/>
            <a:ext cx="9067800" cy="5867400"/>
          </a:xfrm>
        </p:spPr>
        <p:txBody>
          <a:bodyPr>
            <a:normAutofit/>
          </a:bodyPr>
          <a:lstStyle/>
          <a:p>
            <a:pPr>
              <a:buNone/>
            </a:pPr>
            <a:endParaRPr lang="es-ES" sz="2800" dirty="0">
              <a:solidFill>
                <a:srgbClr val="0070C0"/>
              </a:solidFill>
            </a:endParaRPr>
          </a:p>
          <a:p>
            <a:pPr>
              <a:buNone/>
            </a:pPr>
            <a:r>
              <a:rPr lang="es-ES" sz="2800" dirty="0">
                <a:solidFill>
                  <a:srgbClr val="0070C0"/>
                </a:solidFill>
              </a:rPr>
              <a:t>			</a:t>
            </a:r>
            <a:r>
              <a:rPr lang="es-ES" sz="2800" dirty="0"/>
              <a:t>Protocolo de una clase</a:t>
            </a:r>
          </a:p>
          <a:p>
            <a:pPr>
              <a:buNone/>
            </a:pPr>
            <a:endParaRPr lang="es-ES" sz="3000" dirty="0"/>
          </a:p>
          <a:p>
            <a:pPr>
              <a:buNone/>
            </a:pPr>
            <a:endParaRPr lang="es-ES" sz="2800" dirty="0"/>
          </a:p>
          <a:p>
            <a:pPr>
              <a:buNone/>
            </a:pPr>
            <a:r>
              <a:rPr lang="es-ES" sz="2800" dirty="0"/>
              <a:t>			Protocolo de un objeto</a:t>
            </a:r>
            <a:endParaRPr lang="es-ES" sz="3000" dirty="0"/>
          </a:p>
        </p:txBody>
      </p:sp>
      <p:sp>
        <p:nvSpPr>
          <p:cNvPr id="4" name="Text Placeholder 3"/>
          <p:cNvSpPr>
            <a:spLocks noGrp="1"/>
          </p:cNvSpPr>
          <p:nvPr>
            <p:ph type="body" sz="quarter" idx="13"/>
          </p:nvPr>
        </p:nvSpPr>
        <p:spPr/>
        <p:txBody>
          <a:bodyPr/>
          <a:lstStyle/>
          <a:p>
            <a:r>
              <a:rPr lang="es-ES" dirty="0" smtClean="0"/>
              <a:t>Métodos y variables de Clase - Instancia</a:t>
            </a:r>
            <a:endParaRPr lang="en-US" dirty="0"/>
          </a:p>
        </p:txBody>
      </p:sp>
      <p:sp>
        <p:nvSpPr>
          <p:cNvPr id="26" name="Arc 25"/>
          <p:cNvSpPr/>
          <p:nvPr/>
        </p:nvSpPr>
        <p:spPr>
          <a:xfrm rot="13171806">
            <a:off x="4304470" y="1298926"/>
            <a:ext cx="2028519" cy="2282668"/>
          </a:xfrm>
          <a:prstGeom prst="arc">
            <a:avLst>
              <a:gd name="adj1" fmla="val 16484094"/>
              <a:gd name="adj2" fmla="val 0"/>
            </a:avLst>
          </a:prstGeom>
          <a:ln w="31750">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2590800" y="2362201"/>
            <a:ext cx="1606530" cy="830997"/>
          </a:xfrm>
          <a:prstGeom prst="rect">
            <a:avLst/>
          </a:prstGeom>
          <a:noFill/>
        </p:spPr>
        <p:txBody>
          <a:bodyPr wrap="none" rtlCol="0">
            <a:spAutoFit/>
          </a:bodyPr>
          <a:lstStyle/>
          <a:p>
            <a:r>
              <a:rPr lang="es-AR" sz="2400" dirty="0"/>
              <a:t>Son </a:t>
            </a:r>
          </a:p>
          <a:p>
            <a:r>
              <a:rPr lang="es-AR" sz="2400" dirty="0"/>
              <a:t>Iguales ??</a:t>
            </a:r>
            <a:endParaRPr lang="en-US" sz="2400" dirty="0"/>
          </a:p>
        </p:txBody>
      </p:sp>
      <p:grpSp>
        <p:nvGrpSpPr>
          <p:cNvPr id="3" name="Group 32"/>
          <p:cNvGrpSpPr/>
          <p:nvPr/>
        </p:nvGrpSpPr>
        <p:grpSpPr>
          <a:xfrm>
            <a:off x="2133600" y="4038600"/>
            <a:ext cx="8153400" cy="1984892"/>
            <a:chOff x="733955" y="4415908"/>
            <a:chExt cx="8153400" cy="1984892"/>
          </a:xfrm>
        </p:grpSpPr>
        <p:grpSp>
          <p:nvGrpSpPr>
            <p:cNvPr id="5" name="Group 30"/>
            <p:cNvGrpSpPr/>
            <p:nvPr/>
          </p:nvGrpSpPr>
          <p:grpSpPr>
            <a:xfrm>
              <a:off x="733955" y="4415908"/>
              <a:ext cx="8153400" cy="1984892"/>
              <a:chOff x="733955" y="4415908"/>
              <a:chExt cx="8153400" cy="1984892"/>
            </a:xfrm>
          </p:grpSpPr>
          <p:sp>
            <p:nvSpPr>
              <p:cNvPr id="16" name="Oval 15"/>
              <p:cNvSpPr/>
              <p:nvPr/>
            </p:nvSpPr>
            <p:spPr>
              <a:xfrm>
                <a:off x="5410201" y="4419600"/>
                <a:ext cx="3477154" cy="1752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dirty="0"/>
              </a:p>
              <a:p>
                <a:pPr algn="ctr"/>
                <a:endParaRPr lang="en-US" dirty="0"/>
              </a:p>
            </p:txBody>
          </p:sp>
          <p:sp>
            <p:nvSpPr>
              <p:cNvPr id="17" name="TextBox 16"/>
              <p:cNvSpPr txBox="1"/>
              <p:nvPr/>
            </p:nvSpPr>
            <p:spPr>
              <a:xfrm rot="887952">
                <a:off x="6852905" y="4736398"/>
                <a:ext cx="1452642" cy="461665"/>
              </a:xfrm>
              <a:prstGeom prst="rect">
                <a:avLst/>
              </a:prstGeom>
              <a:noFill/>
            </p:spPr>
            <p:txBody>
              <a:bodyPr wrap="none" rtlCol="0">
                <a:spAutoFit/>
              </a:bodyPr>
              <a:lstStyle/>
              <a:p>
                <a:r>
                  <a:rPr lang="es-AR" sz="2400" dirty="0"/>
                  <a:t>depositar</a:t>
                </a:r>
                <a:endParaRPr lang="en-US" sz="2400" dirty="0"/>
              </a:p>
            </p:txBody>
          </p:sp>
          <p:sp>
            <p:nvSpPr>
              <p:cNvPr id="18" name="TextBox 17"/>
              <p:cNvSpPr txBox="1"/>
              <p:nvPr/>
            </p:nvSpPr>
            <p:spPr>
              <a:xfrm rot="19704611">
                <a:off x="5536651" y="4819189"/>
                <a:ext cx="1399742" cy="461665"/>
              </a:xfrm>
              <a:prstGeom prst="rect">
                <a:avLst/>
              </a:prstGeom>
              <a:noFill/>
            </p:spPr>
            <p:txBody>
              <a:bodyPr wrap="none" rtlCol="0">
                <a:spAutoFit/>
              </a:bodyPr>
              <a:lstStyle/>
              <a:p>
                <a:r>
                  <a:rPr lang="es-AR" sz="2400" dirty="0"/>
                  <a:t>transferir</a:t>
                </a:r>
                <a:endParaRPr lang="en-US" sz="2400" dirty="0"/>
              </a:p>
            </p:txBody>
          </p:sp>
          <p:sp>
            <p:nvSpPr>
              <p:cNvPr id="19" name="TextBox 18"/>
              <p:cNvSpPr txBox="1"/>
              <p:nvPr/>
            </p:nvSpPr>
            <p:spPr>
              <a:xfrm>
                <a:off x="5791200" y="5329535"/>
                <a:ext cx="2890535" cy="461665"/>
              </a:xfrm>
              <a:prstGeom prst="rect">
                <a:avLst/>
              </a:prstGeom>
              <a:noFill/>
            </p:spPr>
            <p:txBody>
              <a:bodyPr wrap="none" rtlCol="0">
                <a:spAutoFit/>
              </a:bodyPr>
              <a:lstStyle/>
              <a:p>
                <a:r>
                  <a:rPr lang="es-AR" sz="2400" dirty="0" err="1"/>
                  <a:t>ultimosMovimientos</a:t>
                </a:r>
                <a:endParaRPr lang="en-US" sz="2400" dirty="0"/>
              </a:p>
            </p:txBody>
          </p:sp>
          <p:sp>
            <p:nvSpPr>
              <p:cNvPr id="21" name="Oval 20"/>
              <p:cNvSpPr/>
              <p:nvPr/>
            </p:nvSpPr>
            <p:spPr>
              <a:xfrm>
                <a:off x="1066800" y="4419600"/>
                <a:ext cx="3352800" cy="1828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dirty="0"/>
              </a:p>
              <a:p>
                <a:pPr algn="ctr"/>
                <a:endParaRPr lang="en-US" dirty="0"/>
              </a:p>
            </p:txBody>
          </p:sp>
          <p:sp>
            <p:nvSpPr>
              <p:cNvPr id="22" name="TextBox 21"/>
              <p:cNvSpPr txBox="1"/>
              <p:nvPr/>
            </p:nvSpPr>
            <p:spPr>
              <a:xfrm rot="887952">
                <a:off x="2936760" y="4660198"/>
                <a:ext cx="750526" cy="461665"/>
              </a:xfrm>
              <a:prstGeom prst="rect">
                <a:avLst/>
              </a:prstGeom>
              <a:noFill/>
            </p:spPr>
            <p:txBody>
              <a:bodyPr wrap="none" rtlCol="0">
                <a:spAutoFit/>
              </a:bodyPr>
              <a:lstStyle/>
              <a:p>
                <a:r>
                  <a:rPr lang="es-AR" sz="2400" dirty="0"/>
                  <a:t>new</a:t>
                </a:r>
                <a:endParaRPr lang="en-US" sz="2400" dirty="0"/>
              </a:p>
            </p:txBody>
          </p:sp>
          <p:sp>
            <p:nvSpPr>
              <p:cNvPr id="23" name="TextBox 22"/>
              <p:cNvSpPr txBox="1"/>
              <p:nvPr/>
            </p:nvSpPr>
            <p:spPr>
              <a:xfrm rot="19704611">
                <a:off x="1141208" y="4742989"/>
                <a:ext cx="1656223" cy="461665"/>
              </a:xfrm>
              <a:prstGeom prst="rect">
                <a:avLst/>
              </a:prstGeom>
              <a:noFill/>
            </p:spPr>
            <p:txBody>
              <a:bodyPr wrap="none" rtlCol="0">
                <a:spAutoFit/>
              </a:bodyPr>
              <a:lstStyle/>
              <a:p>
                <a:r>
                  <a:rPr lang="es-AR" sz="2400" dirty="0" err="1"/>
                  <a:t>instanceOf</a:t>
                </a:r>
                <a:endParaRPr lang="en-US" sz="2400" dirty="0"/>
              </a:p>
            </p:txBody>
          </p:sp>
          <p:sp>
            <p:nvSpPr>
              <p:cNvPr id="24" name="TextBox 23"/>
              <p:cNvSpPr txBox="1"/>
              <p:nvPr/>
            </p:nvSpPr>
            <p:spPr>
              <a:xfrm>
                <a:off x="1981200" y="5105400"/>
                <a:ext cx="1794081" cy="461665"/>
              </a:xfrm>
              <a:prstGeom prst="rect">
                <a:avLst/>
              </a:prstGeom>
              <a:noFill/>
            </p:spPr>
            <p:txBody>
              <a:bodyPr wrap="none" rtlCol="0">
                <a:spAutoFit/>
              </a:bodyPr>
              <a:lstStyle/>
              <a:p>
                <a:r>
                  <a:rPr lang="es-AR" sz="2400" dirty="0" err="1"/>
                  <a:t>getMethods</a:t>
                </a:r>
                <a:endParaRPr lang="en-US" sz="2400" dirty="0"/>
              </a:p>
            </p:txBody>
          </p:sp>
          <p:sp>
            <p:nvSpPr>
              <p:cNvPr id="25" name="TextBox 24"/>
              <p:cNvSpPr txBox="1"/>
              <p:nvPr/>
            </p:nvSpPr>
            <p:spPr>
              <a:xfrm>
                <a:off x="2057399" y="5569803"/>
                <a:ext cx="1435008" cy="830997"/>
              </a:xfrm>
              <a:prstGeom prst="rect">
                <a:avLst/>
              </a:prstGeom>
              <a:noFill/>
            </p:spPr>
            <p:txBody>
              <a:bodyPr wrap="none" rtlCol="0">
                <a:spAutoFit/>
              </a:bodyPr>
              <a:lstStyle/>
              <a:p>
                <a:r>
                  <a:rPr lang="es-AR" sz="2400" dirty="0" err="1"/>
                  <a:t>getFields</a:t>
                </a:r>
                <a:endParaRPr lang="es-AR" sz="2400" dirty="0"/>
              </a:p>
              <a:p>
                <a:endParaRPr lang="en-US" sz="2400" dirty="0"/>
              </a:p>
            </p:txBody>
          </p:sp>
          <p:sp>
            <p:nvSpPr>
              <p:cNvPr id="29" name="TextBox 28"/>
              <p:cNvSpPr txBox="1"/>
              <p:nvPr/>
            </p:nvSpPr>
            <p:spPr>
              <a:xfrm rot="19391644">
                <a:off x="733955" y="4415908"/>
                <a:ext cx="904415" cy="461665"/>
              </a:xfrm>
              <a:prstGeom prst="rect">
                <a:avLst/>
              </a:prstGeom>
              <a:noFill/>
            </p:spPr>
            <p:txBody>
              <a:bodyPr wrap="none" rtlCol="0">
                <a:spAutoFit/>
              </a:bodyPr>
              <a:lstStyle/>
              <a:p>
                <a:r>
                  <a:rPr lang="es-AR" sz="2400" dirty="0">
                    <a:solidFill>
                      <a:srgbClr val="00B050"/>
                    </a:solidFill>
                  </a:rPr>
                  <a:t>clase</a:t>
                </a:r>
                <a:endParaRPr lang="en-US" sz="2400" dirty="0">
                  <a:solidFill>
                    <a:srgbClr val="00B050"/>
                  </a:solidFill>
                </a:endParaRPr>
              </a:p>
            </p:txBody>
          </p:sp>
          <p:sp>
            <p:nvSpPr>
              <p:cNvPr id="30" name="TextBox 29"/>
              <p:cNvSpPr txBox="1"/>
              <p:nvPr/>
            </p:nvSpPr>
            <p:spPr>
              <a:xfrm rot="19391644">
                <a:off x="5017244" y="4415908"/>
                <a:ext cx="1024639" cy="461665"/>
              </a:xfrm>
              <a:prstGeom prst="rect">
                <a:avLst/>
              </a:prstGeom>
              <a:noFill/>
            </p:spPr>
            <p:txBody>
              <a:bodyPr wrap="none" rtlCol="0">
                <a:spAutoFit/>
              </a:bodyPr>
              <a:lstStyle/>
              <a:p>
                <a:r>
                  <a:rPr lang="es-AR" sz="2400" dirty="0">
                    <a:solidFill>
                      <a:srgbClr val="00B050"/>
                    </a:solidFill>
                  </a:rPr>
                  <a:t>objeto</a:t>
                </a:r>
                <a:endParaRPr lang="en-US" sz="2400" dirty="0">
                  <a:solidFill>
                    <a:srgbClr val="00B050"/>
                  </a:solidFill>
                </a:endParaRPr>
              </a:p>
            </p:txBody>
          </p:sp>
        </p:grpSp>
        <p:sp>
          <p:nvSpPr>
            <p:cNvPr id="32" name="Oval 31"/>
            <p:cNvSpPr/>
            <p:nvPr/>
          </p:nvSpPr>
          <p:spPr>
            <a:xfrm rot="1031645">
              <a:off x="2775951" y="4708729"/>
              <a:ext cx="1143000" cy="466760"/>
            </a:xfrm>
            <a:prstGeom prst="ellipse">
              <a:avLst/>
            </a:prstGeom>
            <a:solidFill>
              <a:srgbClr val="FF0000">
                <a:alpha val="3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59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1ob0n8.jpg"/>
          <p:cNvPicPr>
            <a:picLocks noGrp="1" noChangeAspect="1"/>
          </p:cNvPicPr>
          <p:nvPr>
            <p:ph idx="1"/>
          </p:nvPr>
        </p:nvPicPr>
        <p:blipFill>
          <a:blip r:embed="rId2"/>
          <a:stretch>
            <a:fillRect/>
          </a:stretch>
        </p:blipFill>
        <p:spPr>
          <a:xfrm>
            <a:off x="3886200" y="1905000"/>
            <a:ext cx="4343400" cy="3587648"/>
          </a:xfrm>
        </p:spPr>
      </p:pic>
      <p:sp>
        <p:nvSpPr>
          <p:cNvPr id="13" name="Cloud Callout 12"/>
          <p:cNvSpPr/>
          <p:nvPr/>
        </p:nvSpPr>
        <p:spPr>
          <a:xfrm flipV="1">
            <a:off x="6629400" y="4191000"/>
            <a:ext cx="4267200" cy="1981200"/>
          </a:xfrm>
          <a:prstGeom prst="cloudCallout">
            <a:avLst>
              <a:gd name="adj1" fmla="val -32471"/>
              <a:gd name="adj2" fmla="val 61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57801" y="1"/>
            <a:ext cx="2031325" cy="646331"/>
          </a:xfrm>
          <a:prstGeom prst="rect">
            <a:avLst/>
          </a:prstGeom>
          <a:noFill/>
        </p:spPr>
        <p:txBody>
          <a:bodyPr wrap="none" rtlCol="0">
            <a:spAutoFit/>
          </a:bodyPr>
          <a:lstStyle/>
          <a:p>
            <a:r>
              <a:rPr lang="es-AR" sz="3600" dirty="0">
                <a:solidFill>
                  <a:srgbClr val="00B050"/>
                </a:solidFill>
              </a:rPr>
              <a:t>Herencia</a:t>
            </a:r>
            <a:endParaRPr lang="en-US" sz="3600" dirty="0">
              <a:solidFill>
                <a:srgbClr val="00B050"/>
              </a:solidFill>
            </a:endParaRPr>
          </a:p>
        </p:txBody>
      </p:sp>
      <p:sp>
        <p:nvSpPr>
          <p:cNvPr id="9" name="Rectangular Callout 8"/>
          <p:cNvSpPr/>
          <p:nvPr/>
        </p:nvSpPr>
        <p:spPr>
          <a:xfrm flipH="1">
            <a:off x="2209800" y="914400"/>
            <a:ext cx="2743200" cy="1371600"/>
          </a:xfrm>
          <a:prstGeom prst="wedgeRectCallout">
            <a:avLst>
              <a:gd name="adj1" fmla="val -42118"/>
              <a:gd name="adj2" fmla="val 785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286000" y="1134070"/>
            <a:ext cx="2590800" cy="923330"/>
          </a:xfrm>
          <a:prstGeom prst="rect">
            <a:avLst/>
          </a:prstGeom>
          <a:noFill/>
        </p:spPr>
        <p:txBody>
          <a:bodyPr wrap="square" rtlCol="0">
            <a:spAutoFit/>
          </a:bodyPr>
          <a:lstStyle/>
          <a:p>
            <a:r>
              <a:rPr lang="en-US" dirty="0" err="1"/>
              <a:t>Simba</a:t>
            </a:r>
            <a:r>
              <a:rPr lang="en-US" dirty="0"/>
              <a:t>, </a:t>
            </a:r>
            <a:r>
              <a:rPr lang="en-US" dirty="0" err="1"/>
              <a:t>algun</a:t>
            </a:r>
            <a:r>
              <a:rPr lang="en-US" dirty="0"/>
              <a:t> </a:t>
            </a:r>
            <a:r>
              <a:rPr lang="en-US" dirty="0" err="1"/>
              <a:t>dia</a:t>
            </a:r>
            <a:r>
              <a:rPr lang="en-US" dirty="0"/>
              <a:t> </a:t>
            </a:r>
            <a:r>
              <a:rPr lang="en-US" dirty="0" err="1"/>
              <a:t>todo</a:t>
            </a:r>
            <a:r>
              <a:rPr lang="en-US" dirty="0"/>
              <a:t> lo </a:t>
            </a:r>
            <a:r>
              <a:rPr lang="en-US" dirty="0" err="1"/>
              <a:t>que</a:t>
            </a:r>
            <a:r>
              <a:rPr lang="en-US" dirty="0"/>
              <a:t> </a:t>
            </a:r>
            <a:r>
              <a:rPr lang="en-US" dirty="0" err="1"/>
              <a:t>toca</a:t>
            </a:r>
            <a:r>
              <a:rPr lang="en-US" dirty="0"/>
              <a:t> el sol sera </a:t>
            </a:r>
            <a:r>
              <a:rPr lang="en-US" dirty="0" err="1"/>
              <a:t>tuyo</a:t>
            </a:r>
            <a:endParaRPr lang="en-US" dirty="0"/>
          </a:p>
        </p:txBody>
      </p:sp>
      <p:sp>
        <p:nvSpPr>
          <p:cNvPr id="12" name="TextBox 11"/>
          <p:cNvSpPr txBox="1"/>
          <p:nvPr/>
        </p:nvSpPr>
        <p:spPr>
          <a:xfrm>
            <a:off x="7010400" y="4715470"/>
            <a:ext cx="3581400" cy="923330"/>
          </a:xfrm>
          <a:prstGeom prst="rect">
            <a:avLst/>
          </a:prstGeom>
          <a:noFill/>
        </p:spPr>
        <p:txBody>
          <a:bodyPr wrap="square" rtlCol="0">
            <a:spAutoFit/>
          </a:bodyPr>
          <a:lstStyle/>
          <a:p>
            <a:r>
              <a:rPr lang="en-US" dirty="0" err="1"/>
              <a:t>Lastima</a:t>
            </a:r>
            <a:r>
              <a:rPr lang="en-US" dirty="0"/>
              <a:t> </a:t>
            </a:r>
            <a:r>
              <a:rPr lang="en-US" dirty="0" err="1"/>
              <a:t>que</a:t>
            </a:r>
            <a:r>
              <a:rPr lang="en-US" dirty="0"/>
              <a:t> </a:t>
            </a:r>
            <a:r>
              <a:rPr lang="en-US" dirty="0" err="1"/>
              <a:t>tambien</a:t>
            </a:r>
            <a:endParaRPr lang="en-US" dirty="0"/>
          </a:p>
          <a:p>
            <a:r>
              <a:rPr lang="en-US" dirty="0" err="1"/>
              <a:t>implemente</a:t>
            </a:r>
            <a:r>
              <a:rPr lang="en-US" dirty="0"/>
              <a:t> el </a:t>
            </a:r>
            <a:r>
              <a:rPr lang="en-US" dirty="0" err="1"/>
              <a:t>metodo</a:t>
            </a:r>
            <a:r>
              <a:rPr lang="en-US" dirty="0"/>
              <a:t> </a:t>
            </a:r>
            <a:r>
              <a:rPr lang="en-US" dirty="0" err="1"/>
              <a:t>morirTraicionadoPorMiHermano</a:t>
            </a:r>
            <a:r>
              <a:rPr lang="en-US" dirty="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Herencia</a:t>
            </a:r>
            <a:endParaRPr lang="en-US" dirty="0"/>
          </a:p>
        </p:txBody>
      </p:sp>
      <p:sp>
        <p:nvSpPr>
          <p:cNvPr id="3" name="Content Placeholder 2"/>
          <p:cNvSpPr>
            <a:spLocks noGrp="1"/>
          </p:cNvSpPr>
          <p:nvPr>
            <p:ph idx="1"/>
          </p:nvPr>
        </p:nvSpPr>
        <p:spPr/>
        <p:txBody>
          <a:bodyPr>
            <a:normAutofit/>
          </a:bodyPr>
          <a:lstStyle/>
          <a:p>
            <a:endParaRPr lang="es-ES" sz="3600" dirty="0"/>
          </a:p>
          <a:p>
            <a:r>
              <a:rPr lang="es-ES" sz="3600" dirty="0" err="1"/>
              <a:t>Factorizar</a:t>
            </a:r>
            <a:r>
              <a:rPr lang="es-ES" sz="3600" dirty="0"/>
              <a:t> </a:t>
            </a:r>
            <a:r>
              <a:rPr lang="es-ES" sz="3600" b="1" dirty="0">
                <a:solidFill>
                  <a:srgbClr val="FF0000"/>
                </a:solidFill>
              </a:rPr>
              <a:t>comportamiento</a:t>
            </a:r>
            <a:r>
              <a:rPr lang="es-ES" sz="3600" dirty="0"/>
              <a:t> común</a:t>
            </a:r>
          </a:p>
          <a:p>
            <a:endParaRPr lang="es-ES" sz="3600" dirty="0"/>
          </a:p>
          <a:p>
            <a:r>
              <a:rPr lang="es-ES" sz="3600" dirty="0"/>
              <a:t>Mecanismo conceptual para representar el dominio que estamos modelando.</a:t>
            </a:r>
          </a:p>
          <a:p>
            <a:endParaRPr lang="es-ES" sz="2800" dirty="0"/>
          </a:p>
          <a:p>
            <a:endParaRPr lang="en-US" dirty="0"/>
          </a:p>
        </p:txBody>
      </p:sp>
      <p:sp>
        <p:nvSpPr>
          <p:cNvPr id="4" name="Text Placeholder 3"/>
          <p:cNvSpPr>
            <a:spLocks noGrp="1"/>
          </p:cNvSpPr>
          <p:nvPr>
            <p:ph type="body" sz="quarter" idx="13"/>
          </p:nvPr>
        </p:nvSpPr>
        <p:spPr/>
        <p:txBody>
          <a:bodyPr/>
          <a:lstStyle/>
          <a:p>
            <a:r>
              <a:rPr lang="es-ES" dirty="0" smtClean="0"/>
              <a:t>Concepto</a:t>
            </a:r>
            <a:endParaRPr lang="en-US" dirty="0"/>
          </a:p>
        </p:txBody>
      </p:sp>
    </p:spTree>
    <p:extLst>
      <p:ext uri="{BB962C8B-B14F-4D97-AF65-F5344CB8AC3E}">
        <p14:creationId xmlns:p14="http://schemas.microsoft.com/office/powerpoint/2010/main" val="1640153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76201"/>
            <a:ext cx="8915400" cy="5411787"/>
          </a:xfrm>
        </p:spPr>
        <p:txBody>
          <a:bodyPr>
            <a:normAutofit/>
          </a:bodyPr>
          <a:lstStyle/>
          <a:p>
            <a:pPr>
              <a:buNone/>
            </a:pPr>
            <a:r>
              <a:rPr lang="es-AR" sz="3200" dirty="0"/>
              <a:t>			</a:t>
            </a:r>
          </a:p>
          <a:p>
            <a:pPr lvl="2">
              <a:buNone/>
            </a:pPr>
            <a:endParaRPr lang="es-AR" sz="3200" dirty="0"/>
          </a:p>
          <a:p>
            <a:endParaRPr lang="es-AR" sz="3200" dirty="0"/>
          </a:p>
          <a:p>
            <a:endParaRPr lang="es-AR" sz="3200" dirty="0"/>
          </a:p>
          <a:p>
            <a:endParaRPr lang="es-AR" sz="3200" dirty="0"/>
          </a:p>
          <a:p>
            <a:pPr lvl="5">
              <a:buNone/>
            </a:pPr>
            <a:r>
              <a:rPr lang="es-AR" sz="3200" dirty="0"/>
              <a:t>		 </a:t>
            </a:r>
            <a:r>
              <a:rPr lang="es-AR" sz="3200" dirty="0" smtClean="0"/>
              <a:t> </a:t>
            </a:r>
            <a:r>
              <a:rPr lang="es-AR" sz="3200" dirty="0"/>
              <a:t>Enunciado </a:t>
            </a:r>
          </a:p>
          <a:p>
            <a:pPr lvl="5">
              <a:buNone/>
            </a:pPr>
            <a:r>
              <a:rPr lang="es-AR" sz="3200" dirty="0"/>
              <a:t>    	</a:t>
            </a:r>
          </a:p>
        </p:txBody>
      </p:sp>
      <p:sp>
        <p:nvSpPr>
          <p:cNvPr id="14" name="Oval 13"/>
          <p:cNvSpPr/>
          <p:nvPr/>
        </p:nvSpPr>
        <p:spPr>
          <a:xfrm>
            <a:off x="1828800" y="1828800"/>
            <a:ext cx="3352800" cy="2971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Confuso</a:t>
            </a:r>
            <a:endParaRPr lang="en-US" sz="2400" dirty="0"/>
          </a:p>
        </p:txBody>
      </p:sp>
      <p:sp>
        <p:nvSpPr>
          <p:cNvPr id="7" name="Oval 6"/>
          <p:cNvSpPr/>
          <p:nvPr/>
        </p:nvSpPr>
        <p:spPr>
          <a:xfrm>
            <a:off x="3657600" y="609600"/>
            <a:ext cx="4953000" cy="1981200"/>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Ambiguo</a:t>
            </a:r>
            <a:endParaRPr lang="en-US" sz="2400" dirty="0"/>
          </a:p>
        </p:txBody>
      </p:sp>
      <p:sp>
        <p:nvSpPr>
          <p:cNvPr id="10" name="Oval 9"/>
          <p:cNvSpPr/>
          <p:nvPr/>
        </p:nvSpPr>
        <p:spPr>
          <a:xfrm>
            <a:off x="7162800" y="1828800"/>
            <a:ext cx="3352800" cy="2819400"/>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No </a:t>
            </a:r>
            <a:r>
              <a:rPr lang="en-US" sz="2400" dirty="0" err="1"/>
              <a:t>relevante</a:t>
            </a:r>
            <a:endParaRPr lang="en-US" sz="2400" dirty="0"/>
          </a:p>
        </p:txBody>
      </p:sp>
      <p:sp>
        <p:nvSpPr>
          <p:cNvPr id="11" name="Oval 10"/>
          <p:cNvSpPr/>
          <p:nvPr/>
        </p:nvSpPr>
        <p:spPr>
          <a:xfrm>
            <a:off x="3733800" y="3886200"/>
            <a:ext cx="4953000" cy="1981200"/>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Incompleto</a:t>
            </a:r>
            <a:endParaRPr lang="en-US" sz="2400" dirty="0"/>
          </a:p>
        </p:txBody>
      </p:sp>
    </p:spTree>
    <p:extLst>
      <p:ext uri="{BB962C8B-B14F-4D97-AF65-F5344CB8AC3E}">
        <p14:creationId xmlns:p14="http://schemas.microsoft.com/office/powerpoint/2010/main" val="2307787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633984" y="3733800"/>
            <a:ext cx="8839200" cy="160020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Herencia</a:t>
            </a:r>
            <a:endParaRPr lang="en-US" dirty="0"/>
          </a:p>
        </p:txBody>
      </p:sp>
      <p:sp>
        <p:nvSpPr>
          <p:cNvPr id="3" name="Content Placeholder 2"/>
          <p:cNvSpPr>
            <a:spLocks noGrp="1"/>
          </p:cNvSpPr>
          <p:nvPr>
            <p:ph idx="1"/>
          </p:nvPr>
        </p:nvSpPr>
        <p:spPr/>
        <p:txBody>
          <a:bodyPr/>
          <a:lstStyle/>
          <a:p>
            <a:pPr lvl="1"/>
            <a:r>
              <a:rPr lang="es-AR" sz="2400" b="1" dirty="0"/>
              <a:t>Herencia de estructura</a:t>
            </a:r>
            <a:r>
              <a:rPr lang="es-AR" sz="2400" dirty="0"/>
              <a:t>: No es selectiva y no hay forma de restringirla.</a:t>
            </a:r>
          </a:p>
          <a:p>
            <a:pPr lvl="1">
              <a:buNone/>
            </a:pPr>
            <a:endParaRPr lang="en-US" sz="2400" dirty="0"/>
          </a:p>
          <a:p>
            <a:pPr lvl="1"/>
            <a:r>
              <a:rPr lang="es-AR" sz="2400" b="1" dirty="0"/>
              <a:t>Herencia de comportamiento</a:t>
            </a:r>
            <a:r>
              <a:rPr lang="es-AR" sz="2400" dirty="0"/>
              <a:t>: Las subclases pueden heredar o redefinir el comportamiento de su superclase.</a:t>
            </a:r>
          </a:p>
          <a:p>
            <a:pPr>
              <a:buNone/>
            </a:pPr>
            <a:r>
              <a:rPr lang="es-ES" sz="2400" b="1" dirty="0"/>
              <a:t>   </a:t>
            </a:r>
          </a:p>
          <a:p>
            <a:pPr>
              <a:buNone/>
            </a:pPr>
            <a:r>
              <a:rPr lang="es-ES" sz="2400" b="1" dirty="0"/>
              <a:t>	</a:t>
            </a:r>
            <a:r>
              <a:rPr lang="es-ES" sz="3200" b="1" dirty="0">
                <a:solidFill>
                  <a:schemeClr val="accent5">
                    <a:lumMod val="75000"/>
                  </a:schemeClr>
                </a:solidFill>
              </a:rPr>
              <a:t> </a:t>
            </a:r>
            <a:r>
              <a:rPr lang="es-ES" sz="3000" b="1" dirty="0">
                <a:solidFill>
                  <a:schemeClr val="accent5">
                    <a:lumMod val="75000"/>
                  </a:schemeClr>
                </a:solidFill>
              </a:rPr>
              <a:t>No es esencial al paradigma de objetos</a:t>
            </a:r>
            <a:endParaRPr lang="en-US" sz="3000" dirty="0">
              <a:solidFill>
                <a:schemeClr val="accent5">
                  <a:lumMod val="75000"/>
                </a:schemeClr>
              </a:solidFill>
            </a:endParaRPr>
          </a:p>
          <a:p>
            <a:endParaRPr lang="en-US" dirty="0"/>
          </a:p>
        </p:txBody>
      </p:sp>
      <p:sp>
        <p:nvSpPr>
          <p:cNvPr id="4" name="Text Placeholder 3"/>
          <p:cNvSpPr>
            <a:spLocks noGrp="1"/>
          </p:cNvSpPr>
          <p:nvPr>
            <p:ph type="body" sz="quarter" idx="13"/>
          </p:nvPr>
        </p:nvSpPr>
        <p:spPr/>
        <p:txBody>
          <a:bodyPr/>
          <a:lstStyle/>
          <a:p>
            <a:r>
              <a:rPr lang="en-US" dirty="0" err="1" smtClean="0"/>
              <a:t>Concepto</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Herencia</a:t>
            </a:r>
            <a:endParaRPr lang="en-US" dirty="0"/>
          </a:p>
        </p:txBody>
      </p:sp>
      <p:sp>
        <p:nvSpPr>
          <p:cNvPr id="3" name="Content Placeholder 2"/>
          <p:cNvSpPr>
            <a:spLocks noGrp="1"/>
          </p:cNvSpPr>
          <p:nvPr>
            <p:ph idx="1"/>
          </p:nvPr>
        </p:nvSpPr>
        <p:spPr>
          <a:xfrm>
            <a:off x="2057400" y="1446214"/>
            <a:ext cx="5181600" cy="5183187"/>
          </a:xfrm>
        </p:spPr>
        <p:txBody>
          <a:bodyPr/>
          <a:lstStyle/>
          <a:p>
            <a:r>
              <a:rPr lang="es-ES" sz="2400" i="1" dirty="0"/>
              <a:t>B</a:t>
            </a:r>
            <a:r>
              <a:rPr lang="es-ES" sz="2400" dirty="0"/>
              <a:t> ‘es-un’ </a:t>
            </a:r>
            <a:r>
              <a:rPr lang="es-ES" sz="2400" i="1" dirty="0"/>
              <a:t>A</a:t>
            </a:r>
            <a:r>
              <a:rPr lang="es-ES" sz="2400" dirty="0"/>
              <a:t>: </a:t>
            </a:r>
          </a:p>
          <a:p>
            <a:endParaRPr lang="es-ES" sz="2400" dirty="0"/>
          </a:p>
          <a:p>
            <a:endParaRPr lang="es-ES" sz="2400" dirty="0"/>
          </a:p>
          <a:p>
            <a:pPr lvl="1"/>
            <a:r>
              <a:rPr lang="es-ES" sz="2400" i="1" dirty="0"/>
              <a:t>B</a:t>
            </a:r>
            <a:r>
              <a:rPr lang="es-ES" sz="2400" dirty="0"/>
              <a:t> se comporta como </a:t>
            </a:r>
            <a:r>
              <a:rPr lang="es-ES" sz="2400" i="1" dirty="0"/>
              <a:t>A</a:t>
            </a:r>
            <a:r>
              <a:rPr lang="es-ES" sz="2400" dirty="0"/>
              <a:t>, </a:t>
            </a:r>
          </a:p>
          <a:p>
            <a:pPr lvl="1"/>
            <a:endParaRPr lang="es-ES" sz="2400" dirty="0"/>
          </a:p>
          <a:p>
            <a:pPr lvl="1"/>
            <a:r>
              <a:rPr lang="es-ES" sz="2400" dirty="0"/>
              <a:t>en todo lugar donde esté </a:t>
            </a:r>
            <a:r>
              <a:rPr lang="es-ES" sz="2400" i="1" dirty="0"/>
              <a:t>A</a:t>
            </a:r>
            <a:r>
              <a:rPr lang="es-ES" sz="2400" dirty="0"/>
              <a:t>, se puede reemplazar </a:t>
            </a:r>
            <a:r>
              <a:rPr lang="es-ES" sz="2400" i="1" dirty="0"/>
              <a:t>A</a:t>
            </a:r>
            <a:r>
              <a:rPr lang="es-ES" sz="2400" dirty="0"/>
              <a:t> por </a:t>
            </a:r>
            <a:r>
              <a:rPr lang="es-ES" sz="2400" i="1" dirty="0"/>
              <a:t>B</a:t>
            </a:r>
            <a:r>
              <a:rPr lang="es-ES" sz="2400" dirty="0"/>
              <a:t>. </a:t>
            </a:r>
          </a:p>
          <a:p>
            <a:pPr lvl="1">
              <a:buNone/>
            </a:pPr>
            <a:endParaRPr lang="es-ES" sz="2400" dirty="0"/>
          </a:p>
          <a:p>
            <a:pPr lvl="1"/>
            <a:endParaRPr lang="es-ES" dirty="0" smtClean="0"/>
          </a:p>
          <a:p>
            <a:endParaRPr lang="en-US" dirty="0"/>
          </a:p>
        </p:txBody>
      </p:sp>
      <p:sp>
        <p:nvSpPr>
          <p:cNvPr id="4" name="Text Placeholder 3"/>
          <p:cNvSpPr>
            <a:spLocks noGrp="1"/>
          </p:cNvSpPr>
          <p:nvPr>
            <p:ph type="body" sz="quarter" idx="13"/>
          </p:nvPr>
        </p:nvSpPr>
        <p:spPr/>
        <p:txBody>
          <a:bodyPr/>
          <a:lstStyle/>
          <a:p>
            <a:r>
              <a:rPr lang="es-ES" dirty="0" smtClean="0"/>
              <a:t>Concepto cont.</a:t>
            </a:r>
            <a:endParaRPr lang="en-US" dirty="0"/>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838200"/>
            <a:ext cx="2514600" cy="50292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927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Herencia</a:t>
            </a:r>
            <a:endParaRPr lang="en-US" dirty="0"/>
          </a:p>
        </p:txBody>
      </p:sp>
      <p:sp>
        <p:nvSpPr>
          <p:cNvPr id="3" name="Content Placeholder 2"/>
          <p:cNvSpPr>
            <a:spLocks noGrp="1"/>
          </p:cNvSpPr>
          <p:nvPr>
            <p:ph idx="1"/>
          </p:nvPr>
        </p:nvSpPr>
        <p:spPr>
          <a:xfrm>
            <a:off x="2057400" y="1066801"/>
            <a:ext cx="8229600" cy="5562600"/>
          </a:xfrm>
        </p:spPr>
        <p:txBody>
          <a:bodyPr>
            <a:normAutofit/>
          </a:bodyPr>
          <a:lstStyle/>
          <a:p>
            <a:pPr lvl="1">
              <a:buNone/>
            </a:pPr>
            <a:endParaRPr lang="en-US" sz="2400" dirty="0"/>
          </a:p>
          <a:p>
            <a:endParaRPr lang="en-US" sz="2400" dirty="0"/>
          </a:p>
        </p:txBody>
      </p:sp>
      <p:sp>
        <p:nvSpPr>
          <p:cNvPr id="4" name="Text Placeholder 3"/>
          <p:cNvSpPr>
            <a:spLocks noGrp="1"/>
          </p:cNvSpPr>
          <p:nvPr>
            <p:ph type="body" sz="quarter" idx="13"/>
          </p:nvPr>
        </p:nvSpPr>
        <p:spPr/>
        <p:txBody>
          <a:bodyPr/>
          <a:lstStyle/>
          <a:p>
            <a:r>
              <a:rPr lang="es-AR" dirty="0" smtClean="0"/>
              <a:t>Herencia cont.</a:t>
            </a:r>
            <a:endParaRPr lang="en-US" dirty="0"/>
          </a:p>
        </p:txBody>
      </p:sp>
      <p:sp>
        <p:nvSpPr>
          <p:cNvPr id="23" name="Content Placeholder 2"/>
          <p:cNvSpPr txBox="1">
            <a:spLocks/>
          </p:cNvSpPr>
          <p:nvPr/>
        </p:nvSpPr>
        <p:spPr>
          <a:xfrm>
            <a:off x="2209800" y="838201"/>
            <a:ext cx="8229600" cy="5943600"/>
          </a:xfrm>
          <a:prstGeom prst="rect">
            <a:avLst/>
          </a:prstGeom>
        </p:spPr>
        <p:txBody>
          <a:bodyPr vert="horz" lIns="91440" tIns="45720" rIns="91440" bIns="45720" rtlCol="0">
            <a:normAutofit/>
          </a:bodyPr>
          <a:lstStyle/>
          <a:p>
            <a:pPr marL="401638" lvl="1" indent="-173038">
              <a:spcBef>
                <a:spcPct val="20000"/>
              </a:spcBef>
              <a:buClr>
                <a:schemeClr val="tx1"/>
              </a:buClr>
              <a:buFont typeface="Arial" pitchFamily="34" charset="0"/>
              <a:buChar char="­"/>
              <a:defRPr/>
            </a:pPr>
            <a:endParaRPr lang="es-ES" sz="2400" dirty="0"/>
          </a:p>
          <a:p>
            <a:pPr marL="173038" indent="-173038">
              <a:spcBef>
                <a:spcPct val="20000"/>
              </a:spcBef>
              <a:buBlip>
                <a:blip r:embed="rId3"/>
              </a:buBlip>
              <a:defRPr/>
            </a:pPr>
            <a:r>
              <a:rPr lang="es-AR" sz="2400" dirty="0"/>
              <a:t>Juan es persona</a:t>
            </a:r>
          </a:p>
          <a:p>
            <a:pPr marL="173038" indent="-173038">
              <a:spcBef>
                <a:spcPct val="20000"/>
              </a:spcBef>
              <a:buBlip>
                <a:blip r:embed="rId3"/>
              </a:buBlip>
              <a:defRPr/>
            </a:pPr>
            <a:endParaRPr lang="es-AR" sz="2400" dirty="0"/>
          </a:p>
          <a:p>
            <a:pPr marL="173038" indent="-173038">
              <a:spcBef>
                <a:spcPct val="20000"/>
              </a:spcBef>
              <a:buBlip>
                <a:blip r:embed="rId3"/>
              </a:buBlip>
              <a:defRPr/>
            </a:pPr>
            <a:r>
              <a:rPr lang="es-AR" sz="2400" dirty="0"/>
              <a:t>Juan es padre</a:t>
            </a:r>
          </a:p>
          <a:p>
            <a:pPr marL="173038" indent="-173038">
              <a:spcBef>
                <a:spcPct val="20000"/>
              </a:spcBef>
              <a:buBlip>
                <a:blip r:embed="rId3"/>
              </a:buBlip>
              <a:defRPr/>
            </a:pPr>
            <a:endParaRPr lang="es-AR" sz="2400" dirty="0"/>
          </a:p>
          <a:p>
            <a:pPr marL="173038" indent="-173038">
              <a:spcBef>
                <a:spcPct val="20000"/>
              </a:spcBef>
              <a:buBlip>
                <a:blip r:embed="rId3"/>
              </a:buBlip>
              <a:defRPr/>
            </a:pPr>
            <a:r>
              <a:rPr lang="es-AR" sz="2400" dirty="0"/>
              <a:t>Juan es estudiante</a:t>
            </a:r>
          </a:p>
          <a:p>
            <a:pPr marL="173038" indent="-173038">
              <a:spcBef>
                <a:spcPct val="20000"/>
              </a:spcBef>
              <a:buBlip>
                <a:blip r:embed="rId3"/>
              </a:buBlip>
              <a:defRPr/>
            </a:pPr>
            <a:endParaRPr lang="es-AR" sz="2400" dirty="0"/>
          </a:p>
          <a:p>
            <a:pPr marL="173038" indent="-173038">
              <a:spcBef>
                <a:spcPct val="20000"/>
              </a:spcBef>
              <a:buBlip>
                <a:blip r:embed="rId3"/>
              </a:buBlip>
              <a:defRPr/>
            </a:pPr>
            <a:r>
              <a:rPr lang="es-AR" sz="2400" dirty="0"/>
              <a:t>Juan es empleado</a:t>
            </a:r>
          </a:p>
          <a:p>
            <a:pPr marL="173038" indent="-173038">
              <a:spcBef>
                <a:spcPct val="20000"/>
              </a:spcBef>
              <a:buBlip>
                <a:blip r:embed="rId3"/>
              </a:buBlip>
              <a:defRPr/>
            </a:pPr>
            <a:endParaRPr lang="es-AR" sz="2400" dirty="0"/>
          </a:p>
          <a:p>
            <a:pPr marL="173038" indent="-173038">
              <a:spcBef>
                <a:spcPct val="20000"/>
              </a:spcBef>
              <a:buBlip>
                <a:blip r:embed="rId3"/>
              </a:buBlip>
              <a:defRPr/>
            </a:pPr>
            <a:endParaRPr lang="es-AR" sz="2400" dirty="0"/>
          </a:p>
          <a:p>
            <a:pPr marL="173038" indent="-173038">
              <a:spcBef>
                <a:spcPct val="20000"/>
              </a:spcBef>
              <a:buBlip>
                <a:blip r:embed="rId3"/>
              </a:buBlip>
              <a:defRPr/>
            </a:pPr>
            <a:r>
              <a:rPr lang="es-AR" sz="2400" dirty="0"/>
              <a:t>Juan es una instancia de persona, padre, estudiante y empleado?</a:t>
            </a:r>
            <a:endParaRPr lang="en-US" sz="2400" dirty="0"/>
          </a:p>
        </p:txBody>
      </p:sp>
      <p:pic>
        <p:nvPicPr>
          <p:cNvPr id="8" name="Picture 2" descr="http://antoniofilms.bravehost.com/myPictures/sign_caution-rad-mat.jpg"/>
          <p:cNvPicPr>
            <a:picLocks noChangeAspect="1" noChangeArrowheads="1"/>
          </p:cNvPicPr>
          <p:nvPr/>
        </p:nvPicPr>
        <p:blipFill>
          <a:blip r:embed="rId4" cstate="print"/>
          <a:srcRect b="21824"/>
          <a:stretch>
            <a:fillRect/>
          </a:stretch>
        </p:blipFill>
        <p:spPr bwMode="auto">
          <a:xfrm>
            <a:off x="6629400" y="1719481"/>
            <a:ext cx="1981200" cy="209052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Herencia</a:t>
            </a:r>
            <a:endParaRPr lang="en-US" dirty="0"/>
          </a:p>
        </p:txBody>
      </p:sp>
      <p:sp>
        <p:nvSpPr>
          <p:cNvPr id="3" name="Content Placeholder 2"/>
          <p:cNvSpPr>
            <a:spLocks noGrp="1"/>
          </p:cNvSpPr>
          <p:nvPr>
            <p:ph idx="1"/>
          </p:nvPr>
        </p:nvSpPr>
        <p:spPr/>
        <p:txBody>
          <a:bodyPr>
            <a:normAutofit/>
          </a:bodyPr>
          <a:lstStyle/>
          <a:p>
            <a:pPr lvl="1">
              <a:buNone/>
            </a:pPr>
            <a:endParaRPr lang="en-US" sz="2400" dirty="0"/>
          </a:p>
          <a:p>
            <a:endParaRPr lang="en-US" sz="2400" dirty="0"/>
          </a:p>
        </p:txBody>
      </p:sp>
      <p:sp>
        <p:nvSpPr>
          <p:cNvPr id="4" name="Text Placeholder 3"/>
          <p:cNvSpPr>
            <a:spLocks noGrp="1"/>
          </p:cNvSpPr>
          <p:nvPr>
            <p:ph type="body" sz="quarter" idx="13"/>
          </p:nvPr>
        </p:nvSpPr>
        <p:spPr/>
        <p:txBody>
          <a:bodyPr/>
          <a:lstStyle/>
          <a:p>
            <a:r>
              <a:rPr lang="es-AR" dirty="0" smtClean="0"/>
              <a:t>Herencia cont.</a:t>
            </a:r>
            <a:endParaRPr lang="en-US" dirty="0"/>
          </a:p>
        </p:txBody>
      </p:sp>
      <p:sp>
        <p:nvSpPr>
          <p:cNvPr id="23" name="Content Placeholder 2"/>
          <p:cNvSpPr txBox="1">
            <a:spLocks/>
          </p:cNvSpPr>
          <p:nvPr/>
        </p:nvSpPr>
        <p:spPr>
          <a:xfrm>
            <a:off x="2209800" y="1598614"/>
            <a:ext cx="8229600" cy="5183187"/>
          </a:xfrm>
          <a:prstGeom prst="rect">
            <a:avLst/>
          </a:prstGeom>
        </p:spPr>
        <p:txBody>
          <a:bodyPr vert="horz" lIns="91440" tIns="45720" rIns="91440" bIns="45720" rtlCol="0">
            <a:normAutofit/>
          </a:bodyPr>
          <a:lstStyle/>
          <a:p>
            <a:pPr marL="401638" lvl="1" indent="-173038">
              <a:spcBef>
                <a:spcPct val="20000"/>
              </a:spcBef>
              <a:buClr>
                <a:schemeClr val="tx1"/>
              </a:buClr>
              <a:buFont typeface="Arial" pitchFamily="34" charset="0"/>
              <a:buChar char="­"/>
              <a:defRPr/>
            </a:pPr>
            <a:endParaRPr lang="es-ES" sz="2400" dirty="0"/>
          </a:p>
        </p:txBody>
      </p:sp>
      <p:sp>
        <p:nvSpPr>
          <p:cNvPr id="7" name="Rectangle 6"/>
          <p:cNvSpPr/>
          <p:nvPr/>
        </p:nvSpPr>
        <p:spPr>
          <a:xfrm>
            <a:off x="4267200" y="1600200"/>
            <a:ext cx="320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Persona</a:t>
            </a:r>
            <a:endParaRPr lang="en-US" dirty="0"/>
          </a:p>
        </p:txBody>
      </p:sp>
      <p:sp>
        <p:nvSpPr>
          <p:cNvPr id="8" name="Rectangle 7"/>
          <p:cNvSpPr/>
          <p:nvPr/>
        </p:nvSpPr>
        <p:spPr>
          <a:xfrm>
            <a:off x="6705600" y="4191000"/>
            <a:ext cx="320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Alumno</a:t>
            </a:r>
            <a:endParaRPr lang="en-US" dirty="0"/>
          </a:p>
        </p:txBody>
      </p:sp>
      <p:sp>
        <p:nvSpPr>
          <p:cNvPr id="9" name="Rectangle 8"/>
          <p:cNvSpPr/>
          <p:nvPr/>
        </p:nvSpPr>
        <p:spPr>
          <a:xfrm>
            <a:off x="2209800" y="4191000"/>
            <a:ext cx="320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Profesor</a:t>
            </a:r>
            <a:endParaRPr lang="en-US" dirty="0"/>
          </a:p>
        </p:txBody>
      </p:sp>
      <p:cxnSp>
        <p:nvCxnSpPr>
          <p:cNvPr id="11" name="Elbow Connector 10"/>
          <p:cNvCxnSpPr>
            <a:stCxn id="9" idx="0"/>
            <a:endCxn id="7" idx="2"/>
          </p:cNvCxnSpPr>
          <p:nvPr/>
        </p:nvCxnSpPr>
        <p:spPr>
          <a:xfrm rot="5400000" flipH="1" flipV="1">
            <a:off x="4267200" y="2590800"/>
            <a:ext cx="1143000" cy="2057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0"/>
            <a:endCxn id="7" idx="2"/>
          </p:cNvCxnSpPr>
          <p:nvPr/>
        </p:nvCxnSpPr>
        <p:spPr>
          <a:xfrm rot="16200000" flipV="1">
            <a:off x="6515100" y="2400300"/>
            <a:ext cx="1143000" cy="2438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2" descr="http://antoniofilms.bravehost.com/myPictures/sign_caution-rad-mat.jpg"/>
          <p:cNvPicPr>
            <a:picLocks noChangeAspect="1" noChangeArrowheads="1"/>
          </p:cNvPicPr>
          <p:nvPr/>
        </p:nvPicPr>
        <p:blipFill>
          <a:blip r:embed="rId3" cstate="print"/>
          <a:srcRect b="21824"/>
          <a:stretch>
            <a:fillRect/>
          </a:stretch>
        </p:blipFill>
        <p:spPr bwMode="auto">
          <a:xfrm>
            <a:off x="8686800" y="0"/>
            <a:ext cx="1981200" cy="209052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Herencia</a:t>
            </a:r>
            <a:endParaRPr lang="en-US" dirty="0"/>
          </a:p>
        </p:txBody>
      </p:sp>
      <p:sp>
        <p:nvSpPr>
          <p:cNvPr id="3" name="Content Placeholder 2"/>
          <p:cNvSpPr>
            <a:spLocks noGrp="1"/>
          </p:cNvSpPr>
          <p:nvPr>
            <p:ph idx="1"/>
          </p:nvPr>
        </p:nvSpPr>
        <p:spPr/>
        <p:txBody>
          <a:bodyPr>
            <a:normAutofit/>
          </a:bodyPr>
          <a:lstStyle/>
          <a:p>
            <a:r>
              <a:rPr lang="es-ES" sz="3600" b="1" dirty="0"/>
              <a:t>Usos</a:t>
            </a:r>
          </a:p>
          <a:p>
            <a:endParaRPr lang="es-ES" sz="3600" dirty="0"/>
          </a:p>
          <a:p>
            <a:pPr lvl="1"/>
            <a:r>
              <a:rPr lang="es-ES" sz="3600" dirty="0"/>
              <a:t>El </a:t>
            </a:r>
            <a:r>
              <a:rPr lang="es-ES" sz="3600"/>
              <a:t>diseño incremental</a:t>
            </a:r>
            <a:endParaRPr lang="es-ES" sz="3600" dirty="0"/>
          </a:p>
          <a:p>
            <a:pPr lvl="1"/>
            <a:endParaRPr lang="es-ES" sz="3600" dirty="0"/>
          </a:p>
          <a:p>
            <a:pPr lvl="1"/>
            <a:r>
              <a:rPr lang="es-ES" sz="3600" dirty="0"/>
              <a:t>Para un determinado problema</a:t>
            </a:r>
          </a:p>
          <a:p>
            <a:pPr lvl="1">
              <a:buNone/>
            </a:pPr>
            <a:endParaRPr lang="en-US" sz="2400" dirty="0"/>
          </a:p>
        </p:txBody>
      </p:sp>
      <p:sp>
        <p:nvSpPr>
          <p:cNvPr id="4" name="Text Placeholder 3"/>
          <p:cNvSpPr>
            <a:spLocks noGrp="1"/>
          </p:cNvSpPr>
          <p:nvPr>
            <p:ph type="body" sz="quarter" idx="13"/>
          </p:nvPr>
        </p:nvSpPr>
        <p:spPr/>
        <p:txBody>
          <a:bodyPr/>
          <a:lstStyle/>
          <a:p>
            <a:r>
              <a:rPr lang="es-ES" dirty="0" smtClean="0"/>
              <a:t>Usos y Abusos</a:t>
            </a:r>
            <a:endParaRPr lang="en-US" dirty="0"/>
          </a:p>
        </p:txBody>
      </p:sp>
    </p:spTree>
    <p:extLst>
      <p:ext uri="{BB962C8B-B14F-4D97-AF65-F5344CB8AC3E}">
        <p14:creationId xmlns:p14="http://schemas.microsoft.com/office/powerpoint/2010/main" val="16609501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Herencia</a:t>
            </a:r>
            <a:endParaRPr lang="en-US" dirty="0"/>
          </a:p>
        </p:txBody>
      </p:sp>
      <p:sp>
        <p:nvSpPr>
          <p:cNvPr id="3" name="Content Placeholder 2"/>
          <p:cNvSpPr>
            <a:spLocks noGrp="1"/>
          </p:cNvSpPr>
          <p:nvPr>
            <p:ph idx="1"/>
          </p:nvPr>
        </p:nvSpPr>
        <p:spPr>
          <a:xfrm>
            <a:off x="2057400" y="1066801"/>
            <a:ext cx="8229600" cy="5562600"/>
          </a:xfrm>
        </p:spPr>
        <p:txBody>
          <a:bodyPr>
            <a:normAutofit/>
          </a:bodyPr>
          <a:lstStyle/>
          <a:p>
            <a:r>
              <a:rPr lang="es-ES" sz="3200" b="1" dirty="0"/>
              <a:t>Abusos</a:t>
            </a:r>
          </a:p>
          <a:p>
            <a:endParaRPr lang="es-ES" sz="3200" dirty="0"/>
          </a:p>
          <a:p>
            <a:pPr lvl="1"/>
            <a:r>
              <a:rPr lang="es-ES" sz="3200" dirty="0"/>
              <a:t>compartir estado</a:t>
            </a:r>
          </a:p>
          <a:p>
            <a:pPr lvl="1"/>
            <a:endParaRPr lang="es-ES" sz="3200" dirty="0"/>
          </a:p>
          <a:p>
            <a:pPr lvl="1"/>
            <a:r>
              <a:rPr lang="es-ES" sz="3200" dirty="0"/>
              <a:t>compartir el mismo protocolo</a:t>
            </a:r>
          </a:p>
          <a:p>
            <a:pPr lvl="1"/>
            <a:endParaRPr lang="es-ES" sz="3200" dirty="0"/>
          </a:p>
          <a:p>
            <a:pPr lvl="1"/>
            <a:r>
              <a:rPr lang="es-ES" sz="3200" dirty="0"/>
              <a:t>jerarquía no tiene límites</a:t>
            </a:r>
          </a:p>
          <a:p>
            <a:pPr lvl="1"/>
            <a:endParaRPr lang="es-ES" sz="3200" dirty="0"/>
          </a:p>
          <a:p>
            <a:pPr lvl="1">
              <a:buNone/>
            </a:pPr>
            <a:endParaRPr lang="en-US" dirty="0"/>
          </a:p>
        </p:txBody>
      </p:sp>
      <p:sp>
        <p:nvSpPr>
          <p:cNvPr id="4" name="Text Placeholder 3"/>
          <p:cNvSpPr>
            <a:spLocks noGrp="1"/>
          </p:cNvSpPr>
          <p:nvPr>
            <p:ph type="body" sz="quarter" idx="13"/>
          </p:nvPr>
        </p:nvSpPr>
        <p:spPr/>
        <p:txBody>
          <a:bodyPr/>
          <a:lstStyle/>
          <a:p>
            <a:r>
              <a:rPr lang="es-ES" dirty="0" smtClean="0"/>
              <a:t>Usos y Abusos</a:t>
            </a:r>
            <a:endParaRPr lang="en-US" dirty="0"/>
          </a:p>
        </p:txBody>
      </p:sp>
    </p:spTree>
    <p:extLst>
      <p:ext uri="{BB962C8B-B14F-4D97-AF65-F5344CB8AC3E}">
        <p14:creationId xmlns:p14="http://schemas.microsoft.com/office/powerpoint/2010/main" val="16609501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ular Callout 18"/>
          <p:cNvSpPr/>
          <p:nvPr/>
        </p:nvSpPr>
        <p:spPr>
          <a:xfrm>
            <a:off x="4419600" y="4267200"/>
            <a:ext cx="4953000" cy="990600"/>
          </a:xfrm>
          <a:prstGeom prst="wedgeRoundRectCallout">
            <a:avLst>
              <a:gd name="adj1" fmla="val -10440"/>
              <a:gd name="adj2" fmla="val 841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2438400" y="1295400"/>
            <a:ext cx="2209800" cy="990600"/>
          </a:xfrm>
          <a:prstGeom prst="wedgeRoundRectCallout">
            <a:avLst>
              <a:gd name="adj1" fmla="val -48253"/>
              <a:gd name="adj2" fmla="val 7189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43201" y="1600200"/>
            <a:ext cx="1620957" cy="369332"/>
          </a:xfrm>
          <a:prstGeom prst="rect">
            <a:avLst/>
          </a:prstGeom>
          <a:noFill/>
        </p:spPr>
        <p:txBody>
          <a:bodyPr wrap="none" rtlCol="0">
            <a:spAutoFit/>
          </a:bodyPr>
          <a:lstStyle/>
          <a:p>
            <a:r>
              <a:rPr lang="en-US" dirty="0"/>
              <a:t>¡Es un pájaro!</a:t>
            </a:r>
          </a:p>
        </p:txBody>
      </p:sp>
      <p:sp>
        <p:nvSpPr>
          <p:cNvPr id="13" name="Rounded Rectangular Callout 12"/>
          <p:cNvSpPr/>
          <p:nvPr/>
        </p:nvSpPr>
        <p:spPr>
          <a:xfrm flipH="1">
            <a:off x="6477000" y="1828800"/>
            <a:ext cx="2971800" cy="990600"/>
          </a:xfrm>
          <a:prstGeom prst="wedgeRoundRectCallout">
            <a:avLst>
              <a:gd name="adj1" fmla="val -50490"/>
              <a:gd name="adj2" fmla="val 80244"/>
              <a:gd name="adj3" fmla="val 16667"/>
            </a:avLst>
          </a:prstGeom>
          <a:noFill/>
          <a:ln>
            <a:solidFill>
              <a:schemeClr val="tx1"/>
            </a:solidFill>
          </a:ln>
          <a:scene3d>
            <a:camera prst="orthographicFront">
              <a:rot lat="0" lon="54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934201" y="2133600"/>
            <a:ext cx="1928733" cy="369332"/>
          </a:xfrm>
          <a:prstGeom prst="rect">
            <a:avLst/>
          </a:prstGeom>
          <a:noFill/>
        </p:spPr>
        <p:txBody>
          <a:bodyPr wrap="none" rtlCol="0">
            <a:spAutoFit/>
          </a:bodyPr>
          <a:lstStyle/>
          <a:p>
            <a:r>
              <a:rPr lang="en-US" dirty="0"/>
              <a:t>¡No, </a:t>
            </a:r>
            <a:r>
              <a:rPr lang="en-US" dirty="0" err="1"/>
              <a:t>es</a:t>
            </a:r>
            <a:r>
              <a:rPr lang="en-US" dirty="0"/>
              <a:t> un </a:t>
            </a:r>
            <a:r>
              <a:rPr lang="en-US" dirty="0" err="1"/>
              <a:t>avión</a:t>
            </a:r>
            <a:r>
              <a:rPr lang="en-US" dirty="0"/>
              <a:t>!</a:t>
            </a:r>
          </a:p>
        </p:txBody>
      </p:sp>
      <p:sp>
        <p:nvSpPr>
          <p:cNvPr id="16" name="TextBox 15"/>
          <p:cNvSpPr txBox="1"/>
          <p:nvPr/>
        </p:nvSpPr>
        <p:spPr>
          <a:xfrm>
            <a:off x="4419600" y="4572000"/>
            <a:ext cx="4800600" cy="369332"/>
          </a:xfrm>
          <a:prstGeom prst="rect">
            <a:avLst/>
          </a:prstGeom>
          <a:noFill/>
        </p:spPr>
        <p:txBody>
          <a:bodyPr wrap="square" rtlCol="0">
            <a:spAutoFit/>
          </a:bodyPr>
          <a:lstStyle/>
          <a:p>
            <a:r>
              <a:rPr lang="en-US" dirty="0"/>
              <a:t>¿</a:t>
            </a:r>
            <a:r>
              <a:rPr lang="en-US" dirty="0" err="1"/>
              <a:t>Que</a:t>
            </a:r>
            <a:r>
              <a:rPr lang="en-US" dirty="0"/>
              <a:t> </a:t>
            </a:r>
            <a:r>
              <a:rPr lang="en-US" dirty="0" err="1"/>
              <a:t>importa</a:t>
            </a:r>
            <a:r>
              <a:rPr lang="en-US" dirty="0"/>
              <a:t>? ¡</a:t>
            </a:r>
            <a:r>
              <a:rPr lang="en-US" dirty="0" err="1"/>
              <a:t>Todos</a:t>
            </a:r>
            <a:r>
              <a:rPr lang="en-US" dirty="0"/>
              <a:t> </a:t>
            </a:r>
            <a:r>
              <a:rPr lang="en-US" dirty="0" err="1"/>
              <a:t>implementan</a:t>
            </a:r>
            <a:r>
              <a:rPr lang="en-US" dirty="0"/>
              <a:t> </a:t>
            </a:r>
            <a:r>
              <a:rPr lang="en-US" dirty="0" err="1"/>
              <a:t>volar</a:t>
            </a:r>
            <a:r>
              <a:rPr lang="en-US" dirty="0"/>
              <a:t>!</a:t>
            </a:r>
          </a:p>
        </p:txBody>
      </p:sp>
      <p:sp>
        <p:nvSpPr>
          <p:cNvPr id="17" name="Rounded Rectangular Callout 16"/>
          <p:cNvSpPr/>
          <p:nvPr/>
        </p:nvSpPr>
        <p:spPr>
          <a:xfrm>
            <a:off x="3124200" y="2819400"/>
            <a:ext cx="2438400" cy="990600"/>
          </a:xfrm>
          <a:prstGeom prst="wedgeRoundRectCallout">
            <a:avLst>
              <a:gd name="adj1" fmla="val -48253"/>
              <a:gd name="adj2" fmla="val 7189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76601" y="3124200"/>
            <a:ext cx="2121093" cy="369332"/>
          </a:xfrm>
          <a:prstGeom prst="rect">
            <a:avLst/>
          </a:prstGeom>
          <a:noFill/>
        </p:spPr>
        <p:txBody>
          <a:bodyPr wrap="none" rtlCol="0">
            <a:spAutoFit/>
          </a:bodyPr>
          <a:lstStyle/>
          <a:p>
            <a:r>
              <a:rPr lang="en-US" dirty="0"/>
              <a:t>¡No, </a:t>
            </a:r>
            <a:r>
              <a:rPr lang="en-US" dirty="0" err="1"/>
              <a:t>es</a:t>
            </a:r>
            <a:r>
              <a:rPr lang="en-US" dirty="0"/>
              <a:t> Superman!</a:t>
            </a:r>
          </a:p>
        </p:txBody>
      </p:sp>
      <p:sp>
        <p:nvSpPr>
          <p:cNvPr id="15" name="Title 1"/>
          <p:cNvSpPr>
            <a:spLocks noGrp="1"/>
          </p:cNvSpPr>
          <p:nvPr>
            <p:ph type="title"/>
          </p:nvPr>
        </p:nvSpPr>
        <p:spPr>
          <a:xfrm>
            <a:off x="1999488" y="347472"/>
            <a:ext cx="8449056" cy="296842"/>
          </a:xfrm>
        </p:spPr>
        <p:txBody>
          <a:bodyPr/>
          <a:lstStyle/>
          <a:p>
            <a:r>
              <a:rPr lang="es-ES" dirty="0" smtClean="0"/>
              <a:t>Polimorfismo</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Polimorfismo</a:t>
            </a:r>
            <a:endParaRPr lang="en-US" dirty="0"/>
          </a:p>
        </p:txBody>
      </p:sp>
      <p:sp>
        <p:nvSpPr>
          <p:cNvPr id="3" name="Content Placeholder 2"/>
          <p:cNvSpPr>
            <a:spLocks noGrp="1"/>
          </p:cNvSpPr>
          <p:nvPr>
            <p:ph idx="1"/>
          </p:nvPr>
        </p:nvSpPr>
        <p:spPr>
          <a:xfrm>
            <a:off x="5867400" y="3276600"/>
            <a:ext cx="4114800" cy="3657600"/>
          </a:xfrm>
        </p:spPr>
        <p:txBody>
          <a:bodyPr>
            <a:normAutofit/>
          </a:bodyPr>
          <a:lstStyle/>
          <a:p>
            <a:pPr>
              <a:buNone/>
            </a:pPr>
            <a:r>
              <a:rPr lang="es-ES" sz="2400" dirty="0"/>
              <a:t>   </a:t>
            </a:r>
            <a:endParaRPr lang="en-US" dirty="0"/>
          </a:p>
        </p:txBody>
      </p:sp>
      <p:sp>
        <p:nvSpPr>
          <p:cNvPr id="4" name="Text Placeholder 3"/>
          <p:cNvSpPr>
            <a:spLocks noGrp="1"/>
          </p:cNvSpPr>
          <p:nvPr>
            <p:ph type="body" sz="quarter" idx="13"/>
          </p:nvPr>
        </p:nvSpPr>
        <p:spPr/>
        <p:txBody>
          <a:bodyPr/>
          <a:lstStyle/>
          <a:p>
            <a:r>
              <a:rPr lang="es-ES" dirty="0" smtClean="0"/>
              <a:t>Definición</a:t>
            </a:r>
            <a:endParaRPr lang="en-US" dirty="0"/>
          </a:p>
        </p:txBody>
      </p:sp>
      <p:pic>
        <p:nvPicPr>
          <p:cNvPr id="22530" name="Picture 2" descr="http://www.acmh.org/healthfoundation/question.jpg"/>
          <p:cNvPicPr>
            <a:picLocks noChangeAspect="1" noChangeArrowheads="1"/>
          </p:cNvPicPr>
          <p:nvPr/>
        </p:nvPicPr>
        <p:blipFill>
          <a:blip r:embed="rId3" cstate="print"/>
          <a:srcRect/>
          <a:stretch>
            <a:fillRect/>
          </a:stretch>
        </p:blipFill>
        <p:spPr bwMode="auto">
          <a:xfrm>
            <a:off x="2590800" y="1066800"/>
            <a:ext cx="3352800" cy="4954694"/>
          </a:xfrm>
          <a:prstGeom prst="rect">
            <a:avLst/>
          </a:prstGeom>
          <a:noFill/>
        </p:spPr>
      </p:pic>
      <p:sp>
        <p:nvSpPr>
          <p:cNvPr id="8" name="TextBox 7"/>
          <p:cNvSpPr txBox="1"/>
          <p:nvPr/>
        </p:nvSpPr>
        <p:spPr>
          <a:xfrm>
            <a:off x="6207784" y="1066800"/>
            <a:ext cx="4384016" cy="2677656"/>
          </a:xfrm>
          <a:prstGeom prst="rect">
            <a:avLst/>
          </a:prstGeom>
          <a:noFill/>
        </p:spPr>
        <p:txBody>
          <a:bodyPr wrap="square" rtlCol="0">
            <a:spAutoFit/>
          </a:bodyPr>
          <a:lstStyle/>
          <a:p>
            <a:r>
              <a:rPr lang="es-ES" sz="2400" dirty="0"/>
              <a:t>Es la característica por la cual diferentes objetos pueden responder de diferente manera ( con diferente comportamiento) al mismo mensaje</a:t>
            </a:r>
          </a:p>
          <a:p>
            <a:endParaRPr lang="en-US" sz="2400" dirty="0"/>
          </a:p>
        </p:txBody>
      </p:sp>
    </p:spTree>
    <p:extLst>
      <p:ext uri="{BB962C8B-B14F-4D97-AF65-F5344CB8AC3E}">
        <p14:creationId xmlns:p14="http://schemas.microsoft.com/office/powerpoint/2010/main" val="4140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Polimorfismo</a:t>
            </a:r>
            <a:endParaRPr lang="en-US" dirty="0"/>
          </a:p>
        </p:txBody>
      </p:sp>
      <p:sp>
        <p:nvSpPr>
          <p:cNvPr id="3" name="Content Placeholder 2"/>
          <p:cNvSpPr>
            <a:spLocks noGrp="1"/>
          </p:cNvSpPr>
          <p:nvPr>
            <p:ph idx="1"/>
          </p:nvPr>
        </p:nvSpPr>
        <p:spPr>
          <a:xfrm>
            <a:off x="5715000" y="1066800"/>
            <a:ext cx="4114800" cy="3657600"/>
          </a:xfrm>
        </p:spPr>
        <p:txBody>
          <a:bodyPr>
            <a:normAutofit/>
          </a:bodyPr>
          <a:lstStyle/>
          <a:p>
            <a:pPr>
              <a:buNone/>
            </a:pPr>
            <a:r>
              <a:rPr lang="es-ES" sz="2400" dirty="0"/>
              <a:t>   Aumenta la capacidad de extensibilidad y claridad                del código orientado a objetos.</a:t>
            </a:r>
          </a:p>
          <a:p>
            <a:endParaRPr lang="es-ES" sz="2400" dirty="0"/>
          </a:p>
          <a:p>
            <a:pPr>
              <a:buNone/>
            </a:pPr>
            <a:r>
              <a:rPr lang="es-ES" sz="2400" dirty="0"/>
              <a:t>   Por algunos autores es considerado el principio fundamental de POO</a:t>
            </a:r>
            <a:endParaRPr lang="en-US" sz="2400" dirty="0"/>
          </a:p>
          <a:p>
            <a:pPr>
              <a:buNone/>
            </a:pPr>
            <a:endParaRPr lang="en-US" dirty="0"/>
          </a:p>
        </p:txBody>
      </p:sp>
      <p:sp>
        <p:nvSpPr>
          <p:cNvPr id="4" name="Text Placeholder 3"/>
          <p:cNvSpPr>
            <a:spLocks noGrp="1"/>
          </p:cNvSpPr>
          <p:nvPr>
            <p:ph type="body" sz="quarter" idx="13"/>
          </p:nvPr>
        </p:nvSpPr>
        <p:spPr/>
        <p:txBody>
          <a:bodyPr/>
          <a:lstStyle/>
          <a:p>
            <a:r>
              <a:rPr lang="es-ES" dirty="0" smtClean="0"/>
              <a:t>Definición</a:t>
            </a:r>
            <a:endParaRPr lang="en-US" dirty="0"/>
          </a:p>
        </p:txBody>
      </p:sp>
      <p:pic>
        <p:nvPicPr>
          <p:cNvPr id="22530" name="Picture 2" descr="http://www.acmh.org/healthfoundation/question.jpg"/>
          <p:cNvPicPr>
            <a:picLocks noChangeAspect="1" noChangeArrowheads="1"/>
          </p:cNvPicPr>
          <p:nvPr/>
        </p:nvPicPr>
        <p:blipFill>
          <a:blip r:embed="rId3" cstate="print"/>
          <a:srcRect/>
          <a:stretch>
            <a:fillRect/>
          </a:stretch>
        </p:blipFill>
        <p:spPr bwMode="auto">
          <a:xfrm>
            <a:off x="2286000" y="1143000"/>
            <a:ext cx="3248526" cy="4800600"/>
          </a:xfrm>
          <a:prstGeom prst="rect">
            <a:avLst/>
          </a:prstGeom>
          <a:noFill/>
        </p:spPr>
      </p:pic>
      <p:pic>
        <p:nvPicPr>
          <p:cNvPr id="22532" name="Picture 4" descr="http://2.bp.blogspot.com/_vD1R-gmIEJI/S7ipuf2mtKI/AAAAAAAAFRo/XSp5AbGb8Dw/s1600/pulgarHome.jpg"/>
          <p:cNvPicPr>
            <a:picLocks noChangeAspect="1" noChangeArrowheads="1"/>
          </p:cNvPicPr>
          <p:nvPr/>
        </p:nvPicPr>
        <p:blipFill>
          <a:blip r:embed="rId4" cstate="print"/>
          <a:srcRect/>
          <a:stretch>
            <a:fillRect/>
          </a:stretch>
        </p:blipFill>
        <p:spPr bwMode="auto">
          <a:xfrm>
            <a:off x="9760884" y="1178435"/>
            <a:ext cx="907117" cy="972883"/>
          </a:xfrm>
          <a:prstGeom prst="rect">
            <a:avLst/>
          </a:prstGeom>
          <a:noFill/>
        </p:spPr>
      </p:pic>
      <p:pic>
        <p:nvPicPr>
          <p:cNvPr id="7" name="Picture 4" descr="http://2.bp.blogspot.com/_vD1R-gmIEJI/S7ipuf2mtKI/AAAAAAAAFRo/XSp5AbGb8Dw/s1600/pulgarHome.jpg"/>
          <p:cNvPicPr>
            <a:picLocks noChangeAspect="1" noChangeArrowheads="1"/>
          </p:cNvPicPr>
          <p:nvPr/>
        </p:nvPicPr>
        <p:blipFill>
          <a:blip r:embed="rId4" cstate="print"/>
          <a:srcRect/>
          <a:stretch>
            <a:fillRect/>
          </a:stretch>
        </p:blipFill>
        <p:spPr bwMode="auto">
          <a:xfrm>
            <a:off x="9615767" y="3065718"/>
            <a:ext cx="907117" cy="972883"/>
          </a:xfrm>
          <a:prstGeom prst="rect">
            <a:avLst/>
          </a:prstGeom>
          <a:noFill/>
        </p:spPr>
      </p:pic>
    </p:spTree>
    <p:extLst>
      <p:ext uri="{BB962C8B-B14F-4D97-AF65-F5344CB8AC3E}">
        <p14:creationId xmlns:p14="http://schemas.microsoft.com/office/powerpoint/2010/main" val="4140900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a:xfrm>
            <a:off x="6019800" y="1066801"/>
            <a:ext cx="4267200" cy="5562600"/>
          </a:xfrm>
        </p:spPr>
        <p:txBody>
          <a:bodyPr>
            <a:normAutofit/>
          </a:bodyPr>
          <a:lstStyle/>
          <a:p>
            <a:pPr>
              <a:buNone/>
            </a:pPr>
            <a:r>
              <a:rPr lang="es-ES" sz="2800" dirty="0"/>
              <a:t>  </a:t>
            </a:r>
            <a:r>
              <a:rPr lang="es-ES" sz="2800" dirty="0" err="1"/>
              <a:t>Binding</a:t>
            </a:r>
            <a:r>
              <a:rPr lang="es-ES" sz="2800" dirty="0"/>
              <a:t> dinámico pospone la selección de una operación hasta tiempo de ejecución.</a:t>
            </a:r>
            <a:endParaRPr lang="en-US" sz="2800" dirty="0"/>
          </a:p>
          <a:p>
            <a:endParaRPr lang="es-ES" sz="2800" dirty="0"/>
          </a:p>
          <a:p>
            <a:endParaRPr lang="en-US" sz="2800" dirty="0"/>
          </a:p>
        </p:txBody>
      </p:sp>
      <p:sp>
        <p:nvSpPr>
          <p:cNvPr id="4" name="Text Placeholder 3"/>
          <p:cNvSpPr>
            <a:spLocks noGrp="1"/>
          </p:cNvSpPr>
          <p:nvPr>
            <p:ph type="body" sz="quarter" idx="13"/>
          </p:nvPr>
        </p:nvSpPr>
        <p:spPr/>
        <p:txBody>
          <a:bodyPr/>
          <a:lstStyle/>
          <a:p>
            <a:r>
              <a:rPr lang="es-ES" dirty="0" smtClean="0"/>
              <a:t>Binding Dinámico</a:t>
            </a:r>
            <a:endParaRPr lang="en-US" dirty="0"/>
          </a:p>
        </p:txBody>
      </p:sp>
      <p:pic>
        <p:nvPicPr>
          <p:cNvPr id="6" name="Picture 2" descr="http://www.acmh.org/healthfoundation/question.jpg"/>
          <p:cNvPicPr>
            <a:picLocks noChangeAspect="1" noChangeArrowheads="1"/>
          </p:cNvPicPr>
          <p:nvPr/>
        </p:nvPicPr>
        <p:blipFill>
          <a:blip r:embed="rId2" cstate="print"/>
          <a:srcRect/>
          <a:stretch>
            <a:fillRect/>
          </a:stretch>
        </p:blipFill>
        <p:spPr bwMode="auto">
          <a:xfrm>
            <a:off x="2057401" y="1066801"/>
            <a:ext cx="3842657" cy="4648200"/>
          </a:xfrm>
          <a:prstGeom prst="rect">
            <a:avLst/>
          </a:prstGeom>
          <a:noFill/>
        </p:spPr>
      </p:pic>
    </p:spTree>
    <p:extLst>
      <p:ext uri="{BB962C8B-B14F-4D97-AF65-F5344CB8AC3E}">
        <p14:creationId xmlns:p14="http://schemas.microsoft.com/office/powerpoint/2010/main" val="2179216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066800"/>
            <a:ext cx="8991600" cy="6019800"/>
          </a:xfrm>
        </p:spPr>
        <p:txBody>
          <a:bodyPr>
            <a:noAutofit/>
          </a:bodyPr>
          <a:lstStyle/>
          <a:p>
            <a:pPr algn="ctr">
              <a:buNone/>
            </a:pPr>
            <a:endParaRPr lang="es-ES" sz="6000" dirty="0"/>
          </a:p>
          <a:p>
            <a:pPr algn="ctr">
              <a:buNone/>
            </a:pPr>
            <a:r>
              <a:rPr lang="es-ES" sz="6000" dirty="0"/>
              <a:t>	</a:t>
            </a:r>
            <a:r>
              <a:rPr lang="es-AR" sz="6000" dirty="0"/>
              <a:t>Los problemas pertenecen a un dominio </a:t>
            </a:r>
            <a:endParaRPr lang="es-ES" sz="6000" dirty="0"/>
          </a:p>
          <a:p>
            <a:pPr lvl="1"/>
            <a:endParaRPr lang="es-ES" sz="6000" dirty="0"/>
          </a:p>
          <a:p>
            <a:pPr marL="228600" lvl="1" indent="0">
              <a:buNone/>
            </a:pPr>
            <a:endParaRPr lang="en-US" sz="6000" i="1" dirty="0"/>
          </a:p>
          <a:p>
            <a:pPr marL="228600" lvl="1" indent="0">
              <a:buNone/>
            </a:pPr>
            <a:endParaRPr lang="en-US" sz="6000" i="1" dirty="0"/>
          </a:p>
          <a:p>
            <a:pPr marL="228600" lvl="1" indent="0">
              <a:buNone/>
            </a:pPr>
            <a:endParaRPr lang="en-US" sz="6000" i="1" dirty="0"/>
          </a:p>
        </p:txBody>
      </p:sp>
      <p:sp>
        <p:nvSpPr>
          <p:cNvPr id="4" name="TextBox 3"/>
          <p:cNvSpPr txBox="1"/>
          <p:nvPr/>
        </p:nvSpPr>
        <p:spPr>
          <a:xfrm>
            <a:off x="3124201" y="2895600"/>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39924965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Callout 5"/>
          <p:cNvSpPr/>
          <p:nvPr/>
        </p:nvSpPr>
        <p:spPr>
          <a:xfrm>
            <a:off x="1295400" y="1143000"/>
            <a:ext cx="9906000" cy="182880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dirty="0"/>
              <a:t>|</a:t>
            </a:r>
            <a:endParaRPr lang="en-US" dirty="0"/>
          </a:p>
        </p:txBody>
      </p:sp>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a:xfrm>
            <a:off x="2383222" y="1554480"/>
            <a:ext cx="8276167" cy="1270991"/>
          </a:xfrm>
        </p:spPr>
        <p:txBody>
          <a:bodyPr>
            <a:normAutofit/>
          </a:bodyPr>
          <a:lstStyle/>
          <a:p>
            <a:pPr lvl="1">
              <a:buNone/>
            </a:pPr>
            <a:r>
              <a:rPr lang="es-AR" sz="2400" dirty="0"/>
              <a:t>Se quiere dibujar un objeto de </a:t>
            </a:r>
            <a:r>
              <a:rPr lang="es-AR" sz="2400" b="1" dirty="0" err="1"/>
              <a:t>Shape</a:t>
            </a:r>
            <a:r>
              <a:rPr lang="es-AR" sz="2400" dirty="0"/>
              <a:t> que puede ser </a:t>
            </a:r>
            <a:r>
              <a:rPr lang="es-AR" sz="2400" dirty="0" smtClean="0"/>
              <a:t>instancia</a:t>
            </a:r>
          </a:p>
          <a:p>
            <a:pPr lvl="1">
              <a:buNone/>
            </a:pPr>
            <a:r>
              <a:rPr lang="es-AR" sz="2400" dirty="0" smtClean="0"/>
              <a:t>De cualquiera </a:t>
            </a:r>
            <a:r>
              <a:rPr lang="es-AR" sz="2400" dirty="0"/>
              <a:t>de sus subclases </a:t>
            </a:r>
            <a:r>
              <a:rPr lang="es-AR" sz="2400" b="1" dirty="0" err="1"/>
              <a:t>Circle</a:t>
            </a:r>
            <a:r>
              <a:rPr lang="es-AR" sz="2400" dirty="0"/>
              <a:t>, </a:t>
            </a:r>
            <a:r>
              <a:rPr lang="es-AR" sz="2400" b="1" dirty="0" err="1"/>
              <a:t>Square</a:t>
            </a:r>
            <a:r>
              <a:rPr lang="es-AR" sz="2400" dirty="0"/>
              <a:t> y </a:t>
            </a:r>
            <a:r>
              <a:rPr lang="es-AR" sz="2400" b="1" dirty="0" err="1"/>
              <a:t>Triangle</a:t>
            </a:r>
            <a:endParaRPr lang="es-AR" sz="2400" b="1" dirty="0"/>
          </a:p>
          <a:p>
            <a:pPr lvl="1"/>
            <a:endParaRPr lang="es-AR" sz="2000" dirty="0"/>
          </a:p>
          <a:p>
            <a:pPr lvl="1"/>
            <a:endParaRPr lang="es-AR" sz="2000" dirty="0"/>
          </a:p>
          <a:p>
            <a:pPr lvl="1"/>
            <a:endParaRPr lang="es-AR" sz="2000" dirty="0"/>
          </a:p>
          <a:p>
            <a:pPr lvl="1"/>
            <a:endParaRPr lang="es-AR" sz="2000" dirty="0"/>
          </a:p>
          <a:p>
            <a:pPr lvl="1"/>
            <a:endParaRPr lang="es-AR" sz="2000" dirty="0"/>
          </a:p>
        </p:txBody>
      </p:sp>
      <p:sp>
        <p:nvSpPr>
          <p:cNvPr id="4" name="Text Placeholder 3"/>
          <p:cNvSpPr>
            <a:spLocks noGrp="1"/>
          </p:cNvSpPr>
          <p:nvPr>
            <p:ph type="body" sz="quarter" idx="13"/>
          </p:nvPr>
        </p:nvSpPr>
        <p:spPr/>
        <p:txBody>
          <a:bodyPr/>
          <a:lstStyle/>
          <a:p>
            <a:r>
              <a:rPr lang="es-ES" dirty="0"/>
              <a:t>Binding </a:t>
            </a:r>
            <a:r>
              <a:rPr lang="es-ES" dirty="0" smtClean="0"/>
              <a:t>Dinámico cont.</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1" y="3657600"/>
            <a:ext cx="7398099" cy="2362200"/>
          </a:xfrm>
          <a:prstGeom prst="rect">
            <a:avLst/>
          </a:prstGeom>
          <a:ln>
            <a:solidFill>
              <a:schemeClr val="accent1"/>
            </a:solidFill>
          </a:ln>
        </p:spPr>
      </p:pic>
    </p:spTree>
    <p:extLst>
      <p:ext uri="{BB962C8B-B14F-4D97-AF65-F5344CB8AC3E}">
        <p14:creationId xmlns:p14="http://schemas.microsoft.com/office/powerpoint/2010/main" val="307091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p:txBody>
          <a:bodyPr>
            <a:normAutofit/>
          </a:bodyPr>
          <a:lstStyle/>
          <a:p>
            <a:pPr lvl="1"/>
            <a:endParaRPr lang="es-AR" sz="2000" dirty="0"/>
          </a:p>
          <a:p>
            <a:pPr lvl="1"/>
            <a:endParaRPr lang="es-AR" sz="2000" dirty="0"/>
          </a:p>
          <a:p>
            <a:pPr lvl="1"/>
            <a:endParaRPr lang="es-AR" sz="2000" dirty="0"/>
          </a:p>
          <a:p>
            <a:pPr lvl="1"/>
            <a:endParaRPr lang="es-AR" sz="2000" dirty="0"/>
          </a:p>
          <a:p>
            <a:pPr lvl="1"/>
            <a:endParaRPr lang="es-AR" sz="2000" dirty="0"/>
          </a:p>
        </p:txBody>
      </p:sp>
      <p:sp>
        <p:nvSpPr>
          <p:cNvPr id="4" name="Text Placeholder 3"/>
          <p:cNvSpPr>
            <a:spLocks noGrp="1"/>
          </p:cNvSpPr>
          <p:nvPr>
            <p:ph type="body" sz="quarter" idx="13"/>
          </p:nvPr>
        </p:nvSpPr>
        <p:spPr/>
        <p:txBody>
          <a:bodyPr/>
          <a:lstStyle/>
          <a:p>
            <a:r>
              <a:rPr lang="es-ES" dirty="0"/>
              <a:t>Binding </a:t>
            </a:r>
            <a:r>
              <a:rPr lang="es-ES" dirty="0" smtClean="0"/>
              <a:t>Dinámico cont.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981200" y="1676400"/>
            <a:ext cx="8303998" cy="4519748"/>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8610601" y="1828800"/>
            <a:ext cx="953193" cy="609600"/>
          </a:xfrm>
          <a:prstGeom prst="rect">
            <a:avLst/>
          </a:prstGeom>
          <a:noFill/>
          <a:ln w="9525">
            <a:noFill/>
            <a:miter lim="800000"/>
            <a:headEnd/>
            <a:tailEnd/>
          </a:ln>
        </p:spPr>
      </p:pic>
    </p:spTree>
    <p:extLst>
      <p:ext uri="{BB962C8B-B14F-4D97-AF65-F5344CB8AC3E}">
        <p14:creationId xmlns:p14="http://schemas.microsoft.com/office/powerpoint/2010/main" val="30709149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p:txBody>
          <a:bodyPr>
            <a:normAutofit/>
          </a:bodyPr>
          <a:lstStyle/>
          <a:p>
            <a:pPr lvl="1"/>
            <a:endParaRPr lang="es-AR" sz="2000" dirty="0"/>
          </a:p>
          <a:p>
            <a:pPr lvl="1"/>
            <a:endParaRPr lang="es-AR" sz="2000" dirty="0"/>
          </a:p>
          <a:p>
            <a:pPr lvl="1"/>
            <a:endParaRPr lang="es-AR" sz="2000" dirty="0"/>
          </a:p>
          <a:p>
            <a:pPr lvl="1"/>
            <a:endParaRPr lang="es-AR" sz="2000" dirty="0"/>
          </a:p>
          <a:p>
            <a:pPr lvl="1"/>
            <a:endParaRPr lang="es-AR" sz="2000" dirty="0"/>
          </a:p>
        </p:txBody>
      </p:sp>
      <p:sp>
        <p:nvSpPr>
          <p:cNvPr id="4" name="Text Placeholder 3"/>
          <p:cNvSpPr>
            <a:spLocks noGrp="1"/>
          </p:cNvSpPr>
          <p:nvPr>
            <p:ph type="body" sz="quarter" idx="13"/>
          </p:nvPr>
        </p:nvSpPr>
        <p:spPr/>
        <p:txBody>
          <a:bodyPr/>
          <a:lstStyle/>
          <a:p>
            <a:r>
              <a:rPr lang="es-ES" dirty="0"/>
              <a:t>Binding </a:t>
            </a:r>
            <a:r>
              <a:rPr lang="es-ES" dirty="0" smtClean="0"/>
              <a:t>Dinámico cont.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714500" y="990600"/>
            <a:ext cx="8953500" cy="3581400"/>
          </a:xfrm>
          <a:prstGeom prst="rect">
            <a:avLst/>
          </a:prstGeom>
          <a:noFill/>
          <a:ln w="9525">
            <a:noFill/>
            <a:miter lim="800000"/>
            <a:headEnd/>
            <a:tailEnd/>
          </a:ln>
        </p:spPr>
      </p:pic>
      <p:pic>
        <p:nvPicPr>
          <p:cNvPr id="1026" name="Picture 2" descr="C:\Documents and Settings\mperezvega\My Documents\Temp\Capacitaciones\Fotos\polymorphism 01.jpg"/>
          <p:cNvPicPr>
            <a:picLocks noChangeAspect="1" noChangeArrowheads="1"/>
          </p:cNvPicPr>
          <p:nvPr/>
        </p:nvPicPr>
        <p:blipFill>
          <a:blip r:embed="rId4" cstate="print"/>
          <a:srcRect/>
          <a:stretch>
            <a:fillRect/>
          </a:stretch>
        </p:blipFill>
        <p:spPr bwMode="auto">
          <a:xfrm>
            <a:off x="7279341" y="3949148"/>
            <a:ext cx="3007659" cy="2223052"/>
          </a:xfrm>
          <a:prstGeom prst="rect">
            <a:avLst/>
          </a:prstGeom>
          <a:noFill/>
        </p:spPr>
      </p:pic>
    </p:spTree>
    <p:extLst>
      <p:ext uri="{BB962C8B-B14F-4D97-AF65-F5344CB8AC3E}">
        <p14:creationId xmlns:p14="http://schemas.microsoft.com/office/powerpoint/2010/main" val="30709149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p:txBody>
          <a:bodyPr>
            <a:normAutofit/>
          </a:bodyPr>
          <a:lstStyle/>
          <a:p>
            <a:endParaRPr lang="es-ES" dirty="0"/>
          </a:p>
          <a:p>
            <a:endParaRPr lang="es-ES" dirty="0" smtClean="0"/>
          </a:p>
          <a:p>
            <a:endParaRPr lang="es-ES" dirty="0"/>
          </a:p>
          <a:p>
            <a:endParaRPr lang="es-ES" dirty="0" smtClean="0"/>
          </a:p>
          <a:p>
            <a:endParaRPr lang="es-ES" dirty="0"/>
          </a:p>
          <a:p>
            <a:endParaRPr lang="es-ES" dirty="0" smtClean="0"/>
          </a:p>
          <a:p>
            <a:endParaRPr lang="es-ES" sz="2400" dirty="0"/>
          </a:p>
        </p:txBody>
      </p:sp>
      <p:sp>
        <p:nvSpPr>
          <p:cNvPr id="4" name="Text Placeholder 3"/>
          <p:cNvSpPr>
            <a:spLocks noGrp="1"/>
          </p:cNvSpPr>
          <p:nvPr>
            <p:ph type="body" sz="quarter" idx="13"/>
          </p:nvPr>
        </p:nvSpPr>
        <p:spPr/>
        <p:txBody>
          <a:bodyPr/>
          <a:lstStyle/>
          <a:p>
            <a:r>
              <a:rPr lang="es-ES" dirty="0"/>
              <a:t>Binding Dinámico cont.</a:t>
            </a:r>
            <a:endParaRPr lang="en-US" dirty="0"/>
          </a:p>
          <a:p>
            <a:endParaRPr lang="en-US" dirty="0"/>
          </a:p>
        </p:txBody>
      </p:sp>
      <p:sp>
        <p:nvSpPr>
          <p:cNvPr id="6" name="Content Placeholder 2"/>
          <p:cNvSpPr txBox="1">
            <a:spLocks/>
          </p:cNvSpPr>
          <p:nvPr/>
        </p:nvSpPr>
        <p:spPr>
          <a:xfrm>
            <a:off x="8458200" y="685801"/>
            <a:ext cx="2209800" cy="5183187"/>
          </a:xfrm>
          <a:prstGeom prst="rect">
            <a:avLst/>
          </a:prstGeom>
        </p:spPr>
        <p:txBody>
          <a:bodyPr vert="horz" lIns="91440" tIns="45720" rIns="91440" bIns="45720" rtlCol="0">
            <a:normAutofit/>
          </a:bodyPr>
          <a:lstStyle/>
          <a:p>
            <a:pPr marL="173038" indent="-173038">
              <a:spcBef>
                <a:spcPct val="20000"/>
              </a:spcBef>
              <a:buBlip>
                <a:blip r:embed="rId3"/>
              </a:buBlip>
              <a:defRPr/>
            </a:pPr>
            <a:endParaRPr lang="en-US" dirty="0"/>
          </a:p>
        </p:txBody>
      </p:sp>
      <p:sp>
        <p:nvSpPr>
          <p:cNvPr id="8" name="Content Placeholder 2"/>
          <p:cNvSpPr txBox="1">
            <a:spLocks/>
          </p:cNvSpPr>
          <p:nvPr/>
        </p:nvSpPr>
        <p:spPr>
          <a:xfrm>
            <a:off x="6400800" y="4648200"/>
            <a:ext cx="4267200" cy="2209800"/>
          </a:xfrm>
          <a:prstGeom prst="rect">
            <a:avLst/>
          </a:prstGeom>
        </p:spPr>
        <p:txBody>
          <a:bodyPr vert="horz" lIns="91440" tIns="45720" rIns="91440" bIns="45720" rtlCol="0">
            <a:normAutofit/>
          </a:bodyPr>
          <a:lstStyle/>
          <a:p>
            <a:pPr marL="173038" indent="-173038">
              <a:spcBef>
                <a:spcPct val="20000"/>
              </a:spcBef>
              <a:defRPr/>
            </a:pPr>
            <a:r>
              <a:rPr lang="es-ES" sz="2800" dirty="0"/>
              <a:t>Mensaje polimórfico</a:t>
            </a:r>
            <a:endParaRPr lang="es-ES" sz="2800" b="1" dirty="0"/>
          </a:p>
          <a:p>
            <a:pPr marL="173038" indent="-173038">
              <a:spcBef>
                <a:spcPct val="20000"/>
              </a:spcBef>
              <a:defRPr/>
            </a:pPr>
            <a:r>
              <a:rPr lang="es-ES" sz="2800" dirty="0"/>
              <a:t>Mas simple de leer</a:t>
            </a:r>
          </a:p>
          <a:p>
            <a:pPr marL="173038" indent="-173038">
              <a:spcBef>
                <a:spcPct val="20000"/>
              </a:spcBef>
              <a:defRPr/>
            </a:pPr>
            <a:r>
              <a:rPr lang="es-ES" sz="2800" dirty="0"/>
              <a:t>Mas elegante</a:t>
            </a:r>
            <a:endParaRPr lang="en-US" sz="2800" dirty="0"/>
          </a:p>
        </p:txBody>
      </p:sp>
      <p:sp>
        <p:nvSpPr>
          <p:cNvPr id="10" name="Content Placeholder 2"/>
          <p:cNvSpPr txBox="1">
            <a:spLocks/>
          </p:cNvSpPr>
          <p:nvPr/>
        </p:nvSpPr>
        <p:spPr>
          <a:xfrm>
            <a:off x="2438400" y="1828800"/>
            <a:ext cx="7391400" cy="1371600"/>
          </a:xfrm>
          <a:prstGeom prst="rect">
            <a:avLst/>
          </a:prstGeom>
        </p:spPr>
        <p:txBody>
          <a:bodyPr vert="horz" lIns="91440" tIns="45720" rIns="91440" bIns="45720" rtlCol="0">
            <a:normAutofit/>
          </a:bodyPr>
          <a:lstStyle/>
          <a:p>
            <a:pPr marL="173038" indent="-173038" algn="ctr">
              <a:spcBef>
                <a:spcPct val="20000"/>
              </a:spcBef>
              <a:defRPr/>
            </a:pPr>
            <a:r>
              <a:rPr lang="es-AR" sz="6000" b="1" dirty="0"/>
              <a:t>figura.dibujate();</a:t>
            </a:r>
            <a:endParaRPr lang="en-US" sz="6000" b="1" dirty="0"/>
          </a:p>
        </p:txBody>
      </p:sp>
    </p:spTree>
    <p:extLst>
      <p:ext uri="{BB962C8B-B14F-4D97-AF65-F5344CB8AC3E}">
        <p14:creationId xmlns:p14="http://schemas.microsoft.com/office/powerpoint/2010/main" val="15856357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09800" y="838200"/>
            <a:ext cx="8153400" cy="9906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s-AR" dirty="0" smtClean="0"/>
              <a:t>Polimorfismo	</a:t>
            </a:r>
            <a:endParaRPr lang="en-US" dirty="0"/>
          </a:p>
        </p:txBody>
      </p:sp>
      <p:sp>
        <p:nvSpPr>
          <p:cNvPr id="3" name="Content Placeholder 2"/>
          <p:cNvSpPr>
            <a:spLocks noGrp="1"/>
          </p:cNvSpPr>
          <p:nvPr>
            <p:ph idx="1"/>
          </p:nvPr>
        </p:nvSpPr>
        <p:spPr>
          <a:xfrm>
            <a:off x="2133600" y="1141414"/>
            <a:ext cx="8229600" cy="458787"/>
          </a:xfrm>
        </p:spPr>
        <p:txBody>
          <a:bodyPr/>
          <a:lstStyle/>
          <a:p>
            <a:pPr>
              <a:buNone/>
            </a:pPr>
            <a:r>
              <a:rPr lang="es-AR" dirty="0" smtClean="0"/>
              <a:t>        Un mensaje polimórfico solo tiene sentido en jerarquías de clases  ??</a:t>
            </a:r>
            <a:endParaRPr lang="en-US" dirty="0"/>
          </a:p>
        </p:txBody>
      </p:sp>
      <p:sp>
        <p:nvSpPr>
          <p:cNvPr id="4" name="Text Placeholder 3"/>
          <p:cNvSpPr>
            <a:spLocks noGrp="1"/>
          </p:cNvSpPr>
          <p:nvPr>
            <p:ph type="body" sz="quarter" idx="13"/>
          </p:nvPr>
        </p:nvSpPr>
        <p:spPr/>
        <p:txBody>
          <a:bodyPr/>
          <a:lstStyle/>
          <a:p>
            <a:r>
              <a:rPr lang="es-AR" dirty="0" smtClean="0"/>
              <a:t>Continuación</a:t>
            </a:r>
            <a:endParaRPr lang="en-US" dirty="0"/>
          </a:p>
        </p:txBody>
      </p:sp>
      <p:sp>
        <p:nvSpPr>
          <p:cNvPr id="6" name="Rectangle 5"/>
          <p:cNvSpPr/>
          <p:nvPr/>
        </p:nvSpPr>
        <p:spPr>
          <a:xfrm>
            <a:off x="1905000" y="29718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 name="Straight Connector 6"/>
          <p:cNvCxnSpPr/>
          <p:nvPr/>
        </p:nvCxnSpPr>
        <p:spPr>
          <a:xfrm>
            <a:off x="1905000" y="32766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7629" y="2895600"/>
            <a:ext cx="851515" cy="369332"/>
          </a:xfrm>
          <a:prstGeom prst="rect">
            <a:avLst/>
          </a:prstGeom>
          <a:noFill/>
        </p:spPr>
        <p:txBody>
          <a:bodyPr wrap="none" rtlCol="0">
            <a:spAutoFit/>
          </a:bodyPr>
          <a:lstStyle/>
          <a:p>
            <a:r>
              <a:rPr lang="es-AR" dirty="0" err="1"/>
              <a:t>Shape</a:t>
            </a:r>
            <a:endParaRPr lang="es-AR" dirty="0"/>
          </a:p>
        </p:txBody>
      </p:sp>
      <p:sp>
        <p:nvSpPr>
          <p:cNvPr id="9" name="TextBox 8"/>
          <p:cNvSpPr txBox="1"/>
          <p:nvPr/>
        </p:nvSpPr>
        <p:spPr>
          <a:xfrm>
            <a:off x="2057401" y="3352800"/>
            <a:ext cx="684803" cy="369332"/>
          </a:xfrm>
          <a:prstGeom prst="rect">
            <a:avLst/>
          </a:prstGeom>
          <a:noFill/>
        </p:spPr>
        <p:txBody>
          <a:bodyPr wrap="none" rtlCol="0">
            <a:spAutoFit/>
          </a:bodyPr>
          <a:lstStyle/>
          <a:p>
            <a:r>
              <a:rPr lang="es-AR" dirty="0" err="1"/>
              <a:t>draw</a:t>
            </a:r>
            <a:endParaRPr lang="en-US" dirty="0"/>
          </a:p>
        </p:txBody>
      </p:sp>
      <p:sp>
        <p:nvSpPr>
          <p:cNvPr id="13" name="Rectangle 12"/>
          <p:cNvSpPr/>
          <p:nvPr/>
        </p:nvSpPr>
        <p:spPr>
          <a:xfrm>
            <a:off x="1905000" y="41910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p:cNvCxnSpPr/>
          <p:nvPr/>
        </p:nvCxnSpPr>
        <p:spPr>
          <a:xfrm>
            <a:off x="1905000" y="44958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57629" y="4114800"/>
            <a:ext cx="774571" cy="369332"/>
          </a:xfrm>
          <a:prstGeom prst="rect">
            <a:avLst/>
          </a:prstGeom>
          <a:noFill/>
        </p:spPr>
        <p:txBody>
          <a:bodyPr wrap="none" rtlCol="0">
            <a:spAutoFit/>
          </a:bodyPr>
          <a:lstStyle/>
          <a:p>
            <a:r>
              <a:rPr lang="es-AR" dirty="0" err="1"/>
              <a:t>Circle</a:t>
            </a:r>
            <a:endParaRPr lang="es-AR" dirty="0"/>
          </a:p>
        </p:txBody>
      </p:sp>
      <p:sp>
        <p:nvSpPr>
          <p:cNvPr id="16" name="TextBox 15"/>
          <p:cNvSpPr txBox="1"/>
          <p:nvPr/>
        </p:nvSpPr>
        <p:spPr>
          <a:xfrm>
            <a:off x="2057401" y="4572000"/>
            <a:ext cx="684803" cy="369332"/>
          </a:xfrm>
          <a:prstGeom prst="rect">
            <a:avLst/>
          </a:prstGeom>
          <a:noFill/>
        </p:spPr>
        <p:txBody>
          <a:bodyPr wrap="none" rtlCol="0">
            <a:spAutoFit/>
          </a:bodyPr>
          <a:lstStyle/>
          <a:p>
            <a:r>
              <a:rPr lang="es-AR" dirty="0" err="1"/>
              <a:t>draw</a:t>
            </a:r>
            <a:endParaRPr lang="es-AR" dirty="0"/>
          </a:p>
        </p:txBody>
      </p:sp>
      <p:cxnSp>
        <p:nvCxnSpPr>
          <p:cNvPr id="30" name="Straight Connector 29"/>
          <p:cNvCxnSpPr/>
          <p:nvPr/>
        </p:nvCxnSpPr>
        <p:spPr>
          <a:xfrm rot="5400000">
            <a:off x="3581400" y="4343400"/>
            <a:ext cx="47244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0" name="Group 34"/>
          <p:cNvGrpSpPr/>
          <p:nvPr/>
        </p:nvGrpSpPr>
        <p:grpSpPr>
          <a:xfrm>
            <a:off x="2514600" y="3733800"/>
            <a:ext cx="152400" cy="457200"/>
            <a:chOff x="3962400" y="3657601"/>
            <a:chExt cx="152400" cy="457200"/>
          </a:xfrm>
        </p:grpSpPr>
        <p:cxnSp>
          <p:nvCxnSpPr>
            <p:cNvPr id="31" name="Straight Arrow Connector 30"/>
            <p:cNvCxnSpPr/>
            <p:nvPr/>
          </p:nvCxnSpPr>
          <p:spPr>
            <a:xfrm rot="5400000" flipH="1" flipV="1">
              <a:off x="3885803" y="3962004"/>
              <a:ext cx="304800" cy="794"/>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3962400" y="3810001"/>
              <a:ext cx="152400" cy="1588"/>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924300" y="3695701"/>
              <a:ext cx="152400" cy="76200"/>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4000500" y="3695701"/>
              <a:ext cx="152400" cy="76200"/>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3886200" y="41910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8" name="Straight Connector 37"/>
          <p:cNvCxnSpPr/>
          <p:nvPr/>
        </p:nvCxnSpPr>
        <p:spPr>
          <a:xfrm>
            <a:off x="3886200" y="44958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38828" y="4114800"/>
            <a:ext cx="1223412" cy="369332"/>
          </a:xfrm>
          <a:prstGeom prst="rect">
            <a:avLst/>
          </a:prstGeom>
          <a:noFill/>
        </p:spPr>
        <p:txBody>
          <a:bodyPr wrap="none" rtlCol="0">
            <a:spAutoFit/>
          </a:bodyPr>
          <a:lstStyle/>
          <a:p>
            <a:r>
              <a:rPr lang="es-AR" dirty="0" err="1"/>
              <a:t>Rectangle</a:t>
            </a:r>
            <a:endParaRPr lang="es-AR" dirty="0"/>
          </a:p>
        </p:txBody>
      </p:sp>
      <p:sp>
        <p:nvSpPr>
          <p:cNvPr id="40" name="TextBox 39"/>
          <p:cNvSpPr txBox="1"/>
          <p:nvPr/>
        </p:nvSpPr>
        <p:spPr>
          <a:xfrm>
            <a:off x="4038601" y="4572000"/>
            <a:ext cx="684803" cy="369332"/>
          </a:xfrm>
          <a:prstGeom prst="rect">
            <a:avLst/>
          </a:prstGeom>
          <a:noFill/>
        </p:spPr>
        <p:txBody>
          <a:bodyPr wrap="none" rtlCol="0">
            <a:spAutoFit/>
          </a:bodyPr>
          <a:lstStyle/>
          <a:p>
            <a:r>
              <a:rPr lang="es-AR" dirty="0" err="1"/>
              <a:t>draw</a:t>
            </a:r>
            <a:endParaRPr lang="es-AR" dirty="0"/>
          </a:p>
        </p:txBody>
      </p:sp>
      <p:cxnSp>
        <p:nvCxnSpPr>
          <p:cNvPr id="42" name="Straight Arrow Connector 41"/>
          <p:cNvCxnSpPr/>
          <p:nvPr/>
        </p:nvCxnSpPr>
        <p:spPr>
          <a:xfrm rot="10800000">
            <a:off x="3810000" y="3352800"/>
            <a:ext cx="990600" cy="76200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477000" y="25908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Connector 43"/>
          <p:cNvCxnSpPr/>
          <p:nvPr/>
        </p:nvCxnSpPr>
        <p:spPr>
          <a:xfrm>
            <a:off x="6477000" y="28956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829629" y="2514600"/>
            <a:ext cx="851515" cy="369332"/>
          </a:xfrm>
          <a:prstGeom prst="rect">
            <a:avLst/>
          </a:prstGeom>
          <a:noFill/>
        </p:spPr>
        <p:txBody>
          <a:bodyPr wrap="none" rtlCol="0">
            <a:spAutoFit/>
          </a:bodyPr>
          <a:lstStyle/>
          <a:p>
            <a:r>
              <a:rPr lang="es-AR" dirty="0" err="1"/>
              <a:t>Shape</a:t>
            </a:r>
            <a:endParaRPr lang="es-AR" dirty="0"/>
          </a:p>
        </p:txBody>
      </p:sp>
      <p:sp>
        <p:nvSpPr>
          <p:cNvPr id="46" name="TextBox 45"/>
          <p:cNvSpPr txBox="1"/>
          <p:nvPr/>
        </p:nvSpPr>
        <p:spPr>
          <a:xfrm>
            <a:off x="6629401" y="2971800"/>
            <a:ext cx="684803" cy="369332"/>
          </a:xfrm>
          <a:prstGeom prst="rect">
            <a:avLst/>
          </a:prstGeom>
          <a:noFill/>
        </p:spPr>
        <p:txBody>
          <a:bodyPr wrap="none" rtlCol="0">
            <a:spAutoFit/>
          </a:bodyPr>
          <a:lstStyle/>
          <a:p>
            <a:r>
              <a:rPr lang="es-AR" dirty="0" err="1"/>
              <a:t>draw</a:t>
            </a:r>
            <a:endParaRPr lang="en-US" dirty="0"/>
          </a:p>
        </p:txBody>
      </p:sp>
      <p:sp>
        <p:nvSpPr>
          <p:cNvPr id="47" name="Rectangle 46"/>
          <p:cNvSpPr/>
          <p:nvPr/>
        </p:nvSpPr>
        <p:spPr>
          <a:xfrm>
            <a:off x="6477000" y="38100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8" name="Straight Connector 47"/>
          <p:cNvCxnSpPr/>
          <p:nvPr/>
        </p:nvCxnSpPr>
        <p:spPr>
          <a:xfrm>
            <a:off x="6477000" y="41148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829629" y="3733800"/>
            <a:ext cx="774571" cy="369332"/>
          </a:xfrm>
          <a:prstGeom prst="rect">
            <a:avLst/>
          </a:prstGeom>
          <a:noFill/>
        </p:spPr>
        <p:txBody>
          <a:bodyPr wrap="none" rtlCol="0">
            <a:spAutoFit/>
          </a:bodyPr>
          <a:lstStyle/>
          <a:p>
            <a:r>
              <a:rPr lang="es-AR" dirty="0" err="1"/>
              <a:t>Circle</a:t>
            </a:r>
            <a:endParaRPr lang="es-AR" dirty="0"/>
          </a:p>
        </p:txBody>
      </p:sp>
      <p:sp>
        <p:nvSpPr>
          <p:cNvPr id="50" name="TextBox 49"/>
          <p:cNvSpPr txBox="1"/>
          <p:nvPr/>
        </p:nvSpPr>
        <p:spPr>
          <a:xfrm>
            <a:off x="6629401" y="4191000"/>
            <a:ext cx="684803" cy="369332"/>
          </a:xfrm>
          <a:prstGeom prst="rect">
            <a:avLst/>
          </a:prstGeom>
          <a:noFill/>
        </p:spPr>
        <p:txBody>
          <a:bodyPr wrap="none" rtlCol="0">
            <a:spAutoFit/>
          </a:bodyPr>
          <a:lstStyle/>
          <a:p>
            <a:r>
              <a:rPr lang="es-AR" dirty="0" err="1"/>
              <a:t>draw</a:t>
            </a:r>
            <a:endParaRPr lang="es-AR" dirty="0"/>
          </a:p>
        </p:txBody>
      </p:sp>
      <p:grpSp>
        <p:nvGrpSpPr>
          <p:cNvPr id="11" name="Group 50"/>
          <p:cNvGrpSpPr/>
          <p:nvPr/>
        </p:nvGrpSpPr>
        <p:grpSpPr>
          <a:xfrm>
            <a:off x="7086600" y="3352800"/>
            <a:ext cx="152400" cy="457200"/>
            <a:chOff x="3962400" y="3657601"/>
            <a:chExt cx="152400" cy="457200"/>
          </a:xfrm>
        </p:grpSpPr>
        <p:cxnSp>
          <p:nvCxnSpPr>
            <p:cNvPr id="52" name="Straight Arrow Connector 51"/>
            <p:cNvCxnSpPr/>
            <p:nvPr/>
          </p:nvCxnSpPr>
          <p:spPr>
            <a:xfrm rot="5400000" flipH="1" flipV="1">
              <a:off x="3885803" y="3962004"/>
              <a:ext cx="304800" cy="794"/>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3962400" y="3810001"/>
              <a:ext cx="152400" cy="1588"/>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3924300" y="3695701"/>
              <a:ext cx="152400" cy="76200"/>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H="1">
              <a:off x="4000500" y="3695701"/>
              <a:ext cx="152400" cy="76200"/>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grpSp>
      <p:sp>
        <p:nvSpPr>
          <p:cNvPr id="56" name="Rectangle 55"/>
          <p:cNvSpPr/>
          <p:nvPr/>
        </p:nvSpPr>
        <p:spPr>
          <a:xfrm>
            <a:off x="8458200" y="38100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7" name="Straight Connector 56"/>
          <p:cNvCxnSpPr/>
          <p:nvPr/>
        </p:nvCxnSpPr>
        <p:spPr>
          <a:xfrm>
            <a:off x="8458200" y="41148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810829" y="3733800"/>
            <a:ext cx="774571" cy="369332"/>
          </a:xfrm>
          <a:prstGeom prst="rect">
            <a:avLst/>
          </a:prstGeom>
          <a:noFill/>
        </p:spPr>
        <p:txBody>
          <a:bodyPr wrap="none" rtlCol="0">
            <a:spAutoFit/>
          </a:bodyPr>
          <a:lstStyle/>
          <a:p>
            <a:r>
              <a:rPr lang="es-AR" dirty="0" err="1"/>
              <a:t>Circle</a:t>
            </a:r>
            <a:endParaRPr lang="es-AR" dirty="0"/>
          </a:p>
        </p:txBody>
      </p:sp>
      <p:sp>
        <p:nvSpPr>
          <p:cNvPr id="59" name="TextBox 58"/>
          <p:cNvSpPr txBox="1"/>
          <p:nvPr/>
        </p:nvSpPr>
        <p:spPr>
          <a:xfrm>
            <a:off x="8610601" y="4191000"/>
            <a:ext cx="684803" cy="369332"/>
          </a:xfrm>
          <a:prstGeom prst="rect">
            <a:avLst/>
          </a:prstGeom>
          <a:noFill/>
        </p:spPr>
        <p:txBody>
          <a:bodyPr wrap="none" rtlCol="0">
            <a:spAutoFit/>
          </a:bodyPr>
          <a:lstStyle/>
          <a:p>
            <a:r>
              <a:rPr lang="es-AR" dirty="0" err="1"/>
              <a:t>draw</a:t>
            </a:r>
            <a:endParaRPr lang="es-AR" dirty="0"/>
          </a:p>
        </p:txBody>
      </p:sp>
      <p:cxnSp>
        <p:nvCxnSpPr>
          <p:cNvPr id="60" name="Straight Arrow Connector 59"/>
          <p:cNvCxnSpPr/>
          <p:nvPr/>
        </p:nvCxnSpPr>
        <p:spPr>
          <a:xfrm rot="10800000">
            <a:off x="8382000" y="2971800"/>
            <a:ext cx="990600" cy="76200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477000" y="48006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2" name="Straight Connector 61"/>
          <p:cNvCxnSpPr/>
          <p:nvPr/>
        </p:nvCxnSpPr>
        <p:spPr>
          <a:xfrm>
            <a:off x="6477000" y="51054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829629" y="4724400"/>
            <a:ext cx="710451" cy="369332"/>
          </a:xfrm>
          <a:prstGeom prst="rect">
            <a:avLst/>
          </a:prstGeom>
          <a:noFill/>
        </p:spPr>
        <p:txBody>
          <a:bodyPr wrap="none" rtlCol="0">
            <a:spAutoFit/>
          </a:bodyPr>
          <a:lstStyle/>
          <a:p>
            <a:r>
              <a:rPr lang="es-AR" dirty="0" err="1"/>
              <a:t>Artist</a:t>
            </a:r>
            <a:endParaRPr lang="es-AR" dirty="0"/>
          </a:p>
        </p:txBody>
      </p:sp>
      <p:sp>
        <p:nvSpPr>
          <p:cNvPr id="64" name="TextBox 63"/>
          <p:cNvSpPr txBox="1"/>
          <p:nvPr/>
        </p:nvSpPr>
        <p:spPr>
          <a:xfrm>
            <a:off x="6629401" y="5181600"/>
            <a:ext cx="684803" cy="369332"/>
          </a:xfrm>
          <a:prstGeom prst="rect">
            <a:avLst/>
          </a:prstGeom>
          <a:noFill/>
        </p:spPr>
        <p:txBody>
          <a:bodyPr wrap="none" rtlCol="0">
            <a:spAutoFit/>
          </a:bodyPr>
          <a:lstStyle/>
          <a:p>
            <a:r>
              <a:rPr lang="es-AR" dirty="0" err="1"/>
              <a:t>draw</a:t>
            </a:r>
            <a:endParaRPr lang="es-AR" dirty="0"/>
          </a:p>
        </p:txBody>
      </p:sp>
      <p:sp>
        <p:nvSpPr>
          <p:cNvPr id="66" name="TextBox 65"/>
          <p:cNvSpPr txBox="1"/>
          <p:nvPr/>
        </p:nvSpPr>
        <p:spPr>
          <a:xfrm>
            <a:off x="1524001" y="5754470"/>
            <a:ext cx="4456669" cy="646331"/>
          </a:xfrm>
          <a:prstGeom prst="rect">
            <a:avLst/>
          </a:prstGeom>
          <a:noFill/>
        </p:spPr>
        <p:txBody>
          <a:bodyPr wrap="none" rtlCol="0">
            <a:spAutoFit/>
          </a:bodyPr>
          <a:lstStyle/>
          <a:p>
            <a:r>
              <a:rPr lang="es-AR" dirty="0" err="1"/>
              <a:t>Shape</a:t>
            </a:r>
            <a:r>
              <a:rPr lang="es-AR" dirty="0"/>
              <a:t> s = new </a:t>
            </a:r>
            <a:r>
              <a:rPr lang="es-AR" dirty="0" err="1"/>
              <a:t>Circle</a:t>
            </a:r>
            <a:r>
              <a:rPr lang="es-AR" dirty="0"/>
              <a:t>() | new </a:t>
            </a:r>
            <a:r>
              <a:rPr lang="es-AR" dirty="0" err="1"/>
              <a:t>Rectangle</a:t>
            </a:r>
            <a:r>
              <a:rPr lang="es-AR" dirty="0"/>
              <a:t> ()</a:t>
            </a:r>
          </a:p>
          <a:p>
            <a:r>
              <a:rPr lang="es-AR" dirty="0" err="1"/>
              <a:t>s.draw</a:t>
            </a:r>
            <a:r>
              <a:rPr lang="es-AR" dirty="0"/>
              <a:t>();</a:t>
            </a:r>
            <a:endParaRPr lang="en-US" dirty="0"/>
          </a:p>
        </p:txBody>
      </p:sp>
      <p:sp>
        <p:nvSpPr>
          <p:cNvPr id="67" name="TextBox 66"/>
          <p:cNvSpPr txBox="1"/>
          <p:nvPr/>
        </p:nvSpPr>
        <p:spPr>
          <a:xfrm>
            <a:off x="5943601" y="5754470"/>
            <a:ext cx="5067477" cy="646331"/>
          </a:xfrm>
          <a:prstGeom prst="rect">
            <a:avLst/>
          </a:prstGeom>
          <a:noFill/>
        </p:spPr>
        <p:txBody>
          <a:bodyPr wrap="none" rtlCol="0">
            <a:spAutoFit/>
          </a:bodyPr>
          <a:lstStyle/>
          <a:p>
            <a:r>
              <a:rPr lang="es-AR" dirty="0"/>
              <a:t>s = new </a:t>
            </a:r>
            <a:r>
              <a:rPr lang="es-AR" dirty="0" err="1"/>
              <a:t>Circle</a:t>
            </a:r>
            <a:r>
              <a:rPr lang="es-AR" dirty="0"/>
              <a:t>() | new </a:t>
            </a:r>
            <a:r>
              <a:rPr lang="es-AR" dirty="0" err="1"/>
              <a:t>Rectangle</a:t>
            </a:r>
            <a:r>
              <a:rPr lang="es-AR" dirty="0"/>
              <a:t> () | new </a:t>
            </a:r>
            <a:r>
              <a:rPr lang="es-AR" dirty="0" err="1"/>
              <a:t>Artist</a:t>
            </a:r>
            <a:r>
              <a:rPr lang="es-AR" dirty="0"/>
              <a:t>()</a:t>
            </a:r>
          </a:p>
          <a:p>
            <a:r>
              <a:rPr lang="es-AR" dirty="0" err="1"/>
              <a:t>s.draw</a:t>
            </a:r>
            <a:r>
              <a:rPr lang="es-AR" dirty="0"/>
              <a:t>();</a:t>
            </a:r>
            <a:endParaRPr lang="en-US" dirty="0"/>
          </a:p>
        </p:txBody>
      </p:sp>
      <p:sp>
        <p:nvSpPr>
          <p:cNvPr id="70" name="TextBox 69"/>
          <p:cNvSpPr txBox="1"/>
          <p:nvPr/>
        </p:nvSpPr>
        <p:spPr>
          <a:xfrm>
            <a:off x="2590801" y="2209800"/>
            <a:ext cx="1826141" cy="369332"/>
          </a:xfrm>
          <a:prstGeom prst="rect">
            <a:avLst/>
          </a:prstGeom>
          <a:noFill/>
        </p:spPr>
        <p:txBody>
          <a:bodyPr wrap="none" rtlCol="0">
            <a:spAutoFit/>
          </a:bodyPr>
          <a:lstStyle/>
          <a:p>
            <a:r>
              <a:rPr lang="es-AR" dirty="0">
                <a:solidFill>
                  <a:srgbClr val="00B050"/>
                </a:solidFill>
              </a:rPr>
              <a:t>Lenguaje </a:t>
            </a:r>
            <a:r>
              <a:rPr lang="es-AR" dirty="0" err="1">
                <a:solidFill>
                  <a:srgbClr val="00B050"/>
                </a:solidFill>
              </a:rPr>
              <a:t>tipado</a:t>
            </a:r>
            <a:endParaRPr lang="en-US" dirty="0">
              <a:solidFill>
                <a:srgbClr val="00B050"/>
              </a:solidFill>
            </a:endParaRPr>
          </a:p>
        </p:txBody>
      </p:sp>
      <p:sp>
        <p:nvSpPr>
          <p:cNvPr id="71" name="TextBox 70"/>
          <p:cNvSpPr txBox="1"/>
          <p:nvPr/>
        </p:nvSpPr>
        <p:spPr>
          <a:xfrm>
            <a:off x="8458200" y="2209800"/>
            <a:ext cx="2146742" cy="369332"/>
          </a:xfrm>
          <a:prstGeom prst="rect">
            <a:avLst/>
          </a:prstGeom>
          <a:noFill/>
        </p:spPr>
        <p:txBody>
          <a:bodyPr wrap="none" rtlCol="0">
            <a:spAutoFit/>
          </a:bodyPr>
          <a:lstStyle/>
          <a:p>
            <a:r>
              <a:rPr lang="es-AR" dirty="0">
                <a:solidFill>
                  <a:srgbClr val="00B050"/>
                </a:solidFill>
              </a:rPr>
              <a:t>Lenguaje no </a:t>
            </a:r>
            <a:r>
              <a:rPr lang="es-AR" dirty="0" err="1">
                <a:solidFill>
                  <a:srgbClr val="00B050"/>
                </a:solidFill>
              </a:rPr>
              <a:t>tipado</a:t>
            </a:r>
            <a:endParaRPr lang="en-US"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0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20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0"/>
                                        <p:tgtEl>
                                          <p:spTgt spid="30"/>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0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20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20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20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20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20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20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2000"/>
                                        <p:tgtEl>
                                          <p:spTgt spid="4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20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2000"/>
                                        <p:tgtEl>
                                          <p:spTgt spid="4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2000"/>
                                        <p:tgtEl>
                                          <p:spTgt spid="47"/>
                                        </p:tgtEl>
                                      </p:cBhvr>
                                    </p:animEffect>
                                  </p:childTnLst>
                                </p:cTn>
                              </p:par>
                              <p:par>
                                <p:cTn id="65" presetID="10" presetClass="entr" presetSubtype="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20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2000"/>
                                        <p:tgtEl>
                                          <p:spTgt spid="4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2000"/>
                                        <p:tgtEl>
                                          <p:spTgt spid="50"/>
                                        </p:tgtEl>
                                      </p:cBhvr>
                                    </p:animEffect>
                                  </p:childTnLst>
                                </p:cTn>
                              </p:par>
                              <p:par>
                                <p:cTn id="74" presetID="10" presetClass="entr" presetSubtype="0"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2000"/>
                                        <p:tgtEl>
                                          <p:spTgt spid="1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2000"/>
                                        <p:tgtEl>
                                          <p:spTgt spid="56"/>
                                        </p:tgtEl>
                                      </p:cBhvr>
                                    </p:animEffect>
                                  </p:childTnLst>
                                </p:cTn>
                              </p:par>
                              <p:par>
                                <p:cTn id="80" presetID="10" presetClass="entr" presetSubtype="0" fill="hold"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2000"/>
                                        <p:tgtEl>
                                          <p:spTgt spid="5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2000"/>
                                        <p:tgtEl>
                                          <p:spTgt spid="5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2000"/>
                                        <p:tgtEl>
                                          <p:spTgt spid="59"/>
                                        </p:tgtEl>
                                      </p:cBhvr>
                                    </p:animEffect>
                                  </p:childTnLst>
                                </p:cTn>
                              </p:par>
                              <p:par>
                                <p:cTn id="89" presetID="10" presetClass="entr" presetSubtype="0" fill="hold"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2000"/>
                                        <p:tgtEl>
                                          <p:spTgt spid="6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2000"/>
                                        <p:tgtEl>
                                          <p:spTgt spid="61"/>
                                        </p:tgtEl>
                                      </p:cBhvr>
                                    </p:animEffect>
                                  </p:childTnLst>
                                </p:cTn>
                              </p:par>
                              <p:par>
                                <p:cTn id="95" presetID="10"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2000"/>
                                        <p:tgtEl>
                                          <p:spTgt spid="6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2000"/>
                                        <p:tgtEl>
                                          <p:spTgt spid="6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2000"/>
                                        <p:tgtEl>
                                          <p:spTgt spid="6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2000"/>
                                        <p:tgtEl>
                                          <p:spTgt spid="6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2000"/>
                                        <p:tgtEl>
                                          <p:spTgt spid="6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gtEl>
                                        <p:attrNameLst>
                                          <p:attrName>style.visibility</p:attrName>
                                        </p:attrNameLst>
                                      </p:cBhvr>
                                      <p:to>
                                        <p:strVal val="visible"/>
                                      </p:to>
                                    </p:set>
                                    <p:animEffect transition="in" filter="fade">
                                      <p:cBhvr>
                                        <p:cTn id="112" dur="2000"/>
                                        <p:tgtEl>
                                          <p:spTgt spid="7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fade">
                                      <p:cBhvr>
                                        <p:cTn id="115"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3" grpId="0" animBg="1"/>
      <p:bldP spid="15" grpId="0"/>
      <p:bldP spid="16" grpId="0"/>
      <p:bldP spid="37" grpId="0" animBg="1"/>
      <p:bldP spid="39" grpId="0"/>
      <p:bldP spid="40" grpId="0"/>
      <p:bldP spid="43" grpId="0" animBg="1"/>
      <p:bldP spid="45" grpId="0"/>
      <p:bldP spid="46" grpId="0"/>
      <p:bldP spid="47" grpId="0" animBg="1"/>
      <p:bldP spid="49" grpId="0"/>
      <p:bldP spid="50" grpId="0"/>
      <p:bldP spid="56" grpId="0" animBg="1"/>
      <p:bldP spid="58" grpId="0"/>
      <p:bldP spid="59" grpId="0"/>
      <p:bldP spid="61" grpId="0" animBg="1"/>
      <p:bldP spid="63" grpId="0"/>
      <p:bldP spid="64" grpId="0"/>
      <p:bldP spid="66" grpId="0"/>
      <p:bldP spid="67" grpId="0"/>
      <p:bldP spid="70" grpId="0"/>
      <p:bldP spid="7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
            <a:ext cx="9144000" cy="769441"/>
          </a:xfrm>
          <a:prstGeom prst="rect">
            <a:avLst/>
          </a:prstGeom>
          <a:noFill/>
        </p:spPr>
        <p:txBody>
          <a:bodyPr wrap="square" rtlCol="0">
            <a:spAutoFit/>
          </a:bodyPr>
          <a:lstStyle/>
          <a:p>
            <a:pPr algn="ctr"/>
            <a:r>
              <a:rPr lang="es-AR" sz="4400" dirty="0">
                <a:solidFill>
                  <a:schemeClr val="accent5">
                    <a:lumMod val="50000"/>
                  </a:schemeClr>
                </a:solidFill>
                <a:latin typeface="Arial" pitchFamily="34" charset="0"/>
                <a:cs typeface="Arial" pitchFamily="34" charset="0"/>
              </a:rPr>
              <a:t>Tipo vs Clase</a:t>
            </a:r>
          </a:p>
        </p:txBody>
      </p:sp>
      <p:sp>
        <p:nvSpPr>
          <p:cNvPr id="4" name="Rectangle 3"/>
          <p:cNvSpPr/>
          <p:nvPr/>
        </p:nvSpPr>
        <p:spPr>
          <a:xfrm>
            <a:off x="2743200" y="1524000"/>
            <a:ext cx="152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angle 4"/>
          <p:cNvSpPr/>
          <p:nvPr/>
        </p:nvSpPr>
        <p:spPr>
          <a:xfrm>
            <a:off x="8001000" y="4267200"/>
            <a:ext cx="152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angle 5"/>
          <p:cNvSpPr/>
          <p:nvPr/>
        </p:nvSpPr>
        <p:spPr>
          <a:xfrm>
            <a:off x="1905000" y="4114800"/>
            <a:ext cx="3505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angle 6"/>
          <p:cNvSpPr/>
          <p:nvPr/>
        </p:nvSpPr>
        <p:spPr>
          <a:xfrm>
            <a:off x="6934200" y="1295400"/>
            <a:ext cx="3505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TextBox 7"/>
          <p:cNvSpPr txBox="1"/>
          <p:nvPr/>
        </p:nvSpPr>
        <p:spPr>
          <a:xfrm>
            <a:off x="5715000" y="3276600"/>
            <a:ext cx="1143000" cy="707886"/>
          </a:xfrm>
          <a:prstGeom prst="rect">
            <a:avLst/>
          </a:prstGeom>
          <a:noFill/>
        </p:spPr>
        <p:txBody>
          <a:bodyPr wrap="square" rtlCol="0">
            <a:spAutoFit/>
          </a:bodyPr>
          <a:lstStyle/>
          <a:p>
            <a:r>
              <a:rPr lang="es-AR" sz="4000" dirty="0">
                <a:solidFill>
                  <a:schemeClr val="accent4"/>
                </a:solidFill>
              </a:rPr>
              <a:t>OR</a:t>
            </a:r>
            <a:endParaRPr lang="en-US" sz="4000" dirty="0">
              <a:solidFill>
                <a:schemeClr val="accent4"/>
              </a:solidFill>
            </a:endParaRPr>
          </a:p>
        </p:txBody>
      </p:sp>
      <p:sp>
        <p:nvSpPr>
          <p:cNvPr id="9" name="Down Arrow 8"/>
          <p:cNvSpPr/>
          <p:nvPr/>
        </p:nvSpPr>
        <p:spPr>
          <a:xfrm rot="10800000">
            <a:off x="3048000" y="3048000"/>
            <a:ext cx="1066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Down Arrow 9"/>
          <p:cNvSpPr/>
          <p:nvPr/>
        </p:nvSpPr>
        <p:spPr>
          <a:xfrm rot="10800000">
            <a:off x="8229600" y="3048000"/>
            <a:ext cx="1066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0669329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1828800" y="1143000"/>
            <a:ext cx="4267200" cy="411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Oval 11"/>
          <p:cNvSpPr/>
          <p:nvPr/>
        </p:nvSpPr>
        <p:spPr>
          <a:xfrm>
            <a:off x="2971800" y="2209800"/>
            <a:ext cx="1905000" cy="1981200"/>
          </a:xfrm>
          <a:prstGeom prst="ellipse">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TextBox 12"/>
          <p:cNvSpPr txBox="1"/>
          <p:nvPr/>
        </p:nvSpPr>
        <p:spPr>
          <a:xfrm>
            <a:off x="2971800" y="1524000"/>
            <a:ext cx="1447800" cy="707886"/>
          </a:xfrm>
          <a:prstGeom prst="rect">
            <a:avLst/>
          </a:prstGeom>
          <a:noFill/>
        </p:spPr>
        <p:txBody>
          <a:bodyPr wrap="square" rtlCol="0">
            <a:spAutoFit/>
          </a:bodyPr>
          <a:lstStyle/>
          <a:p>
            <a:r>
              <a:rPr lang="es-AR" sz="4000" dirty="0" err="1">
                <a:solidFill>
                  <a:schemeClr val="bg1"/>
                </a:solidFill>
              </a:rPr>
              <a:t>area</a:t>
            </a:r>
            <a:endParaRPr lang="en-US" sz="4000" dirty="0">
              <a:solidFill>
                <a:schemeClr val="bg1"/>
              </a:solidFill>
            </a:endParaRPr>
          </a:p>
        </p:txBody>
      </p:sp>
      <p:sp>
        <p:nvSpPr>
          <p:cNvPr id="14" name="TextBox 13"/>
          <p:cNvSpPr txBox="1"/>
          <p:nvPr/>
        </p:nvSpPr>
        <p:spPr>
          <a:xfrm>
            <a:off x="3276600" y="2819400"/>
            <a:ext cx="1447800" cy="707886"/>
          </a:xfrm>
          <a:prstGeom prst="rect">
            <a:avLst/>
          </a:prstGeom>
          <a:noFill/>
        </p:spPr>
        <p:txBody>
          <a:bodyPr wrap="square" rtlCol="0">
            <a:spAutoFit/>
          </a:bodyPr>
          <a:lstStyle/>
          <a:p>
            <a:r>
              <a:rPr lang="es-AR" sz="4000" dirty="0"/>
              <a:t>lado</a:t>
            </a:r>
            <a:endParaRPr lang="en-US" sz="4000" dirty="0"/>
          </a:p>
        </p:txBody>
      </p:sp>
      <p:sp>
        <p:nvSpPr>
          <p:cNvPr id="15" name="TextBox 14"/>
          <p:cNvSpPr txBox="1"/>
          <p:nvPr/>
        </p:nvSpPr>
        <p:spPr>
          <a:xfrm>
            <a:off x="2362200" y="5540514"/>
            <a:ext cx="3200400" cy="707886"/>
          </a:xfrm>
          <a:prstGeom prst="rect">
            <a:avLst/>
          </a:prstGeom>
          <a:noFill/>
        </p:spPr>
        <p:txBody>
          <a:bodyPr wrap="square" rtlCol="0">
            <a:spAutoFit/>
          </a:bodyPr>
          <a:lstStyle/>
          <a:p>
            <a:r>
              <a:rPr lang="es-AR" sz="4000" dirty="0"/>
              <a:t>Cuadrado</a:t>
            </a:r>
            <a:endParaRPr lang="en-US" sz="4000" dirty="0"/>
          </a:p>
        </p:txBody>
      </p:sp>
      <p:sp>
        <p:nvSpPr>
          <p:cNvPr id="16" name="TextBox 15"/>
          <p:cNvSpPr txBox="1"/>
          <p:nvPr/>
        </p:nvSpPr>
        <p:spPr>
          <a:xfrm>
            <a:off x="7086600" y="5540514"/>
            <a:ext cx="3200400" cy="707886"/>
          </a:xfrm>
          <a:prstGeom prst="rect">
            <a:avLst/>
          </a:prstGeom>
          <a:noFill/>
        </p:spPr>
        <p:txBody>
          <a:bodyPr wrap="square" rtlCol="0">
            <a:spAutoFit/>
          </a:bodyPr>
          <a:lstStyle/>
          <a:p>
            <a:r>
              <a:rPr lang="es-AR" sz="4000" dirty="0"/>
              <a:t>Rectángulo</a:t>
            </a:r>
            <a:endParaRPr lang="en-US" sz="4000" dirty="0"/>
          </a:p>
        </p:txBody>
      </p:sp>
      <p:sp>
        <p:nvSpPr>
          <p:cNvPr id="17" name="Oval 16"/>
          <p:cNvSpPr/>
          <p:nvPr/>
        </p:nvSpPr>
        <p:spPr>
          <a:xfrm>
            <a:off x="6248400" y="1143000"/>
            <a:ext cx="4191000" cy="411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TextBox 17"/>
          <p:cNvSpPr txBox="1"/>
          <p:nvPr/>
        </p:nvSpPr>
        <p:spPr>
          <a:xfrm>
            <a:off x="7620000" y="1524000"/>
            <a:ext cx="1447800" cy="707886"/>
          </a:xfrm>
          <a:prstGeom prst="rect">
            <a:avLst/>
          </a:prstGeom>
          <a:noFill/>
        </p:spPr>
        <p:txBody>
          <a:bodyPr wrap="square" rtlCol="0">
            <a:spAutoFit/>
          </a:bodyPr>
          <a:lstStyle/>
          <a:p>
            <a:r>
              <a:rPr lang="es-AR" sz="4000" dirty="0" err="1">
                <a:solidFill>
                  <a:schemeClr val="bg1"/>
                </a:solidFill>
              </a:rPr>
              <a:t>area</a:t>
            </a:r>
            <a:endParaRPr lang="en-US" sz="4000" dirty="0">
              <a:solidFill>
                <a:schemeClr val="bg1"/>
              </a:solidFill>
            </a:endParaRPr>
          </a:p>
        </p:txBody>
      </p:sp>
      <p:sp>
        <p:nvSpPr>
          <p:cNvPr id="20" name="Oval 19"/>
          <p:cNvSpPr/>
          <p:nvPr/>
        </p:nvSpPr>
        <p:spPr>
          <a:xfrm>
            <a:off x="7391400" y="2286000"/>
            <a:ext cx="1905000" cy="1981200"/>
          </a:xfrm>
          <a:prstGeom prst="ellipse">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TextBox 20"/>
          <p:cNvSpPr txBox="1"/>
          <p:nvPr/>
        </p:nvSpPr>
        <p:spPr>
          <a:xfrm>
            <a:off x="7620000" y="2590800"/>
            <a:ext cx="1447800" cy="707886"/>
          </a:xfrm>
          <a:prstGeom prst="rect">
            <a:avLst/>
          </a:prstGeom>
          <a:noFill/>
        </p:spPr>
        <p:txBody>
          <a:bodyPr wrap="square" rtlCol="0">
            <a:spAutoFit/>
          </a:bodyPr>
          <a:lstStyle/>
          <a:p>
            <a:r>
              <a:rPr lang="es-AR" sz="4000" dirty="0"/>
              <a:t>lado</a:t>
            </a:r>
            <a:endParaRPr lang="en-US" sz="4000" dirty="0"/>
          </a:p>
        </p:txBody>
      </p:sp>
      <p:sp>
        <p:nvSpPr>
          <p:cNvPr id="22" name="TextBox 21"/>
          <p:cNvSpPr txBox="1"/>
          <p:nvPr/>
        </p:nvSpPr>
        <p:spPr>
          <a:xfrm>
            <a:off x="7620000" y="3200400"/>
            <a:ext cx="1752600" cy="707886"/>
          </a:xfrm>
          <a:prstGeom prst="rect">
            <a:avLst/>
          </a:prstGeom>
          <a:noFill/>
        </p:spPr>
        <p:txBody>
          <a:bodyPr wrap="square" rtlCol="0">
            <a:spAutoFit/>
          </a:bodyPr>
          <a:lstStyle/>
          <a:p>
            <a:r>
              <a:rPr lang="es-AR" sz="4000" dirty="0"/>
              <a:t>lado 2</a:t>
            </a:r>
            <a:endParaRPr lang="en-US" sz="4000" dirty="0"/>
          </a:p>
        </p:txBody>
      </p:sp>
      <p:sp>
        <p:nvSpPr>
          <p:cNvPr id="19" name="TextBox 18"/>
          <p:cNvSpPr txBox="1"/>
          <p:nvPr/>
        </p:nvSpPr>
        <p:spPr>
          <a:xfrm>
            <a:off x="3048000" y="4191000"/>
            <a:ext cx="1828800" cy="707886"/>
          </a:xfrm>
          <a:prstGeom prst="rect">
            <a:avLst/>
          </a:prstGeom>
          <a:noFill/>
        </p:spPr>
        <p:txBody>
          <a:bodyPr wrap="square" rtlCol="0">
            <a:spAutoFit/>
          </a:bodyPr>
          <a:lstStyle/>
          <a:p>
            <a:r>
              <a:rPr lang="es-AR" sz="4000" dirty="0" err="1">
                <a:solidFill>
                  <a:schemeClr val="bg1"/>
                </a:solidFill>
              </a:rPr>
              <a:t>squish</a:t>
            </a:r>
            <a:endParaRPr lang="en-US" sz="4000" dirty="0">
              <a:solidFill>
                <a:schemeClr val="bg1"/>
              </a:solidFill>
            </a:endParaRPr>
          </a:p>
        </p:txBody>
      </p:sp>
      <p:sp>
        <p:nvSpPr>
          <p:cNvPr id="23" name="TextBox 22"/>
          <p:cNvSpPr txBox="1"/>
          <p:nvPr/>
        </p:nvSpPr>
        <p:spPr>
          <a:xfrm>
            <a:off x="7543800" y="4267200"/>
            <a:ext cx="1828800" cy="707886"/>
          </a:xfrm>
          <a:prstGeom prst="rect">
            <a:avLst/>
          </a:prstGeom>
          <a:noFill/>
        </p:spPr>
        <p:txBody>
          <a:bodyPr wrap="square" rtlCol="0">
            <a:spAutoFit/>
          </a:bodyPr>
          <a:lstStyle/>
          <a:p>
            <a:r>
              <a:rPr lang="es-AR" sz="4000" dirty="0" err="1">
                <a:solidFill>
                  <a:schemeClr val="bg1"/>
                </a:solidFill>
              </a:rPr>
              <a:t>squish</a:t>
            </a:r>
            <a:endParaRPr lang="en-US" sz="4000" dirty="0">
              <a:solidFill>
                <a:schemeClr val="bg1"/>
              </a:solidFill>
            </a:endParaRPr>
          </a:p>
        </p:txBody>
      </p:sp>
      <p:sp>
        <p:nvSpPr>
          <p:cNvPr id="24" name="TextBox 23"/>
          <p:cNvSpPr txBox="1"/>
          <p:nvPr/>
        </p:nvSpPr>
        <p:spPr>
          <a:xfrm>
            <a:off x="1524000" y="1"/>
            <a:ext cx="9144000" cy="769441"/>
          </a:xfrm>
          <a:prstGeom prst="rect">
            <a:avLst/>
          </a:prstGeom>
          <a:noFill/>
        </p:spPr>
        <p:txBody>
          <a:bodyPr wrap="square" rtlCol="0">
            <a:spAutoFit/>
          </a:bodyPr>
          <a:lstStyle/>
          <a:p>
            <a:pPr algn="ctr"/>
            <a:r>
              <a:rPr lang="es-AR" sz="4400" dirty="0">
                <a:solidFill>
                  <a:schemeClr val="accent5">
                    <a:lumMod val="50000"/>
                  </a:schemeClr>
                </a:solidFill>
                <a:latin typeface="Arial" pitchFamily="34" charset="0"/>
                <a:cs typeface="Arial" pitchFamily="34" charset="0"/>
              </a:rPr>
              <a:t>Tipo vs Clase</a:t>
            </a:r>
          </a:p>
        </p:txBody>
      </p:sp>
    </p:spTree>
    <p:extLst>
      <p:ext uri="{BB962C8B-B14F-4D97-AF65-F5344CB8AC3E}">
        <p14:creationId xmlns:p14="http://schemas.microsoft.com/office/powerpoint/2010/main" val="5736950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
            <a:ext cx="9144000" cy="769441"/>
          </a:xfrm>
          <a:prstGeom prst="rect">
            <a:avLst/>
          </a:prstGeom>
          <a:noFill/>
        </p:spPr>
        <p:txBody>
          <a:bodyPr wrap="square" rtlCol="0">
            <a:spAutoFit/>
          </a:bodyPr>
          <a:lstStyle/>
          <a:p>
            <a:pPr algn="ctr"/>
            <a:r>
              <a:rPr lang="es-AR" sz="4400" dirty="0">
                <a:solidFill>
                  <a:schemeClr val="accent5">
                    <a:lumMod val="50000"/>
                  </a:schemeClr>
                </a:solidFill>
                <a:latin typeface="Arial" pitchFamily="34" charset="0"/>
                <a:cs typeface="Arial" pitchFamily="34" charset="0"/>
              </a:rPr>
              <a:t>Principio de sustitución</a:t>
            </a:r>
          </a:p>
        </p:txBody>
      </p:sp>
      <p:pic>
        <p:nvPicPr>
          <p:cNvPr id="2" name="Picture 2" descr="http://www.clarin.com/deportes/Angel-Maria-Holanda-REUTERSDylan-Martinez_CLAIMA20140710_0165_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676400"/>
            <a:ext cx="5715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2077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81000"/>
            <a:ext cx="8458200" cy="914400"/>
          </a:xfrm>
        </p:spPr>
        <p:txBody>
          <a:bodyPr>
            <a:normAutofit/>
          </a:bodyPr>
          <a:lstStyle/>
          <a:p>
            <a:pPr>
              <a:buNone/>
            </a:pPr>
            <a:r>
              <a:rPr lang="es-AR" sz="4000" dirty="0">
                <a:solidFill>
                  <a:schemeClr val="accent5">
                    <a:lumMod val="75000"/>
                  </a:schemeClr>
                </a:solidFill>
              </a:rPr>
              <a:t>Ejercicio para modelar con objetos</a:t>
            </a:r>
          </a:p>
          <a:p>
            <a:pPr>
              <a:buNone/>
            </a:pPr>
            <a:endParaRPr lang="es-AR" sz="4000" dirty="0"/>
          </a:p>
        </p:txBody>
      </p:sp>
      <p:pic>
        <p:nvPicPr>
          <p:cNvPr id="10242" name="Picture 2" descr="http://www.gucros.com/imagenes/foto004.jpg"/>
          <p:cNvPicPr>
            <a:picLocks noChangeAspect="1" noChangeArrowheads="1"/>
          </p:cNvPicPr>
          <p:nvPr/>
        </p:nvPicPr>
        <p:blipFill>
          <a:blip r:embed="rId3" cstate="print"/>
          <a:srcRect/>
          <a:stretch>
            <a:fillRect/>
          </a:stretch>
        </p:blipFill>
        <p:spPr bwMode="auto">
          <a:xfrm>
            <a:off x="5410200" y="1524000"/>
            <a:ext cx="5257800" cy="3080742"/>
          </a:xfrm>
          <a:prstGeom prst="rect">
            <a:avLst/>
          </a:prstGeom>
          <a:noFill/>
        </p:spPr>
      </p:pic>
      <p:pic>
        <p:nvPicPr>
          <p:cNvPr id="10244" name="Picture 4" descr="http://www.siarweb.com/imagenes/Code_128_Barcode_Graphic.jpg"/>
          <p:cNvPicPr>
            <a:picLocks noChangeAspect="1" noChangeArrowheads="1"/>
          </p:cNvPicPr>
          <p:nvPr/>
        </p:nvPicPr>
        <p:blipFill>
          <a:blip r:embed="rId4" cstate="print"/>
          <a:srcRect/>
          <a:stretch>
            <a:fillRect/>
          </a:stretch>
        </p:blipFill>
        <p:spPr bwMode="auto">
          <a:xfrm>
            <a:off x="1524000" y="3915468"/>
            <a:ext cx="4572000" cy="2942533"/>
          </a:xfrm>
          <a:prstGeom prst="rect">
            <a:avLst/>
          </a:prstGeom>
          <a:noFill/>
        </p:spPr>
      </p:pic>
      <p:pic>
        <p:nvPicPr>
          <p:cNvPr id="10246" name="Picture 6" descr="http://latarjetavip.com/media/crop/120/80/Listados/Tarjeta%20VIP%20Promociones/tarjetavippromo03.jpg"/>
          <p:cNvPicPr>
            <a:picLocks noChangeAspect="1" noChangeArrowheads="1"/>
          </p:cNvPicPr>
          <p:nvPr/>
        </p:nvPicPr>
        <p:blipFill>
          <a:blip r:embed="rId5" cstate="print"/>
          <a:srcRect/>
          <a:stretch>
            <a:fillRect/>
          </a:stretch>
        </p:blipFill>
        <p:spPr bwMode="auto">
          <a:xfrm>
            <a:off x="7162800" y="4521200"/>
            <a:ext cx="3505200" cy="2336800"/>
          </a:xfrm>
          <a:prstGeom prst="rect">
            <a:avLst/>
          </a:prstGeom>
          <a:noFill/>
        </p:spPr>
      </p:pic>
    </p:spTree>
    <p:extLst>
      <p:ext uri="{BB962C8B-B14F-4D97-AF65-F5344CB8AC3E}">
        <p14:creationId xmlns:p14="http://schemas.microsoft.com/office/powerpoint/2010/main" val="3445601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11277600" cy="6400800"/>
          </a:xfrm>
        </p:spPr>
        <p:txBody>
          <a:bodyPr>
            <a:normAutofit fontScale="62500" lnSpcReduction="20000"/>
          </a:bodyPr>
          <a:lstStyle/>
          <a:p>
            <a:pPr>
              <a:buNone/>
            </a:pPr>
            <a:endParaRPr lang="es-AR" sz="2200" dirty="0">
              <a:solidFill>
                <a:schemeClr val="accent5">
                  <a:lumMod val="75000"/>
                </a:schemeClr>
              </a:solidFill>
            </a:endParaRPr>
          </a:p>
          <a:p>
            <a:pPr>
              <a:buNone/>
            </a:pPr>
            <a:r>
              <a:rPr lang="es-AR" sz="6400" dirty="0">
                <a:solidFill>
                  <a:schemeClr val="accent5">
                    <a:lumMod val="75000"/>
                  </a:schemeClr>
                </a:solidFill>
              </a:rPr>
              <a:t>Ejercicio para modelar con objetos</a:t>
            </a:r>
          </a:p>
          <a:p>
            <a:pPr>
              <a:buNone/>
            </a:pPr>
            <a:endParaRPr lang="es-AR" sz="4000" dirty="0"/>
          </a:p>
          <a:p>
            <a:pPr>
              <a:buFontTx/>
              <a:buChar char="-"/>
            </a:pPr>
            <a:r>
              <a:rPr lang="es-AR" sz="4000" dirty="0"/>
              <a:t>Escenario:</a:t>
            </a:r>
            <a:r>
              <a:rPr lang="es-AR" sz="3200" dirty="0"/>
              <a:t> supermercado, en la caja se están escaneando productos, se va generando una factura que cambia su costo total por cada nuevo producto escaneado, en todo momento se cuanto voy gastando. Los productos se escanean en cualquier orden. </a:t>
            </a:r>
          </a:p>
          <a:p>
            <a:pPr>
              <a:buFontTx/>
              <a:buChar char="-"/>
            </a:pPr>
            <a:endParaRPr lang="es-AR" sz="3200" dirty="0"/>
          </a:p>
          <a:p>
            <a:pPr>
              <a:buFontTx/>
              <a:buChar char="-"/>
            </a:pPr>
            <a:r>
              <a:rPr lang="es-AR" sz="4000" dirty="0"/>
              <a:t>Promociones: </a:t>
            </a:r>
            <a:r>
              <a:rPr lang="es-AR" sz="2900" dirty="0"/>
              <a:t>(van cambiando todos los días)</a:t>
            </a:r>
          </a:p>
          <a:p>
            <a:pPr lvl="3">
              <a:buFontTx/>
              <a:buChar char="-"/>
            </a:pPr>
            <a:r>
              <a:rPr lang="es-AR" sz="2900" dirty="0"/>
              <a:t>2 x 1 </a:t>
            </a:r>
          </a:p>
          <a:p>
            <a:pPr lvl="3">
              <a:buFontTx/>
              <a:buChar char="-"/>
            </a:pPr>
            <a:r>
              <a:rPr lang="es-AR" sz="2900" dirty="0"/>
              <a:t>3 x 2</a:t>
            </a:r>
          </a:p>
          <a:p>
            <a:pPr lvl="3">
              <a:buFontTx/>
              <a:buChar char="-"/>
            </a:pPr>
            <a:r>
              <a:rPr lang="es-AR" sz="2900" dirty="0"/>
              <a:t>si llevas 3, 20% de descuento sobre los 3</a:t>
            </a:r>
          </a:p>
          <a:p>
            <a:pPr lvl="3">
              <a:buFontTx/>
              <a:buChar char="-"/>
            </a:pPr>
            <a:r>
              <a:rPr lang="es-AR" sz="2900" dirty="0"/>
              <a:t>si llevas 2, 50% sobre el segundo</a:t>
            </a:r>
          </a:p>
          <a:p>
            <a:pPr lvl="3">
              <a:buFontTx/>
              <a:buChar char="-"/>
            </a:pPr>
            <a:r>
              <a:rPr lang="es-AR" sz="2900" dirty="0"/>
              <a:t>en determinados días 10% de descuento sobre todos los productos no </a:t>
            </a:r>
            <a:r>
              <a:rPr lang="es-AR" sz="2900" dirty="0" err="1"/>
              <a:t>promocionables</a:t>
            </a:r>
            <a:r>
              <a:rPr lang="es-AR" sz="2900" dirty="0"/>
              <a:t>, o sobre todos los productos</a:t>
            </a:r>
          </a:p>
          <a:p>
            <a:pPr lvl="3">
              <a:buFontTx/>
              <a:buChar char="-"/>
            </a:pPr>
            <a:r>
              <a:rPr lang="es-AR" sz="2900" dirty="0"/>
              <a:t>etc.</a:t>
            </a:r>
          </a:p>
          <a:p>
            <a:pPr>
              <a:buFontTx/>
              <a:buChar char="-"/>
            </a:pPr>
            <a:endParaRPr lang="es-AR" sz="4000" dirty="0"/>
          </a:p>
          <a:p>
            <a:pPr>
              <a:buFontTx/>
              <a:buChar char="-"/>
            </a:pPr>
            <a:r>
              <a:rPr lang="es-AR" sz="4000" dirty="0"/>
              <a:t>Resultado: </a:t>
            </a:r>
            <a:r>
              <a:rPr lang="es-AR" sz="2800" dirty="0"/>
              <a:t>una factura que contempla promociones y descuentos.</a:t>
            </a:r>
          </a:p>
          <a:p>
            <a:pPr>
              <a:buNone/>
            </a:pPr>
            <a:endParaRPr lang="es-AR" sz="4000" dirty="0"/>
          </a:p>
          <a:p>
            <a:pPr>
              <a:buNone/>
            </a:pPr>
            <a:endParaRPr lang="es-AR" sz="4000" dirty="0"/>
          </a:p>
          <a:p>
            <a:endParaRPr lang="es-AR" sz="4000" dirty="0"/>
          </a:p>
          <a:p>
            <a:endParaRPr lang="es-AR" dirty="0" smtClean="0"/>
          </a:p>
          <a:p>
            <a:endParaRPr lang="en-US" dirty="0"/>
          </a:p>
        </p:txBody>
      </p:sp>
    </p:spTree>
    <p:extLst>
      <p:ext uri="{BB962C8B-B14F-4D97-AF65-F5344CB8AC3E}">
        <p14:creationId xmlns:p14="http://schemas.microsoft.com/office/powerpoint/2010/main" val="2160906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Documents and Settings\mperezvega\My Documents\Temp\parque automotor 002.jpg"/>
          <p:cNvPicPr>
            <a:picLocks noGrp="1" noChangeAspect="1" noChangeArrowheads="1"/>
          </p:cNvPicPr>
          <p:nvPr>
            <p:ph idx="1"/>
          </p:nvPr>
        </p:nvPicPr>
        <p:blipFill>
          <a:blip r:embed="rId3" cstate="print"/>
          <a:srcRect/>
          <a:stretch>
            <a:fillRect/>
          </a:stretch>
        </p:blipFill>
        <p:spPr bwMode="auto">
          <a:xfrm>
            <a:off x="1752601" y="1295400"/>
            <a:ext cx="8854253" cy="4912328"/>
          </a:xfrm>
          <a:prstGeom prst="rect">
            <a:avLst/>
          </a:prstGeom>
          <a:noFill/>
        </p:spPr>
      </p:pic>
      <p:sp>
        <p:nvSpPr>
          <p:cNvPr id="8" name="Text Placeholder 7"/>
          <p:cNvSpPr>
            <a:spLocks noGrp="1"/>
          </p:cNvSpPr>
          <p:nvPr>
            <p:ph type="body" sz="quarter" idx="13"/>
          </p:nvPr>
        </p:nvSpPr>
        <p:spPr>
          <a:xfrm>
            <a:off x="1999488" y="381000"/>
            <a:ext cx="8449056" cy="487680"/>
          </a:xfrm>
        </p:spPr>
        <p:txBody>
          <a:bodyPr/>
          <a:lstStyle/>
          <a:p>
            <a:r>
              <a:rPr lang="es-AR" sz="3200" dirty="0"/>
              <a:t>Ejemplo: modelar el parque automotor </a:t>
            </a:r>
            <a:endParaRPr lang="en-US" sz="3200" dirty="0"/>
          </a:p>
        </p:txBody>
      </p:sp>
    </p:spTree>
    <p:extLst>
      <p:ext uri="{BB962C8B-B14F-4D97-AF65-F5344CB8AC3E}">
        <p14:creationId xmlns:p14="http://schemas.microsoft.com/office/powerpoint/2010/main" val="39924965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s-ES" dirty="0" smtClean="0"/>
          </a:p>
          <a:p>
            <a:endParaRPr lang="es-ES" dirty="0"/>
          </a:p>
          <a:p>
            <a:endParaRPr lang="es-ES" dirty="0" smtClean="0"/>
          </a:p>
          <a:p>
            <a:endParaRPr lang="es-ES" dirty="0" smtClean="0"/>
          </a:p>
          <a:p>
            <a:endParaRPr lang="es-ES" dirty="0"/>
          </a:p>
        </p:txBody>
      </p:sp>
      <p:pic>
        <p:nvPicPr>
          <p:cNvPr id="4098" name="Picture 2" descr="http://www.gloriadeistpaul.org/sites/2b4e04fe-5a9d-4317-b5aa-e28d519c27cf/uploads/Question.jpg"/>
          <p:cNvPicPr>
            <a:picLocks noChangeAspect="1" noChangeArrowheads="1"/>
          </p:cNvPicPr>
          <p:nvPr/>
        </p:nvPicPr>
        <p:blipFill>
          <a:blip r:embed="rId2" cstate="print"/>
          <a:srcRect/>
          <a:stretch>
            <a:fillRect/>
          </a:stretch>
        </p:blipFill>
        <p:spPr bwMode="auto">
          <a:xfrm>
            <a:off x="1524000" y="0"/>
            <a:ext cx="9614016" cy="6858000"/>
          </a:xfrm>
          <a:prstGeom prst="rect">
            <a:avLst/>
          </a:prstGeom>
          <a:noFill/>
        </p:spPr>
      </p:pic>
    </p:spTree>
    <p:extLst>
      <p:ext uri="{BB962C8B-B14F-4D97-AF65-F5344CB8AC3E}">
        <p14:creationId xmlns:p14="http://schemas.microsoft.com/office/powerpoint/2010/main" val="24813306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Bibliografía</a:t>
            </a:r>
            <a:endParaRPr lang="en-US" dirty="0"/>
          </a:p>
        </p:txBody>
      </p:sp>
      <p:pic>
        <p:nvPicPr>
          <p:cNvPr id="1026" name="Picture 2" descr="C:\Documents and Settings\mperezvega\My Documents\Readings\CORE\Smalltalk Objects and Design.jpg"/>
          <p:cNvPicPr>
            <a:picLocks noChangeAspect="1" noChangeArrowheads="1"/>
          </p:cNvPicPr>
          <p:nvPr/>
        </p:nvPicPr>
        <p:blipFill>
          <a:blip r:embed="rId2" cstate="print"/>
          <a:srcRect l="15909" t="11364" r="25000"/>
          <a:stretch>
            <a:fillRect/>
          </a:stretch>
        </p:blipFill>
        <p:spPr bwMode="auto">
          <a:xfrm rot="2589059">
            <a:off x="7517924" y="2287726"/>
            <a:ext cx="2071523" cy="2971800"/>
          </a:xfrm>
          <a:prstGeom prst="rect">
            <a:avLst/>
          </a:prstGeom>
          <a:noFill/>
        </p:spPr>
      </p:pic>
      <p:grpSp>
        <p:nvGrpSpPr>
          <p:cNvPr id="3" name="Group 6"/>
          <p:cNvGrpSpPr/>
          <p:nvPr/>
        </p:nvGrpSpPr>
        <p:grpSpPr>
          <a:xfrm rot="20075139">
            <a:off x="2493427" y="1642817"/>
            <a:ext cx="5181600" cy="3200400"/>
            <a:chOff x="2142807" y="2095780"/>
            <a:chExt cx="4728509" cy="2854758"/>
          </a:xfrm>
        </p:grpSpPr>
        <p:pic>
          <p:nvPicPr>
            <p:cNvPr id="8" name="Picture 7" descr="Screenshot-3.png"/>
            <p:cNvPicPr>
              <a:picLocks noChangeAspect="1"/>
            </p:cNvPicPr>
            <p:nvPr/>
          </p:nvPicPr>
          <p:blipFill>
            <a:blip r:embed="rId3" cstate="print"/>
            <a:srcRect l="1667" t="37921" r="90249" b="28223"/>
            <a:stretch>
              <a:fillRect/>
            </a:stretch>
          </p:blipFill>
          <p:spPr>
            <a:xfrm rot="1453684">
              <a:off x="4592108" y="2095780"/>
              <a:ext cx="2279208" cy="2770565"/>
            </a:xfrm>
            <a:prstGeom prst="rect">
              <a:avLst/>
            </a:prstGeom>
          </p:spPr>
        </p:pic>
        <p:pic>
          <p:nvPicPr>
            <p:cNvPr id="9" name="Picture 8" descr="Screenshot-2.png"/>
            <p:cNvPicPr>
              <a:picLocks noChangeAspect="1"/>
            </p:cNvPicPr>
            <p:nvPr/>
          </p:nvPicPr>
          <p:blipFill>
            <a:blip r:embed="rId4" cstate="print"/>
            <a:srcRect l="1667" t="29618" r="90439" b="36836"/>
            <a:stretch>
              <a:fillRect/>
            </a:stretch>
          </p:blipFill>
          <p:spPr>
            <a:xfrm rot="19847380">
              <a:off x="2142807" y="2131138"/>
              <a:ext cx="2286000" cy="2819400"/>
            </a:xfrm>
            <a:prstGeom prst="rect">
              <a:avLst/>
            </a:prstGeom>
          </p:spPr>
        </p:pic>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02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33600" y="1447800"/>
            <a:ext cx="8229600" cy="4343400"/>
          </a:xfrm>
        </p:spPr>
        <p:txBody>
          <a:bodyPr>
            <a:normAutofit/>
          </a:bodyPr>
          <a:lstStyle/>
          <a:p>
            <a:endParaRPr lang="es-AR" sz="2800" dirty="0"/>
          </a:p>
          <a:p>
            <a:endParaRPr lang="es-AR" sz="3600" dirty="0"/>
          </a:p>
          <a:p>
            <a:r>
              <a:rPr lang="es-AR" sz="3600" dirty="0"/>
              <a:t>  Seguridad vial</a:t>
            </a:r>
          </a:p>
          <a:p>
            <a:endParaRPr lang="es-AR" sz="3600" dirty="0"/>
          </a:p>
          <a:p>
            <a:r>
              <a:rPr lang="es-AR" sz="3600" dirty="0"/>
              <a:t>  AFIP</a:t>
            </a:r>
          </a:p>
          <a:p>
            <a:endParaRPr lang="es-AR" sz="2800" dirty="0"/>
          </a:p>
          <a:p>
            <a:endParaRPr lang="en-US" sz="2800" dirty="0"/>
          </a:p>
        </p:txBody>
      </p:sp>
      <p:sp>
        <p:nvSpPr>
          <p:cNvPr id="8" name="Text Placeholder 7"/>
          <p:cNvSpPr>
            <a:spLocks noGrp="1"/>
          </p:cNvSpPr>
          <p:nvPr>
            <p:ph type="body" sz="quarter" idx="13"/>
          </p:nvPr>
        </p:nvSpPr>
        <p:spPr>
          <a:xfrm>
            <a:off x="1999488" y="381000"/>
            <a:ext cx="8449056" cy="685800"/>
          </a:xfrm>
        </p:spPr>
        <p:txBody>
          <a:bodyPr/>
          <a:lstStyle/>
          <a:p>
            <a:r>
              <a:rPr lang="es-AR" sz="3600" dirty="0"/>
              <a:t>Ejemplo: modelar el parque automotor </a:t>
            </a:r>
            <a:endParaRPr lang="en-US" sz="3600" dirty="0"/>
          </a:p>
        </p:txBody>
      </p:sp>
    </p:spTree>
    <p:extLst>
      <p:ext uri="{BB962C8B-B14F-4D97-AF65-F5344CB8AC3E}">
        <p14:creationId xmlns:p14="http://schemas.microsoft.com/office/powerpoint/2010/main" val="3992496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81000"/>
            <a:ext cx="8991600" cy="6019800"/>
          </a:xfrm>
        </p:spPr>
        <p:txBody>
          <a:bodyPr>
            <a:noAutofit/>
          </a:bodyPr>
          <a:lstStyle/>
          <a:p>
            <a:pPr algn="ctr">
              <a:buNone/>
            </a:pPr>
            <a:endParaRPr lang="es-ES" sz="4800" dirty="0"/>
          </a:p>
          <a:p>
            <a:pPr algn="ctr">
              <a:buNone/>
            </a:pPr>
            <a:r>
              <a:rPr lang="es-ES" sz="4800"/>
              <a:t>Cual </a:t>
            </a:r>
            <a:r>
              <a:rPr lang="es-ES" sz="4800" dirty="0"/>
              <a:t>es el limite que </a:t>
            </a:r>
          </a:p>
          <a:p>
            <a:pPr algn="ctr">
              <a:buNone/>
            </a:pPr>
            <a:r>
              <a:rPr lang="es-ES" sz="4800" dirty="0"/>
              <a:t>debo tener a la hora </a:t>
            </a:r>
          </a:p>
          <a:p>
            <a:pPr algn="ctr">
              <a:buNone/>
            </a:pPr>
            <a:r>
              <a:rPr lang="es-ES" sz="4800" dirty="0"/>
              <a:t>de acotar el dominio?</a:t>
            </a:r>
          </a:p>
          <a:p>
            <a:pPr algn="ctr">
              <a:buNone/>
            </a:pPr>
            <a:endParaRPr lang="es-ES" sz="4800" dirty="0"/>
          </a:p>
          <a:p>
            <a:pPr algn="ctr">
              <a:buNone/>
            </a:pPr>
            <a:endParaRPr lang="es-ES" sz="4800" dirty="0"/>
          </a:p>
          <a:p>
            <a:pPr algn="ctr">
              <a:buNone/>
            </a:pPr>
            <a:endParaRPr lang="es-ES" sz="4800" dirty="0"/>
          </a:p>
          <a:p>
            <a:pPr algn="ctr">
              <a:buNone/>
            </a:pPr>
            <a:r>
              <a:rPr lang="es-ES" sz="4800" dirty="0"/>
              <a:t>	</a:t>
            </a:r>
          </a:p>
          <a:p>
            <a:pPr marL="228600" lvl="1" indent="0" algn="ctr">
              <a:buNone/>
            </a:pPr>
            <a:endParaRPr lang="en-US" sz="4800" i="1" dirty="0"/>
          </a:p>
        </p:txBody>
      </p:sp>
    </p:spTree>
    <p:extLst>
      <p:ext uri="{BB962C8B-B14F-4D97-AF65-F5344CB8AC3E}">
        <p14:creationId xmlns:p14="http://schemas.microsoft.com/office/powerpoint/2010/main" val="1080122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991600" cy="6019800"/>
          </a:xfrm>
        </p:spPr>
        <p:txBody>
          <a:bodyPr>
            <a:normAutofit/>
          </a:bodyPr>
          <a:lstStyle/>
          <a:p>
            <a:pPr>
              <a:buNone/>
            </a:pPr>
            <a:endParaRPr lang="es-ES" dirty="0" smtClean="0"/>
          </a:p>
          <a:p>
            <a:endParaRPr lang="es-ES" dirty="0" smtClean="0"/>
          </a:p>
          <a:p>
            <a:pPr>
              <a:buNone/>
            </a:pPr>
            <a:endParaRPr lang="es-ES" dirty="0" smtClean="0"/>
          </a:p>
          <a:p>
            <a:pPr>
              <a:buNone/>
            </a:pPr>
            <a:endParaRPr lang="es-ES" dirty="0" smtClean="0"/>
          </a:p>
          <a:p>
            <a:pPr>
              <a:buNone/>
            </a:pPr>
            <a:endParaRPr lang="es-ES" dirty="0" smtClean="0"/>
          </a:p>
          <a:p>
            <a:pPr>
              <a:buNone/>
            </a:pPr>
            <a:endParaRPr lang="es-ES" dirty="0" smtClean="0"/>
          </a:p>
          <a:p>
            <a:pPr lvl="1">
              <a:buNone/>
            </a:pPr>
            <a:endParaRPr lang="es-ES" dirty="0"/>
          </a:p>
          <a:p>
            <a:pPr marL="228600" lvl="1" indent="0">
              <a:buNone/>
            </a:pPr>
            <a:endParaRPr lang="en-US" i="1" dirty="0"/>
          </a:p>
        </p:txBody>
      </p:sp>
      <p:sp>
        <p:nvSpPr>
          <p:cNvPr id="8" name="Text Placeholder 7"/>
          <p:cNvSpPr>
            <a:spLocks noGrp="1"/>
          </p:cNvSpPr>
          <p:nvPr>
            <p:ph type="body" sz="quarter" idx="13"/>
          </p:nvPr>
        </p:nvSpPr>
        <p:spPr>
          <a:xfrm>
            <a:off x="1999488" y="381000"/>
            <a:ext cx="8449056" cy="487680"/>
          </a:xfrm>
        </p:spPr>
        <p:txBody>
          <a:bodyPr/>
          <a:lstStyle/>
          <a:p>
            <a:r>
              <a:rPr lang="es-AR" sz="3200" dirty="0"/>
              <a:t>Encontrar un equilibrio</a:t>
            </a:r>
          </a:p>
        </p:txBody>
      </p:sp>
      <p:pic>
        <p:nvPicPr>
          <p:cNvPr id="1028" name="Picture 4"/>
          <p:cNvPicPr>
            <a:picLocks noChangeAspect="1" noChangeArrowheads="1"/>
          </p:cNvPicPr>
          <p:nvPr/>
        </p:nvPicPr>
        <p:blipFill>
          <a:blip r:embed="rId3" cstate="print"/>
          <a:srcRect/>
          <a:stretch>
            <a:fillRect/>
          </a:stretch>
        </p:blipFill>
        <p:spPr bwMode="auto">
          <a:xfrm>
            <a:off x="1905000" y="914400"/>
            <a:ext cx="8653490" cy="5181600"/>
          </a:xfrm>
          <a:prstGeom prst="rect">
            <a:avLst/>
          </a:prstGeom>
          <a:noFill/>
          <a:ln w="9525">
            <a:noFill/>
            <a:miter lim="800000"/>
            <a:headEnd/>
            <a:tailEnd/>
          </a:ln>
        </p:spPr>
      </p:pic>
    </p:spTree>
    <p:extLst>
      <p:ext uri="{BB962C8B-B14F-4D97-AF65-F5344CB8AC3E}">
        <p14:creationId xmlns:p14="http://schemas.microsoft.com/office/powerpoint/2010/main" val="2751812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Hexacta Word">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Hexacta Word</Template>
  <TotalTime>4431</TotalTime>
  <Words>3921</Words>
  <Application>Microsoft Office PowerPoint</Application>
  <PresentationFormat>Widescreen</PresentationFormat>
  <Paragraphs>827</Paragraphs>
  <Slides>62</Slides>
  <Notes>50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Adobe Garamond Pro</vt:lpstr>
      <vt:lpstr>Arial</vt:lpstr>
      <vt:lpstr>Arno Pro</vt:lpstr>
      <vt:lpstr>Calibri</vt:lpstr>
      <vt:lpstr>Castellar</vt:lpstr>
      <vt:lpstr>Papyrus</vt:lpstr>
      <vt:lpstr>Segoe UI</vt:lpstr>
      <vt:lpstr>Segoe UI Light</vt:lpstr>
      <vt:lpstr>Segoe UI Semibold</vt:lpstr>
      <vt:lpstr>Segoe UI Symbol</vt:lpstr>
      <vt:lpstr>Theme Hexacta 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Paradigma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Creación de objetos</vt:lpstr>
      <vt:lpstr>Clase</vt:lpstr>
      <vt:lpstr>Clase</vt:lpstr>
      <vt:lpstr>Clase</vt:lpstr>
      <vt:lpstr>Clase</vt:lpstr>
      <vt:lpstr>Clase</vt:lpstr>
      <vt:lpstr>PowerPoint Presentation</vt:lpstr>
      <vt:lpstr>Herencia</vt:lpstr>
      <vt:lpstr>Herencia</vt:lpstr>
      <vt:lpstr>Herencia</vt:lpstr>
      <vt:lpstr>Herencia</vt:lpstr>
      <vt:lpstr>Herencia</vt:lpstr>
      <vt:lpstr>Herencia</vt:lpstr>
      <vt:lpstr>Herencia</vt:lpstr>
      <vt:lpstr>Polimorfismo</vt:lpstr>
      <vt:lpstr>Polimorfismo</vt:lpstr>
      <vt:lpstr>Polimorfismo</vt:lpstr>
      <vt:lpstr>Polimorfismo</vt:lpstr>
      <vt:lpstr>Polimorfismo</vt:lpstr>
      <vt:lpstr>Polimorfismo</vt:lpstr>
      <vt:lpstr>Polimorfismo</vt:lpstr>
      <vt:lpstr>Polimorfismo</vt:lpstr>
      <vt:lpstr>Polimorfismo </vt:lpstr>
      <vt:lpstr>PowerPoint Presentation</vt:lpstr>
      <vt:lpstr>PowerPoint Presentation</vt:lpstr>
      <vt:lpstr>PowerPoint Presentation</vt:lpstr>
      <vt:lpstr>PowerPoint Presentation</vt:lpstr>
      <vt:lpstr>PowerPoint Presentation</vt:lpstr>
      <vt:lpstr>PowerPoint Presentation</vt:lpstr>
      <vt:lpstr>Bibliografía</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Cristian López</dc:creator>
  <cp:lastModifiedBy>Eduardo Malvino</cp:lastModifiedBy>
  <cp:revision>464</cp:revision>
  <dcterms:created xsi:type="dcterms:W3CDTF">2010-01-21T17:41:34Z</dcterms:created>
  <dcterms:modified xsi:type="dcterms:W3CDTF">2015-09-16T18:35:48Z</dcterms:modified>
</cp:coreProperties>
</file>