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7" r:id="rId2"/>
    <p:sldId id="258" r:id="rId3"/>
    <p:sldId id="271" r:id="rId4"/>
    <p:sldId id="261" r:id="rId5"/>
    <p:sldId id="272" r:id="rId6"/>
    <p:sldId id="273" r:id="rId7"/>
    <p:sldId id="274" r:id="rId8"/>
    <p:sldId id="280" r:id="rId9"/>
    <p:sldId id="275" r:id="rId10"/>
    <p:sldId id="276" r:id="rId11"/>
    <p:sldId id="289" r:id="rId12"/>
    <p:sldId id="281" r:id="rId13"/>
    <p:sldId id="277" r:id="rId14"/>
    <p:sldId id="279" r:id="rId15"/>
    <p:sldId id="278" r:id="rId16"/>
    <p:sldId id="282" r:id="rId17"/>
    <p:sldId id="283" r:id="rId18"/>
    <p:sldId id="284" r:id="rId19"/>
    <p:sldId id="285" r:id="rId20"/>
    <p:sldId id="286" r:id="rId21"/>
    <p:sldId id="287" r:id="rId22"/>
    <p:sldId id="290" r:id="rId23"/>
    <p:sldId id="288"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5" r:id="rId48"/>
    <p:sldId id="314" r:id="rId49"/>
    <p:sldId id="316" r:id="rId50"/>
    <p:sldId id="317" r:id="rId51"/>
    <p:sldId id="318" r:id="rId52"/>
    <p:sldId id="319" r:id="rId53"/>
    <p:sldId id="320" r:id="rId54"/>
    <p:sldId id="321" r:id="rId55"/>
    <p:sldId id="322" r:id="rId56"/>
    <p:sldId id="323" r:id="rId57"/>
    <p:sldId id="324" r:id="rId58"/>
    <p:sldId id="325" r:id="rId59"/>
    <p:sldId id="270" r:id="rId6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s Descalzo" initials="AD" lastIdx="1" clrIdx="0">
    <p:extLst>
      <p:ext uri="{19B8F6BF-5375-455C-9EA6-DF929625EA0E}">
        <p15:presenceInfo xmlns:p15="http://schemas.microsoft.com/office/powerpoint/2012/main" userId="Andres Descalz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949" autoAdjust="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9B008-76FC-4A89-86AF-A3CFDD2ADA03}" type="datetimeFigureOut">
              <a:rPr lang="en-US" smtClean="0"/>
              <a:t>4/11/2017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6735B-51C2-4336-B998-004D15FB21DF}" type="slidenum">
              <a:rPr lang="en-US" smtClean="0"/>
              <a:t>‹#›</a:t>
            </a:fld>
            <a:endParaRPr lang="en-US"/>
          </a:p>
        </p:txBody>
      </p:sp>
    </p:spTree>
    <p:extLst>
      <p:ext uri="{BB962C8B-B14F-4D97-AF65-F5344CB8AC3E}">
        <p14:creationId xmlns:p14="http://schemas.microsoft.com/office/powerpoint/2010/main" val="1891005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sdn.microsoft.com/translate/hh856053"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El lenguaje C# es una evolución de los lenguajes C y C++. Utiliza muchas de las características de C++ en las áreas de instrucciones, expresiones y operadores.</a:t>
            </a:r>
          </a:p>
          <a:p>
            <a:r>
              <a:rPr lang="es-AR" sz="1200" kern="1200" dirty="0" smtClean="0">
                <a:solidFill>
                  <a:schemeClr val="tx1"/>
                </a:solidFill>
                <a:effectLst/>
                <a:latin typeface="+mn-lt"/>
                <a:ea typeface="+mn-ea"/>
                <a:cs typeface="+mn-cs"/>
              </a:rPr>
              <a:t>El código escrito en C# es auto contenido, lo que significa que no necesita de archivos adicionales al propio fuente tales como ficheros de cabecera o ficheros IDL</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a:t>
            </a:fld>
            <a:endParaRPr lang="en-US"/>
          </a:p>
        </p:txBody>
      </p:sp>
    </p:spTree>
    <p:extLst>
      <p:ext uri="{BB962C8B-B14F-4D97-AF65-F5344CB8AC3E}">
        <p14:creationId xmlns:p14="http://schemas.microsoft.com/office/powerpoint/2010/main" val="1357776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 utilización de la palabra clave </a:t>
            </a:r>
            <a:r>
              <a:rPr lang="es-AR" sz="1200" b="1" kern="1200" dirty="0" err="1" smtClean="0">
                <a:solidFill>
                  <a:schemeClr val="tx1"/>
                </a:solidFill>
                <a:effectLst/>
                <a:latin typeface="+mn-lt"/>
                <a:ea typeface="+mn-ea"/>
                <a:cs typeface="+mn-cs"/>
              </a:rPr>
              <a:t>partial</a:t>
            </a:r>
            <a:r>
              <a:rPr lang="es-AR" sz="1200" kern="1200" dirty="0" smtClean="0">
                <a:solidFill>
                  <a:schemeClr val="tx1"/>
                </a:solidFill>
                <a:effectLst/>
                <a:latin typeface="+mn-lt"/>
                <a:ea typeface="+mn-ea"/>
                <a:cs typeface="+mn-cs"/>
              </a:rPr>
              <a:t> indica que otras partes de la clase, estructura o interfaz se pueden definir dentro del espacio de nombres. </a:t>
            </a:r>
          </a:p>
          <a:p>
            <a:pPr lvl="0"/>
            <a:r>
              <a:rPr lang="es-AR" sz="1200" kern="1200" dirty="0" smtClean="0">
                <a:solidFill>
                  <a:schemeClr val="tx1"/>
                </a:solidFill>
                <a:effectLst/>
                <a:latin typeface="+mn-lt"/>
                <a:ea typeface="+mn-ea"/>
                <a:cs typeface="+mn-cs"/>
              </a:rPr>
              <a:t>Todas las partes deben utilizar la palabra clave </a:t>
            </a:r>
            <a:r>
              <a:rPr lang="es-AR" sz="1200" b="1" kern="1200" dirty="0" err="1" smtClean="0">
                <a:solidFill>
                  <a:schemeClr val="tx1"/>
                </a:solidFill>
                <a:effectLst/>
                <a:latin typeface="+mn-lt"/>
                <a:ea typeface="+mn-ea"/>
                <a:cs typeface="+mn-cs"/>
              </a:rPr>
              <a:t>partial</a:t>
            </a:r>
            <a:r>
              <a:rPr lang="es-AR" sz="1200" kern="1200" dirty="0" smtClean="0">
                <a:solidFill>
                  <a:schemeClr val="tx1"/>
                </a:solidFill>
                <a:effectLst/>
                <a:latin typeface="+mn-lt"/>
                <a:ea typeface="+mn-ea"/>
                <a:cs typeface="+mn-cs"/>
              </a:rPr>
              <a:t>. </a:t>
            </a:r>
          </a:p>
          <a:p>
            <a:pPr lvl="0"/>
            <a:r>
              <a:rPr lang="es-AR" sz="1200" kern="1200" dirty="0" smtClean="0">
                <a:solidFill>
                  <a:schemeClr val="tx1"/>
                </a:solidFill>
                <a:effectLst/>
                <a:latin typeface="+mn-lt"/>
                <a:ea typeface="+mn-ea"/>
                <a:cs typeface="+mn-cs"/>
              </a:rPr>
              <a:t>Todas las partes deben estar disponibles en tiempo de compilación para formar el tipo final. </a:t>
            </a:r>
          </a:p>
          <a:p>
            <a:pPr lvl="0"/>
            <a:r>
              <a:rPr lang="es-AR" sz="1200" kern="1200" dirty="0" smtClean="0">
                <a:solidFill>
                  <a:schemeClr val="tx1"/>
                </a:solidFill>
                <a:effectLst/>
                <a:latin typeface="+mn-lt"/>
                <a:ea typeface="+mn-ea"/>
                <a:cs typeface="+mn-cs"/>
              </a:rPr>
              <a:t>Todas las partes deben tener la misma accesibilidad, ya sea </a:t>
            </a:r>
            <a:r>
              <a:rPr lang="es-AR" sz="1200" kern="1200" dirty="0" err="1" smtClean="0">
                <a:solidFill>
                  <a:schemeClr val="tx1"/>
                </a:solidFill>
                <a:effectLst/>
                <a:latin typeface="+mn-lt"/>
                <a:ea typeface="+mn-ea"/>
                <a:cs typeface="+mn-cs"/>
              </a:rPr>
              <a:t>public</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private</a:t>
            </a:r>
            <a:r>
              <a:rPr lang="es-AR" sz="1200" kern="1200" dirty="0" smtClean="0">
                <a:solidFill>
                  <a:schemeClr val="tx1"/>
                </a:solidFill>
                <a:effectLst/>
                <a:latin typeface="+mn-lt"/>
                <a:ea typeface="+mn-ea"/>
                <a:cs typeface="+mn-cs"/>
              </a:rPr>
              <a:t>, etc.</a:t>
            </a:r>
          </a:p>
          <a:p>
            <a:pPr lvl="0"/>
            <a:r>
              <a:rPr lang="es-AR" sz="1200" kern="1200" dirty="0" smtClean="0">
                <a:solidFill>
                  <a:schemeClr val="tx1"/>
                </a:solidFill>
                <a:effectLst/>
                <a:latin typeface="+mn-lt"/>
                <a:ea typeface="+mn-ea"/>
                <a:cs typeface="+mn-cs"/>
              </a:rPr>
              <a:t>Si alguna de las partes se declara abstracta, todo el tipo se considera abstracto. </a:t>
            </a:r>
          </a:p>
          <a:p>
            <a:pPr lvl="0"/>
            <a:r>
              <a:rPr lang="es-AR" sz="1200" kern="1200" dirty="0" smtClean="0">
                <a:solidFill>
                  <a:schemeClr val="tx1"/>
                </a:solidFill>
                <a:effectLst/>
                <a:latin typeface="+mn-lt"/>
                <a:ea typeface="+mn-ea"/>
                <a:cs typeface="+mn-cs"/>
              </a:rPr>
              <a:t>Si alguna de las partes se declara sellada, todo el tipo se considera sellado. </a:t>
            </a:r>
          </a:p>
          <a:p>
            <a:pPr lvl="0"/>
            <a:r>
              <a:rPr lang="es-AR" sz="1200" kern="1200" dirty="0" smtClean="0">
                <a:solidFill>
                  <a:schemeClr val="tx1"/>
                </a:solidFill>
                <a:effectLst/>
                <a:latin typeface="+mn-lt"/>
                <a:ea typeface="+mn-ea"/>
                <a:cs typeface="+mn-cs"/>
              </a:rPr>
              <a:t>Si alguna de las partes declara un tipo base, todo el tipo hereda esa clase.</a:t>
            </a:r>
          </a:p>
          <a:p>
            <a:pPr lvl="0"/>
            <a:r>
              <a:rPr lang="es-AR" sz="1200" kern="1200" dirty="0" smtClean="0">
                <a:solidFill>
                  <a:schemeClr val="tx1"/>
                </a:solidFill>
                <a:effectLst/>
                <a:latin typeface="+mn-lt"/>
                <a:ea typeface="+mn-ea"/>
                <a:cs typeface="+mn-cs"/>
              </a:rPr>
              <a:t>Todas las partes que especifican una clase base deben concordar, pero las partes que omiten una clase base heredan igualmente el tipo base. </a:t>
            </a:r>
          </a:p>
          <a:p>
            <a:pPr lvl="0"/>
            <a:r>
              <a:rPr lang="es-AR" sz="1200" kern="1200" dirty="0" smtClean="0">
                <a:solidFill>
                  <a:schemeClr val="tx1"/>
                </a:solidFill>
                <a:effectLst/>
                <a:latin typeface="+mn-lt"/>
                <a:ea typeface="+mn-ea"/>
                <a:cs typeface="+mn-cs"/>
              </a:rPr>
              <a:t>Las partes pueden especificar diferentes interfaces base, pero el tipo final implementa todas las interfaces mostradas por todas las declaraciones parciales. </a:t>
            </a:r>
          </a:p>
          <a:p>
            <a:pPr lvl="0"/>
            <a:r>
              <a:rPr lang="es-AR" sz="1200" kern="1200" dirty="0" smtClean="0">
                <a:solidFill>
                  <a:schemeClr val="tx1"/>
                </a:solidFill>
                <a:effectLst/>
                <a:latin typeface="+mn-lt"/>
                <a:ea typeface="+mn-ea"/>
                <a:cs typeface="+mn-cs"/>
              </a:rPr>
              <a:t>Cualquier miembro de clase, estructura o interfaz declarados en una definición parcial está disponible para todas las demás partes. </a:t>
            </a:r>
          </a:p>
          <a:p>
            <a:pPr lvl="0"/>
            <a:r>
              <a:rPr lang="es-AR" sz="1200" kern="1200" dirty="0" smtClean="0">
                <a:solidFill>
                  <a:schemeClr val="tx1"/>
                </a:solidFill>
                <a:effectLst/>
                <a:latin typeface="+mn-lt"/>
                <a:ea typeface="+mn-ea"/>
                <a:cs typeface="+mn-cs"/>
              </a:rPr>
              <a:t>El tipo final es la combinación de todas las partes en tiempo de compilación.</a:t>
            </a:r>
          </a:p>
          <a:p>
            <a:r>
              <a:rPr lang="es-AR" sz="1200" kern="1200" dirty="0" smtClean="0">
                <a:solidFill>
                  <a:schemeClr val="tx1"/>
                </a:solidFill>
                <a:effectLst/>
                <a:latin typeface="+mn-lt"/>
                <a:ea typeface="+mn-ea"/>
                <a:cs typeface="+mn-cs"/>
              </a:rPr>
              <a:t>El modificador </a:t>
            </a:r>
            <a:r>
              <a:rPr lang="es-AR" sz="1200" kern="1200" dirty="0" err="1" smtClean="0">
                <a:solidFill>
                  <a:schemeClr val="tx1"/>
                </a:solidFill>
                <a:effectLst/>
                <a:latin typeface="+mn-lt"/>
                <a:ea typeface="+mn-ea"/>
                <a:cs typeface="+mn-cs"/>
              </a:rPr>
              <a:t>partial</a:t>
            </a:r>
            <a:r>
              <a:rPr lang="es-AR" sz="1200" kern="1200" dirty="0" smtClean="0">
                <a:solidFill>
                  <a:schemeClr val="tx1"/>
                </a:solidFill>
                <a:effectLst/>
                <a:latin typeface="+mn-lt"/>
                <a:ea typeface="+mn-ea"/>
                <a:cs typeface="+mn-cs"/>
              </a:rPr>
              <a:t> no está disponible en declaraciones de delegado o enumeración.</a:t>
            </a:r>
          </a:p>
          <a:p>
            <a:r>
              <a:rPr lang="es-AR" sz="1200" kern="1200" dirty="0" smtClean="0">
                <a:solidFill>
                  <a:schemeClr val="tx1"/>
                </a:solidFill>
                <a:effectLst/>
                <a:latin typeface="+mn-lt"/>
                <a:ea typeface="+mn-ea"/>
                <a:cs typeface="+mn-cs"/>
              </a:rPr>
              <a:t>En tiempo de compilación, se combinan los atributos de definiciones de tipo parcial</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25</a:t>
            </a:fld>
            <a:endParaRPr lang="en-US"/>
          </a:p>
        </p:txBody>
      </p:sp>
    </p:spTree>
    <p:extLst>
      <p:ext uri="{BB962C8B-B14F-4D97-AF65-F5344CB8AC3E}">
        <p14:creationId xmlns:p14="http://schemas.microsoft.com/office/powerpoint/2010/main" val="851618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 para </a:t>
            </a:r>
            <a:r>
              <a:rPr lang="en-US" dirty="0" err="1" smtClean="0"/>
              <a:t>los</a:t>
            </a:r>
            <a:r>
              <a:rPr lang="en-US" dirty="0" smtClean="0"/>
              <a:t> helpers, </a:t>
            </a:r>
            <a:r>
              <a:rPr lang="en-US" dirty="0" err="1" smtClean="0"/>
              <a:t>utils</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28</a:t>
            </a:fld>
            <a:endParaRPr lang="en-US"/>
          </a:p>
        </p:txBody>
      </p:sp>
    </p:spTree>
    <p:extLst>
      <p:ext uri="{BB962C8B-B14F-4D97-AF65-F5344CB8AC3E}">
        <p14:creationId xmlns:p14="http://schemas.microsoft.com/office/powerpoint/2010/main" val="1958817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Las </a:t>
            </a:r>
            <a:r>
              <a:rPr lang="es-AR" sz="1200" kern="1200" dirty="0" err="1" smtClean="0">
                <a:solidFill>
                  <a:schemeClr val="tx1"/>
                </a:solidFill>
                <a:effectLst/>
                <a:latin typeface="+mn-lt"/>
                <a:ea typeface="+mn-ea"/>
                <a:cs typeface="+mn-cs"/>
              </a:rPr>
              <a:t>structs</a:t>
            </a:r>
            <a:r>
              <a:rPr lang="es-AR" sz="1200" kern="1200" dirty="0" smtClean="0">
                <a:solidFill>
                  <a:schemeClr val="tx1"/>
                </a:solidFill>
                <a:effectLst/>
                <a:latin typeface="+mn-lt"/>
                <a:ea typeface="+mn-ea"/>
                <a:cs typeface="+mn-cs"/>
              </a:rPr>
              <a:t> tienen una función similar a las clases y son, generalmente, más eficientes. Debemos definir un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en lugar de una clase, si el tipo funcionará mejor como </a:t>
            </a:r>
            <a:r>
              <a:rPr lang="es-AR" sz="1200" kern="1200" dirty="0" err="1" smtClean="0">
                <a:solidFill>
                  <a:schemeClr val="tx1"/>
                </a:solidFill>
                <a:effectLst/>
                <a:latin typeface="+mn-lt"/>
                <a:ea typeface="+mn-ea"/>
                <a:cs typeface="+mn-cs"/>
              </a:rPr>
              <a:t>value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que como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Específicamente, los tipo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deben reunir todos los siguientes criterio:</a:t>
            </a:r>
          </a:p>
          <a:p>
            <a:pPr lvl="0"/>
            <a:r>
              <a:rPr lang="en-US" sz="1200" kern="1200" dirty="0" err="1" smtClean="0">
                <a:solidFill>
                  <a:schemeClr val="tx1"/>
                </a:solidFill>
                <a:effectLst/>
                <a:latin typeface="+mn-lt"/>
                <a:ea typeface="+mn-ea"/>
                <a:cs typeface="+mn-cs"/>
              </a:rPr>
              <a:t>Representan</a:t>
            </a:r>
            <a:r>
              <a:rPr lang="en-US" sz="1200" kern="1200" dirty="0" smtClean="0">
                <a:solidFill>
                  <a:schemeClr val="tx1"/>
                </a:solidFill>
                <a:effectLst/>
                <a:latin typeface="+mn-lt"/>
                <a:ea typeface="+mn-ea"/>
                <a:cs typeface="+mn-cs"/>
              </a:rPr>
              <a:t> un solo valor</a:t>
            </a:r>
            <a:endParaRPr lang="es-AR" sz="1200" kern="1200" dirty="0" smtClean="0">
              <a:solidFill>
                <a:schemeClr val="tx1"/>
              </a:solidFill>
              <a:effectLst/>
              <a:latin typeface="+mn-lt"/>
              <a:ea typeface="+mn-ea"/>
              <a:cs typeface="+mn-cs"/>
            </a:endParaRPr>
          </a:p>
          <a:p>
            <a:pPr lvl="0"/>
            <a:r>
              <a:rPr lang="es-AR" sz="1200" kern="1200" dirty="0" smtClean="0">
                <a:solidFill>
                  <a:schemeClr val="tx1"/>
                </a:solidFill>
                <a:effectLst/>
                <a:latin typeface="+mn-lt"/>
                <a:ea typeface="+mn-ea"/>
                <a:cs typeface="+mn-cs"/>
              </a:rPr>
              <a:t>Tienen como tamaño de instancia menos de 16 bytes</a:t>
            </a:r>
          </a:p>
          <a:p>
            <a:pPr lvl="0"/>
            <a:r>
              <a:rPr lang="es-AR" sz="1200" kern="1200" dirty="0" smtClean="0">
                <a:solidFill>
                  <a:schemeClr val="tx1"/>
                </a:solidFill>
                <a:effectLst/>
                <a:latin typeface="+mn-lt"/>
                <a:ea typeface="+mn-ea"/>
                <a:cs typeface="+mn-cs"/>
              </a:rPr>
              <a:t>No cambiarán luego de la creación.</a:t>
            </a:r>
          </a:p>
          <a:p>
            <a:pPr lvl="0"/>
            <a:r>
              <a:rPr lang="es-AR" sz="1200" kern="1200" dirty="0" smtClean="0">
                <a:solidFill>
                  <a:schemeClr val="tx1"/>
                </a:solidFill>
                <a:effectLst/>
                <a:latin typeface="+mn-lt"/>
                <a:ea typeface="+mn-ea"/>
                <a:cs typeface="+mn-cs"/>
              </a:rPr>
              <a:t>No serán casteado a un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endParaRPr lang="es-A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NO DEBEN SER UTILIZADAS</a:t>
            </a:r>
            <a:r>
              <a:rPr lang="en-US" sz="1200" kern="1200" baseline="0" dirty="0" smtClean="0">
                <a:solidFill>
                  <a:schemeClr val="tx1"/>
                </a:solidFill>
                <a:effectLst/>
                <a:latin typeface="+mn-lt"/>
                <a:ea typeface="+mn-ea"/>
                <a:cs typeface="+mn-cs"/>
              </a:rPr>
              <a:t> COMO CLASES!!!</a:t>
            </a:r>
            <a:endParaRPr lang="es-AR" sz="1200" kern="1200" dirty="0" smtClean="0">
              <a:solidFill>
                <a:schemeClr val="tx1"/>
              </a:solidFill>
              <a:effectLst/>
              <a:latin typeface="+mn-lt"/>
              <a:ea typeface="+mn-ea"/>
              <a:cs typeface="+mn-cs"/>
            </a:endParaRPr>
          </a:p>
          <a:p>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30</a:t>
            </a:fld>
            <a:endParaRPr lang="en-US"/>
          </a:p>
        </p:txBody>
      </p:sp>
    </p:spTree>
    <p:extLst>
      <p:ext uri="{BB962C8B-B14F-4D97-AF65-F5344CB8AC3E}">
        <p14:creationId xmlns:p14="http://schemas.microsoft.com/office/powerpoint/2010/main" val="1281821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Las </a:t>
            </a:r>
            <a:r>
              <a:rPr lang="es-AR" sz="1200" kern="1200" dirty="0" err="1" smtClean="0">
                <a:solidFill>
                  <a:schemeClr val="tx1"/>
                </a:solidFill>
                <a:effectLst/>
                <a:latin typeface="+mn-lt"/>
                <a:ea typeface="+mn-ea"/>
                <a:cs typeface="+mn-cs"/>
              </a:rPr>
              <a:t>structs</a:t>
            </a:r>
            <a:r>
              <a:rPr lang="es-AR" sz="1200" kern="1200" dirty="0" smtClean="0">
                <a:solidFill>
                  <a:schemeClr val="tx1"/>
                </a:solidFill>
                <a:effectLst/>
                <a:latin typeface="+mn-lt"/>
                <a:ea typeface="+mn-ea"/>
                <a:cs typeface="+mn-cs"/>
              </a:rPr>
              <a:t> tienen una función similar a las clases y son, generalmente, más eficientes. Debemos definir un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en lugar de una clase, si el tipo funcionará mejor como </a:t>
            </a:r>
            <a:r>
              <a:rPr lang="es-AR" sz="1200" kern="1200" dirty="0" err="1" smtClean="0">
                <a:solidFill>
                  <a:schemeClr val="tx1"/>
                </a:solidFill>
                <a:effectLst/>
                <a:latin typeface="+mn-lt"/>
                <a:ea typeface="+mn-ea"/>
                <a:cs typeface="+mn-cs"/>
              </a:rPr>
              <a:t>value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que como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Específicamente, los tipo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deben reunir todos los siguientes criterio:</a:t>
            </a:r>
          </a:p>
          <a:p>
            <a:pPr lvl="0"/>
            <a:r>
              <a:rPr lang="en-US" sz="1200" kern="1200" dirty="0" err="1" smtClean="0">
                <a:solidFill>
                  <a:schemeClr val="tx1"/>
                </a:solidFill>
                <a:effectLst/>
                <a:latin typeface="+mn-lt"/>
                <a:ea typeface="+mn-ea"/>
                <a:cs typeface="+mn-cs"/>
              </a:rPr>
              <a:t>Representan</a:t>
            </a:r>
            <a:r>
              <a:rPr lang="en-US" sz="1200" kern="1200" dirty="0" smtClean="0">
                <a:solidFill>
                  <a:schemeClr val="tx1"/>
                </a:solidFill>
                <a:effectLst/>
                <a:latin typeface="+mn-lt"/>
                <a:ea typeface="+mn-ea"/>
                <a:cs typeface="+mn-cs"/>
              </a:rPr>
              <a:t> un solo valor</a:t>
            </a:r>
            <a:endParaRPr lang="es-AR" sz="1200" kern="1200" dirty="0" smtClean="0">
              <a:solidFill>
                <a:schemeClr val="tx1"/>
              </a:solidFill>
              <a:effectLst/>
              <a:latin typeface="+mn-lt"/>
              <a:ea typeface="+mn-ea"/>
              <a:cs typeface="+mn-cs"/>
            </a:endParaRPr>
          </a:p>
          <a:p>
            <a:pPr lvl="0"/>
            <a:r>
              <a:rPr lang="es-AR" sz="1200" kern="1200" dirty="0" smtClean="0">
                <a:solidFill>
                  <a:schemeClr val="tx1"/>
                </a:solidFill>
                <a:effectLst/>
                <a:latin typeface="+mn-lt"/>
                <a:ea typeface="+mn-ea"/>
                <a:cs typeface="+mn-cs"/>
              </a:rPr>
              <a:t>Tienen como tamaño de instancia menos de 16 bytes</a:t>
            </a:r>
          </a:p>
          <a:p>
            <a:pPr lvl="0"/>
            <a:r>
              <a:rPr lang="es-AR" sz="1200" kern="1200" dirty="0" smtClean="0">
                <a:solidFill>
                  <a:schemeClr val="tx1"/>
                </a:solidFill>
                <a:effectLst/>
                <a:latin typeface="+mn-lt"/>
                <a:ea typeface="+mn-ea"/>
                <a:cs typeface="+mn-cs"/>
              </a:rPr>
              <a:t>No cambiarán luego de la creación.</a:t>
            </a:r>
          </a:p>
          <a:p>
            <a:pPr lvl="0"/>
            <a:r>
              <a:rPr lang="es-AR" sz="1200" kern="1200" dirty="0" smtClean="0">
                <a:solidFill>
                  <a:schemeClr val="tx1"/>
                </a:solidFill>
                <a:effectLst/>
                <a:latin typeface="+mn-lt"/>
                <a:ea typeface="+mn-ea"/>
                <a:cs typeface="+mn-cs"/>
              </a:rPr>
              <a:t>No serán casteado a un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endParaRPr lang="es-A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NO DEBEN SER UTILIZADAS</a:t>
            </a:r>
            <a:r>
              <a:rPr lang="en-US" sz="1200" kern="1200" baseline="0" dirty="0" smtClean="0">
                <a:solidFill>
                  <a:schemeClr val="tx1"/>
                </a:solidFill>
                <a:effectLst/>
                <a:latin typeface="+mn-lt"/>
                <a:ea typeface="+mn-ea"/>
                <a:cs typeface="+mn-cs"/>
              </a:rPr>
              <a:t> COMO CLASES!!!</a:t>
            </a:r>
            <a:endParaRPr lang="es-AR" sz="1200" kern="1200" dirty="0" smtClean="0">
              <a:solidFill>
                <a:schemeClr val="tx1"/>
              </a:solidFill>
              <a:effectLst/>
              <a:latin typeface="+mn-lt"/>
              <a:ea typeface="+mn-ea"/>
              <a:cs typeface="+mn-cs"/>
            </a:endParaRPr>
          </a:p>
          <a:p>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33</a:t>
            </a:fld>
            <a:endParaRPr lang="en-US"/>
          </a:p>
        </p:txBody>
      </p:sp>
    </p:spTree>
    <p:extLst>
      <p:ext uri="{BB962C8B-B14F-4D97-AF65-F5344CB8AC3E}">
        <p14:creationId xmlns:p14="http://schemas.microsoft.com/office/powerpoint/2010/main" val="2963424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Copiar</a:t>
            </a:r>
            <a:r>
              <a:rPr lang="en-US" sz="1200" kern="1200" dirty="0" smtClean="0">
                <a:solidFill>
                  <a:schemeClr val="tx1"/>
                </a:solidFill>
                <a:effectLst/>
                <a:latin typeface="+mn-lt"/>
                <a:ea typeface="+mn-ea"/>
                <a:cs typeface="+mn-cs"/>
              </a:rPr>
              <a:t> un reference </a:t>
            </a:r>
            <a:r>
              <a:rPr lang="en-US" sz="1200" kern="1200" dirty="0" err="1" smtClean="0">
                <a:solidFill>
                  <a:schemeClr val="tx1"/>
                </a:solidFill>
                <a:effectLst/>
                <a:latin typeface="+mn-lt"/>
                <a:ea typeface="+mn-ea"/>
                <a:cs typeface="+mn-cs"/>
              </a:rPr>
              <a:t>copia</a:t>
            </a:r>
            <a:r>
              <a:rPr lang="en-US" sz="1200" kern="1200" baseline="0" dirty="0" smtClean="0">
                <a:solidFill>
                  <a:schemeClr val="tx1"/>
                </a:solidFill>
                <a:effectLst/>
                <a:latin typeface="+mn-lt"/>
                <a:ea typeface="+mn-ea"/>
                <a:cs typeface="+mn-cs"/>
              </a:rPr>
              <a:t> la </a:t>
            </a:r>
            <a:r>
              <a:rPr lang="en-US" sz="1200" kern="1200" baseline="0" dirty="0" err="1" smtClean="0">
                <a:solidFill>
                  <a:schemeClr val="tx1"/>
                </a:solidFill>
                <a:effectLst/>
                <a:latin typeface="+mn-lt"/>
                <a:ea typeface="+mn-ea"/>
                <a:cs typeface="+mn-cs"/>
              </a:rPr>
              <a:t>referencia</a:t>
            </a:r>
            <a:r>
              <a:rPr lang="en-US" sz="1200" kern="1200" baseline="0" dirty="0" smtClean="0">
                <a:solidFill>
                  <a:schemeClr val="tx1"/>
                </a:solidFill>
                <a:effectLst/>
                <a:latin typeface="+mn-lt"/>
                <a:ea typeface="+mn-ea"/>
                <a:cs typeface="+mn-cs"/>
              </a:rPr>
              <a:t> y no el valor</a:t>
            </a:r>
            <a:endParaRPr lang="es-AR" sz="1200" kern="1200" dirty="0" smtClean="0">
              <a:solidFill>
                <a:schemeClr val="tx1"/>
              </a:solidFill>
              <a:effectLst/>
              <a:latin typeface="+mn-lt"/>
              <a:ea typeface="+mn-ea"/>
              <a:cs typeface="+mn-cs"/>
            </a:endParaRPr>
          </a:p>
          <a:p>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34</a:t>
            </a:fld>
            <a:endParaRPr lang="en-US"/>
          </a:p>
        </p:txBody>
      </p:sp>
    </p:spTree>
    <p:extLst>
      <p:ext uri="{BB962C8B-B14F-4D97-AF65-F5344CB8AC3E}">
        <p14:creationId xmlns:p14="http://schemas.microsoft.com/office/powerpoint/2010/main" val="1949905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Boxing </a:t>
            </a:r>
            <a:r>
              <a:rPr lang="en-US" dirty="0" err="1" smtClean="0"/>
              <a:t>es</a:t>
            </a:r>
            <a:r>
              <a:rPr lang="en-US" dirty="0" smtClean="0"/>
              <a:t> la </a:t>
            </a:r>
            <a:r>
              <a:rPr lang="en-US" dirty="0" err="1" smtClean="0"/>
              <a:t>accion</a:t>
            </a:r>
            <a:r>
              <a:rPr lang="en-US" dirty="0" smtClean="0"/>
              <a:t> </a:t>
            </a:r>
            <a:r>
              <a:rPr lang="en-US" dirty="0" err="1" smtClean="0"/>
              <a:t>mediante</a:t>
            </a:r>
            <a:r>
              <a:rPr lang="en-US" dirty="0" smtClean="0"/>
              <a:t> la </a:t>
            </a:r>
            <a:r>
              <a:rPr lang="en-US" dirty="0" err="1" smtClean="0"/>
              <a:t>cual</a:t>
            </a:r>
            <a:r>
              <a:rPr lang="en-US" dirty="0" smtClean="0"/>
              <a:t> se </a:t>
            </a:r>
            <a:r>
              <a:rPr lang="en-US" dirty="0" err="1" smtClean="0"/>
              <a:t>convierte</a:t>
            </a:r>
            <a:r>
              <a:rPr lang="en-US" baseline="0" dirty="0" smtClean="0"/>
              <a:t> un value-type </a:t>
            </a:r>
            <a:r>
              <a:rPr lang="en-US" baseline="0" dirty="0" err="1" smtClean="0"/>
              <a:t>en</a:t>
            </a:r>
            <a:r>
              <a:rPr lang="en-US" baseline="0" dirty="0" smtClean="0"/>
              <a:t> un reference type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Unboxing </a:t>
            </a:r>
            <a:r>
              <a:rPr lang="en-US" dirty="0" err="1" smtClean="0"/>
              <a:t>es</a:t>
            </a:r>
            <a:r>
              <a:rPr lang="en-US" dirty="0" smtClean="0"/>
              <a:t> la </a:t>
            </a:r>
            <a:r>
              <a:rPr lang="en-US" dirty="0" err="1" smtClean="0"/>
              <a:t>accion</a:t>
            </a:r>
            <a:r>
              <a:rPr lang="en-US" dirty="0" smtClean="0"/>
              <a:t> </a:t>
            </a:r>
            <a:r>
              <a:rPr lang="en-US" dirty="0" err="1" smtClean="0"/>
              <a:t>mediante</a:t>
            </a:r>
            <a:r>
              <a:rPr lang="en-US" dirty="0" smtClean="0"/>
              <a:t> la </a:t>
            </a:r>
            <a:r>
              <a:rPr lang="en-US" dirty="0" err="1" smtClean="0"/>
              <a:t>cual</a:t>
            </a:r>
            <a:r>
              <a:rPr lang="en-US" dirty="0" smtClean="0"/>
              <a:t> se </a:t>
            </a:r>
            <a:r>
              <a:rPr lang="en-US" dirty="0" err="1" smtClean="0"/>
              <a:t>convierte</a:t>
            </a:r>
            <a:r>
              <a:rPr lang="en-US" baseline="0" dirty="0" smtClean="0"/>
              <a:t> un reference type a un value-type</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35</a:t>
            </a:fld>
            <a:endParaRPr lang="en-US"/>
          </a:p>
        </p:txBody>
      </p:sp>
    </p:spTree>
    <p:extLst>
      <p:ext uri="{BB962C8B-B14F-4D97-AF65-F5344CB8AC3E}">
        <p14:creationId xmlns:p14="http://schemas.microsoft.com/office/powerpoint/2010/main" val="1554193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37</a:t>
            </a:fld>
            <a:endParaRPr lang="en-US"/>
          </a:p>
        </p:txBody>
      </p:sp>
    </p:spTree>
    <p:extLst>
      <p:ext uri="{BB962C8B-B14F-4D97-AF65-F5344CB8AC3E}">
        <p14:creationId xmlns:p14="http://schemas.microsoft.com/office/powerpoint/2010/main" val="754932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0" i="0" kern="1200" dirty="0" err="1" smtClean="0">
                <a:solidFill>
                  <a:schemeClr val="tx1"/>
                </a:solidFill>
                <a:effectLst/>
                <a:latin typeface="+mn-lt"/>
                <a:ea typeface="+mn-ea"/>
                <a:cs typeface="+mn-cs"/>
              </a:rPr>
              <a:t>IEnumerable</a:t>
            </a:r>
            <a:r>
              <a:rPr lang="es-AR" sz="1200" b="0" i="0" kern="1200" dirty="0" smtClean="0">
                <a:solidFill>
                  <a:schemeClr val="tx1"/>
                </a:solidFill>
                <a:effectLst/>
                <a:latin typeface="+mn-lt"/>
                <a:ea typeface="+mn-ea"/>
                <a:cs typeface="+mn-cs"/>
              </a:rPr>
              <a:t> es una interfaz que define el método</a:t>
            </a:r>
            <a:r>
              <a:rPr lang="es-AR" sz="1200" b="0" i="0" kern="1200" baseline="0" dirty="0" smtClean="0">
                <a:solidFill>
                  <a:schemeClr val="tx1"/>
                </a:solidFill>
                <a:effectLst/>
                <a:latin typeface="+mn-lt"/>
                <a:ea typeface="+mn-ea"/>
                <a:cs typeface="+mn-cs"/>
              </a:rPr>
              <a:t> </a:t>
            </a:r>
            <a:r>
              <a:rPr lang="es-AR" sz="1200" b="0" i="0" kern="1200" dirty="0" err="1" smtClean="0">
                <a:solidFill>
                  <a:schemeClr val="tx1"/>
                </a:solidFill>
                <a:effectLst/>
                <a:latin typeface="+mn-lt"/>
                <a:ea typeface="+mn-ea"/>
                <a:cs typeface="+mn-cs"/>
              </a:rPr>
              <a:t>GetEnumerator</a:t>
            </a:r>
            <a:r>
              <a:rPr lang="es-AR" sz="1200" b="0" i="0" kern="1200" dirty="0" smtClean="0">
                <a:solidFill>
                  <a:schemeClr val="tx1"/>
                </a:solidFill>
                <a:effectLst/>
                <a:latin typeface="+mn-lt"/>
                <a:ea typeface="+mn-ea"/>
                <a:cs typeface="+mn-cs"/>
              </a:rPr>
              <a:t> que devuelve una interfaz </a:t>
            </a:r>
            <a:r>
              <a:rPr lang="es-AR" sz="1200" b="0" i="0" kern="1200" dirty="0" err="1" smtClean="0">
                <a:solidFill>
                  <a:schemeClr val="tx1"/>
                </a:solidFill>
                <a:effectLst/>
                <a:latin typeface="+mn-lt"/>
                <a:ea typeface="+mn-ea"/>
                <a:cs typeface="+mn-cs"/>
              </a:rPr>
              <a:t>IEnumerator</a:t>
            </a:r>
            <a:r>
              <a:rPr lang="es-AR" sz="1200" b="0" i="0" kern="1200" dirty="0" smtClean="0">
                <a:solidFill>
                  <a:schemeClr val="tx1"/>
                </a:solidFill>
                <a:effectLst/>
                <a:latin typeface="+mn-lt"/>
                <a:ea typeface="+mn-ea"/>
                <a:cs typeface="+mn-cs"/>
              </a:rPr>
              <a:t>, esto a su vez permite el acceso de sólo lectura a una colección. Una colección que implementa </a:t>
            </a:r>
            <a:r>
              <a:rPr lang="es-AR" sz="1200" b="0" i="0" kern="1200" dirty="0" err="1" smtClean="0">
                <a:solidFill>
                  <a:schemeClr val="tx1"/>
                </a:solidFill>
                <a:effectLst/>
                <a:latin typeface="+mn-lt"/>
                <a:ea typeface="+mn-ea"/>
                <a:cs typeface="+mn-cs"/>
              </a:rPr>
              <a:t>IEnumerable</a:t>
            </a:r>
            <a:r>
              <a:rPr lang="es-AR" sz="1200" b="0" i="0" kern="1200" dirty="0" smtClean="0">
                <a:solidFill>
                  <a:schemeClr val="tx1"/>
                </a:solidFill>
                <a:effectLst/>
                <a:latin typeface="+mn-lt"/>
                <a:ea typeface="+mn-ea"/>
                <a:cs typeface="+mn-cs"/>
              </a:rPr>
              <a:t> se puede utilizar con una declaración </a:t>
            </a:r>
            <a:r>
              <a:rPr lang="es-AR" sz="1200" b="0" i="0" kern="1200" dirty="0" err="1" smtClean="0">
                <a:solidFill>
                  <a:schemeClr val="tx1"/>
                </a:solidFill>
                <a:effectLst/>
                <a:latin typeface="+mn-lt"/>
                <a:ea typeface="+mn-ea"/>
                <a:cs typeface="+mn-cs"/>
              </a:rPr>
              <a:t>foreach</a:t>
            </a:r>
            <a:r>
              <a:rPr lang="es-AR"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38</a:t>
            </a:fld>
            <a:endParaRPr lang="en-US"/>
          </a:p>
        </p:txBody>
      </p:sp>
    </p:spTree>
    <p:extLst>
      <p:ext uri="{BB962C8B-B14F-4D97-AF65-F5344CB8AC3E}">
        <p14:creationId xmlns:p14="http://schemas.microsoft.com/office/powerpoint/2010/main" val="2866205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Las interfaces anteriores proveen un protocolo solo para hacer una lectura secuencial y de adelante hacia atrás. Pero, si por ejemplo queremos conocer el tamaño de una colección, acceder a un </a:t>
            </a:r>
            <a:r>
              <a:rPr lang="es-AR" sz="1200" kern="1200" dirty="0" err="1" smtClean="0">
                <a:solidFill>
                  <a:schemeClr val="tx1"/>
                </a:solidFill>
                <a:effectLst/>
                <a:latin typeface="+mn-lt"/>
                <a:ea typeface="+mn-ea"/>
                <a:cs typeface="+mn-cs"/>
              </a:rPr>
              <a:t>elemeto</a:t>
            </a:r>
            <a:r>
              <a:rPr lang="es-AR" sz="1200" kern="1200" dirty="0" smtClean="0">
                <a:solidFill>
                  <a:schemeClr val="tx1"/>
                </a:solidFill>
                <a:effectLst/>
                <a:latin typeface="+mn-lt"/>
                <a:ea typeface="+mn-ea"/>
                <a:cs typeface="+mn-cs"/>
              </a:rPr>
              <a:t> por medio de su posición , realizar una búsqueda o modificar la colección no podes</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40</a:t>
            </a:fld>
            <a:endParaRPr lang="en-US"/>
          </a:p>
        </p:txBody>
      </p:sp>
    </p:spTree>
    <p:extLst>
      <p:ext uri="{BB962C8B-B14F-4D97-AF65-F5344CB8AC3E}">
        <p14:creationId xmlns:p14="http://schemas.microsoft.com/office/powerpoint/2010/main" val="2684197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Las interfaces anteriores proveen un protocolo solo para hacer una lectura secuencial y de adelante hacia atrás. Pero, si por ejemplo queremos conocer el tamaño de una colección, acceder a un </a:t>
            </a:r>
            <a:r>
              <a:rPr lang="es-AR" sz="1200" kern="1200" dirty="0" err="1" smtClean="0">
                <a:solidFill>
                  <a:schemeClr val="tx1"/>
                </a:solidFill>
                <a:effectLst/>
                <a:latin typeface="+mn-lt"/>
                <a:ea typeface="+mn-ea"/>
                <a:cs typeface="+mn-cs"/>
              </a:rPr>
              <a:t>elemeto</a:t>
            </a:r>
            <a:r>
              <a:rPr lang="es-AR" sz="1200" kern="1200" dirty="0" smtClean="0">
                <a:solidFill>
                  <a:schemeClr val="tx1"/>
                </a:solidFill>
                <a:effectLst/>
                <a:latin typeface="+mn-lt"/>
                <a:ea typeface="+mn-ea"/>
                <a:cs typeface="+mn-cs"/>
              </a:rPr>
              <a:t> por medio de su posición , realizar una búsqueda o modificar la colección no podes</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41</a:t>
            </a:fld>
            <a:endParaRPr lang="en-US"/>
          </a:p>
        </p:txBody>
      </p:sp>
    </p:spTree>
    <p:extLst>
      <p:ext uri="{BB962C8B-B14F-4D97-AF65-F5344CB8AC3E}">
        <p14:creationId xmlns:p14="http://schemas.microsoft.com/office/powerpoint/2010/main" val="2341767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Los tipos de .NET Framework utilizan un esquema de nomenclatura con sintaxis de punto lo que indica la existencia de una jerarquía. Esta técnica agrupa tipos relacionados en espacios de nombres (</a:t>
            </a:r>
            <a:r>
              <a:rPr lang="es-AR" sz="1200" kern="1200" dirty="0" err="1" smtClean="0">
                <a:solidFill>
                  <a:schemeClr val="tx1"/>
                </a:solidFill>
                <a:effectLst/>
                <a:latin typeface="+mn-lt"/>
                <a:ea typeface="+mn-ea"/>
                <a:cs typeface="+mn-cs"/>
              </a:rPr>
              <a:t>namespaces</a:t>
            </a:r>
            <a:r>
              <a:rPr lang="es-AR" sz="1200" kern="1200" dirty="0" smtClean="0">
                <a:solidFill>
                  <a:schemeClr val="tx1"/>
                </a:solidFill>
                <a:effectLst/>
                <a:latin typeface="+mn-lt"/>
                <a:ea typeface="+mn-ea"/>
                <a:cs typeface="+mn-cs"/>
              </a:rPr>
              <a:t>) para que se pueda buscar y hacer referencia a ellos más fácilmente. La primera parte del nombre completo, hasta el punto situado más a la derecha, es el nombre del espacio de nombres. La última parte es el nombre de tipo. </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4</a:t>
            </a:fld>
            <a:endParaRPr lang="en-US"/>
          </a:p>
        </p:txBody>
      </p:sp>
    </p:spTree>
    <p:extLst>
      <p:ext uri="{BB962C8B-B14F-4D97-AF65-F5344CB8AC3E}">
        <p14:creationId xmlns:p14="http://schemas.microsoft.com/office/powerpoint/2010/main" val="3031000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42</a:t>
            </a:fld>
            <a:endParaRPr lang="en-US"/>
          </a:p>
        </p:txBody>
      </p:sp>
    </p:spTree>
    <p:extLst>
      <p:ext uri="{BB962C8B-B14F-4D97-AF65-F5344CB8AC3E}">
        <p14:creationId xmlns:p14="http://schemas.microsoft.com/office/powerpoint/2010/main" val="3174115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Lista</a:t>
            </a:r>
            <a:r>
              <a:rPr lang="en-US" dirty="0" smtClean="0"/>
              <a:t> de </a:t>
            </a:r>
            <a:r>
              <a:rPr lang="en-US" dirty="0" err="1" smtClean="0"/>
              <a:t>nodos</a:t>
            </a:r>
            <a:r>
              <a:rPr lang="en-US" dirty="0" smtClean="0"/>
              <a:t> </a:t>
            </a:r>
            <a:r>
              <a:rPr lang="en-US" dirty="0" err="1" smtClean="0"/>
              <a:t>encadenados</a:t>
            </a:r>
            <a:r>
              <a:rPr lang="en-US" dirty="0" smtClean="0"/>
              <a:t>, </a:t>
            </a:r>
            <a:r>
              <a:rPr lang="en-US" dirty="0" err="1" smtClean="0"/>
              <a:t>en</a:t>
            </a:r>
            <a:r>
              <a:rPr lang="en-US" dirty="0" smtClean="0"/>
              <a:t> la </a:t>
            </a:r>
            <a:r>
              <a:rPr lang="en-US" dirty="0" err="1" smtClean="0"/>
              <a:t>cual</a:t>
            </a:r>
            <a:r>
              <a:rPr lang="en-US" dirty="0" smtClean="0"/>
              <a:t> </a:t>
            </a:r>
            <a:r>
              <a:rPr lang="en-US" dirty="0" err="1" smtClean="0"/>
              <a:t>cada</a:t>
            </a:r>
            <a:r>
              <a:rPr lang="en-US" dirty="0" smtClean="0"/>
              <a:t> </a:t>
            </a:r>
            <a:r>
              <a:rPr lang="en-US" dirty="0" err="1" smtClean="0"/>
              <a:t>nodo</a:t>
            </a:r>
            <a:r>
              <a:rPr lang="en-US" dirty="0" smtClean="0"/>
              <a:t> </a:t>
            </a:r>
            <a:r>
              <a:rPr lang="en-US" dirty="0" err="1" smtClean="0"/>
              <a:t>conoce</a:t>
            </a:r>
            <a:r>
              <a:rPr lang="en-US" dirty="0" smtClean="0"/>
              <a:t> el </a:t>
            </a:r>
            <a:r>
              <a:rPr lang="en-US" dirty="0" err="1" smtClean="0"/>
              <a:t>nodo</a:t>
            </a:r>
            <a:r>
              <a:rPr lang="en-US" dirty="0" smtClean="0"/>
              <a:t> anterior y el posterior</a:t>
            </a:r>
          </a:p>
          <a:p>
            <a:r>
              <a:rPr lang="en-US" dirty="0" smtClean="0"/>
              <a:t>Queue </a:t>
            </a:r>
            <a:r>
              <a:rPr lang="en-US" dirty="0" err="1" smtClean="0"/>
              <a:t>es</a:t>
            </a:r>
            <a:r>
              <a:rPr lang="en-US" dirty="0" smtClean="0"/>
              <a:t> </a:t>
            </a:r>
            <a:r>
              <a:rPr lang="en-US" dirty="0" err="1" smtClean="0"/>
              <a:t>una</a:t>
            </a:r>
            <a:r>
              <a:rPr lang="en-US" dirty="0" smtClean="0"/>
              <a:t> cola FIFO</a:t>
            </a:r>
          </a:p>
          <a:p>
            <a:r>
              <a:rPr lang="en-US" dirty="0" smtClean="0"/>
              <a:t>Stack LIFO</a:t>
            </a:r>
          </a:p>
          <a:p>
            <a:r>
              <a:rPr lang="en-US" dirty="0" err="1" smtClean="0"/>
              <a:t>Hashset</a:t>
            </a:r>
            <a:r>
              <a:rPr lang="en-US" baseline="0" dirty="0" smtClean="0"/>
              <a:t> y </a:t>
            </a:r>
            <a:r>
              <a:rPr lang="en-US" baseline="0" dirty="0" err="1" smtClean="0"/>
              <a:t>Sortedset</a:t>
            </a:r>
            <a:r>
              <a:rPr lang="en-US" baseline="0" dirty="0" smtClean="0"/>
              <a:t> </a:t>
            </a:r>
            <a:r>
              <a:rPr lang="en-US" baseline="0" dirty="0" err="1" smtClean="0"/>
              <a:t>tienen</a:t>
            </a:r>
            <a:r>
              <a:rPr lang="en-US" baseline="0" dirty="0" smtClean="0"/>
              <a:t> </a:t>
            </a:r>
            <a:r>
              <a:rPr lang="en-US" baseline="0" dirty="0" err="1" smtClean="0"/>
              <a:t>metodos</a:t>
            </a:r>
            <a:r>
              <a:rPr lang="en-US" baseline="0" dirty="0" smtClean="0"/>
              <a:t> para </a:t>
            </a:r>
            <a:r>
              <a:rPr lang="en-US" baseline="0" dirty="0" err="1" smtClean="0"/>
              <a:t>ejecutar</a:t>
            </a:r>
            <a:r>
              <a:rPr lang="en-US" baseline="0" dirty="0" smtClean="0"/>
              <a:t> </a:t>
            </a:r>
            <a:r>
              <a:rPr lang="en-US" baseline="0" dirty="0" err="1" smtClean="0"/>
              <a:t>rapidamente</a:t>
            </a:r>
            <a:r>
              <a:rPr lang="en-US" baseline="0" dirty="0" smtClean="0"/>
              <a:t> </a:t>
            </a:r>
            <a:r>
              <a:rPr lang="en-US" baseline="0" dirty="0" err="1" smtClean="0"/>
              <a:t>busquedas</a:t>
            </a:r>
            <a:r>
              <a:rPr lang="en-US" baseline="0" dirty="0" smtClean="0"/>
              <a:t> </a:t>
            </a:r>
            <a:r>
              <a:rPr lang="en-US" baseline="0" dirty="0" err="1" smtClean="0"/>
              <a:t>basadas</a:t>
            </a:r>
            <a:r>
              <a:rPr lang="en-US" baseline="0" dirty="0" smtClean="0"/>
              <a:t> </a:t>
            </a:r>
            <a:r>
              <a:rPr lang="en-US" baseline="0" dirty="0" err="1" smtClean="0"/>
              <a:t>en</a:t>
            </a:r>
            <a:r>
              <a:rPr lang="en-US" baseline="0" dirty="0" smtClean="0"/>
              <a:t> hash, no </a:t>
            </a:r>
            <a:r>
              <a:rPr lang="en-US" baseline="0" dirty="0" err="1" smtClean="0"/>
              <a:t>almacenan</a:t>
            </a:r>
            <a:r>
              <a:rPr lang="en-US" baseline="0" dirty="0" smtClean="0"/>
              <a:t> </a:t>
            </a:r>
            <a:r>
              <a:rPr lang="en-US" baseline="0" dirty="0" err="1" smtClean="0"/>
              <a:t>datos</a:t>
            </a:r>
            <a:r>
              <a:rPr lang="en-US" baseline="0" dirty="0" smtClean="0"/>
              <a:t> </a:t>
            </a:r>
            <a:r>
              <a:rPr lang="en-US" baseline="0" dirty="0" err="1" smtClean="0"/>
              <a:t>duplicados</a:t>
            </a:r>
            <a:r>
              <a:rPr lang="en-US" baseline="0" dirty="0" smtClean="0"/>
              <a:t> y no se </a:t>
            </a:r>
            <a:r>
              <a:rPr lang="en-US" baseline="0" dirty="0" err="1" smtClean="0"/>
              <a:t>puede</a:t>
            </a:r>
            <a:r>
              <a:rPr lang="en-US" baseline="0" dirty="0" smtClean="0"/>
              <a:t> </a:t>
            </a:r>
            <a:r>
              <a:rPr lang="en-US" baseline="0" dirty="0" err="1" smtClean="0"/>
              <a:t>acceder</a:t>
            </a:r>
            <a:r>
              <a:rPr lang="en-US" baseline="0" dirty="0" smtClean="0"/>
              <a:t> a un </a:t>
            </a:r>
            <a:r>
              <a:rPr lang="en-US" baseline="0" dirty="0" err="1" smtClean="0"/>
              <a:t>elemento</a:t>
            </a:r>
            <a:r>
              <a:rPr lang="en-US" baseline="0" dirty="0" smtClean="0"/>
              <a:t> </a:t>
            </a:r>
            <a:r>
              <a:rPr lang="en-US" baseline="0" dirty="0" err="1" smtClean="0"/>
              <a:t>por</a:t>
            </a:r>
            <a:r>
              <a:rPr lang="en-US" baseline="0" dirty="0" smtClean="0"/>
              <a:t> </a:t>
            </a:r>
            <a:r>
              <a:rPr lang="en-US" baseline="0" dirty="0" err="1" smtClean="0"/>
              <a:t>su</a:t>
            </a:r>
            <a:r>
              <a:rPr lang="en-US" baseline="0" dirty="0" smtClean="0"/>
              <a:t> </a:t>
            </a:r>
            <a:r>
              <a:rPr lang="en-US" baseline="0" dirty="0" err="1" smtClean="0"/>
              <a:t>posicion</a:t>
            </a:r>
            <a:endParaRPr lang="en-US" baseline="0" dirty="0" smtClean="0"/>
          </a:p>
          <a:p>
            <a:r>
              <a:rPr lang="en-US" dirty="0" err="1" smtClean="0"/>
              <a:t>var</a:t>
            </a:r>
            <a:r>
              <a:rPr lang="en-US" dirty="0" smtClean="0"/>
              <a:t> letters = new </a:t>
            </a:r>
            <a:r>
              <a:rPr lang="en-US" dirty="0" err="1" smtClean="0"/>
              <a:t>HashSet</a:t>
            </a:r>
            <a:r>
              <a:rPr lang="en-US" dirty="0" smtClean="0"/>
              <a:t>&lt;char&gt; ("the quick brown fox");</a:t>
            </a:r>
          </a:p>
          <a:p>
            <a:r>
              <a:rPr lang="en-US" dirty="0" smtClean="0"/>
              <a:t> // the </a:t>
            </a:r>
            <a:r>
              <a:rPr lang="en-US" dirty="0" err="1" smtClean="0"/>
              <a:t>quickbrownfx</a:t>
            </a:r>
            <a:endParaRPr lang="en-US" dirty="0" smtClean="0"/>
          </a:p>
          <a:p>
            <a:r>
              <a:rPr lang="en-US" dirty="0" err="1" smtClean="0"/>
              <a:t>var</a:t>
            </a:r>
            <a:r>
              <a:rPr lang="en-US" dirty="0" smtClean="0"/>
              <a:t> letters = new </a:t>
            </a:r>
            <a:r>
              <a:rPr lang="en-US" dirty="0" err="1" smtClean="0"/>
              <a:t>SortedSet</a:t>
            </a:r>
            <a:r>
              <a:rPr lang="en-US" dirty="0" smtClean="0"/>
              <a:t>&lt;char&gt; ("the quick brown fox");</a:t>
            </a:r>
          </a:p>
          <a:p>
            <a:r>
              <a:rPr lang="en-US" dirty="0" smtClean="0"/>
              <a:t>//  </a:t>
            </a:r>
            <a:r>
              <a:rPr lang="en-US" dirty="0" err="1" smtClean="0"/>
              <a:t>bcefhiknoqrtuw</a:t>
            </a:r>
            <a:endParaRPr lang="en-US"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45</a:t>
            </a:fld>
            <a:endParaRPr lang="en-US"/>
          </a:p>
        </p:txBody>
      </p:sp>
    </p:spTree>
    <p:extLst>
      <p:ext uri="{BB962C8B-B14F-4D97-AF65-F5344CB8AC3E}">
        <p14:creationId xmlns:p14="http://schemas.microsoft.com/office/powerpoint/2010/main" val="143097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Diccionarios</a:t>
            </a:r>
            <a:r>
              <a:rPr lang="en-US" dirty="0" smtClean="0"/>
              <a:t>:</a:t>
            </a:r>
            <a:r>
              <a:rPr lang="en-US" baseline="0" dirty="0" smtClean="0"/>
              <a:t> son </a:t>
            </a:r>
            <a:r>
              <a:rPr lang="en-US" baseline="0" dirty="0" err="1" smtClean="0"/>
              <a:t>colecciones</a:t>
            </a:r>
            <a:r>
              <a:rPr lang="en-US" baseline="0" dirty="0" smtClean="0"/>
              <a:t> con </a:t>
            </a:r>
            <a:r>
              <a:rPr lang="en-US" baseline="0" dirty="0" err="1" smtClean="0"/>
              <a:t>elementos</a:t>
            </a:r>
            <a:r>
              <a:rPr lang="en-US" baseline="0" dirty="0" smtClean="0"/>
              <a:t> KEY/</a:t>
            </a:r>
            <a:r>
              <a:rPr lang="en-US" baseline="0" dirty="0" err="1" smtClean="0"/>
              <a:t>VAlUE</a:t>
            </a:r>
            <a:endParaRPr lang="en-US"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46</a:t>
            </a:fld>
            <a:endParaRPr lang="en-US"/>
          </a:p>
        </p:txBody>
      </p:sp>
    </p:spTree>
    <p:extLst>
      <p:ext uri="{BB962C8B-B14F-4D97-AF65-F5344CB8AC3E}">
        <p14:creationId xmlns:p14="http://schemas.microsoft.com/office/powerpoint/2010/main" val="1754076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48</a:t>
            </a:fld>
            <a:endParaRPr lang="en-US"/>
          </a:p>
        </p:txBody>
      </p:sp>
    </p:spTree>
    <p:extLst>
      <p:ext uri="{BB962C8B-B14F-4D97-AF65-F5344CB8AC3E}">
        <p14:creationId xmlns:p14="http://schemas.microsoft.com/office/powerpoint/2010/main" val="3095851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Cualquier referencia o tipo de valor agregado a un objeto </a:t>
            </a:r>
            <a:r>
              <a:rPr lang="es-AR" sz="1200" kern="1200" dirty="0" err="1" smtClean="0">
                <a:solidFill>
                  <a:schemeClr val="tx1"/>
                </a:solidFill>
                <a:effectLst/>
                <a:latin typeface="+mn-lt"/>
                <a:ea typeface="+mn-ea"/>
                <a:cs typeface="+mn-cs"/>
              </a:rPr>
              <a:t>ArrayList</a:t>
            </a:r>
            <a:r>
              <a:rPr lang="es-AR" sz="1200" kern="1200" dirty="0" smtClean="0">
                <a:solidFill>
                  <a:schemeClr val="tx1"/>
                </a:solidFill>
                <a:effectLst/>
                <a:latin typeface="+mn-lt"/>
                <a:ea typeface="+mn-ea"/>
                <a:cs typeface="+mn-cs"/>
              </a:rPr>
              <a:t> se convierte implícitamente a </a:t>
            </a:r>
            <a:r>
              <a:rPr lang="es-AR" sz="1200" kern="1200" dirty="0" err="1" smtClean="0">
                <a:solidFill>
                  <a:schemeClr val="tx1"/>
                </a:solidFill>
                <a:effectLst/>
                <a:latin typeface="+mn-lt"/>
                <a:ea typeface="+mn-ea"/>
                <a:cs typeface="+mn-cs"/>
              </a:rPr>
              <a:t>Object</a:t>
            </a:r>
            <a:r>
              <a:rPr lang="es-AR" sz="1200" kern="1200" dirty="0" smtClean="0">
                <a:solidFill>
                  <a:schemeClr val="tx1"/>
                </a:solidFill>
                <a:effectLst/>
                <a:latin typeface="+mn-lt"/>
                <a:ea typeface="+mn-ea"/>
                <a:cs typeface="+mn-cs"/>
              </a:rPr>
              <a:t>. Si los elementos son tipos de valor, se les debe aplicar la conversión </a:t>
            </a:r>
            <a:r>
              <a:rPr lang="es-AR" sz="1200" kern="1200" dirty="0" err="1" smtClean="0">
                <a:solidFill>
                  <a:schemeClr val="tx1"/>
                </a:solidFill>
                <a:effectLst/>
                <a:latin typeface="+mn-lt"/>
                <a:ea typeface="+mn-ea"/>
                <a:cs typeface="+mn-cs"/>
              </a:rPr>
              <a:t>boxing</a:t>
            </a:r>
            <a:r>
              <a:rPr lang="es-AR" sz="1200" kern="1200" dirty="0" smtClean="0">
                <a:solidFill>
                  <a:schemeClr val="tx1"/>
                </a:solidFill>
                <a:effectLst/>
                <a:latin typeface="+mn-lt"/>
                <a:ea typeface="+mn-ea"/>
                <a:cs typeface="+mn-cs"/>
              </a:rPr>
              <a:t> cuando se agregan a la lista y la conversión </a:t>
            </a:r>
            <a:r>
              <a:rPr lang="es-AR" sz="1200" kern="1200" dirty="0" err="1" smtClean="0">
                <a:solidFill>
                  <a:schemeClr val="tx1"/>
                </a:solidFill>
                <a:effectLst/>
                <a:latin typeface="+mn-lt"/>
                <a:ea typeface="+mn-ea"/>
                <a:cs typeface="+mn-cs"/>
              </a:rPr>
              <a:t>unboxing</a:t>
            </a:r>
            <a:r>
              <a:rPr lang="es-AR" sz="1200" kern="1200" dirty="0" smtClean="0">
                <a:solidFill>
                  <a:schemeClr val="tx1"/>
                </a:solidFill>
                <a:effectLst/>
                <a:latin typeface="+mn-lt"/>
                <a:ea typeface="+mn-ea"/>
                <a:cs typeface="+mn-cs"/>
              </a:rPr>
              <a:t> cuando se recuperan. Tanto las operaciones de conversión de tipos como las de conversiones </a:t>
            </a:r>
            <a:r>
              <a:rPr lang="es-AR" sz="1200" kern="1200" dirty="0" err="1" smtClean="0">
                <a:solidFill>
                  <a:schemeClr val="tx1"/>
                </a:solidFill>
                <a:effectLst/>
                <a:latin typeface="+mn-lt"/>
                <a:ea typeface="+mn-ea"/>
                <a:cs typeface="+mn-cs"/>
              </a:rPr>
              <a:t>boxing</a:t>
            </a:r>
            <a:r>
              <a:rPr lang="es-AR" sz="1200" kern="1200" dirty="0" smtClean="0">
                <a:solidFill>
                  <a:schemeClr val="tx1"/>
                </a:solidFill>
                <a:effectLst/>
                <a:latin typeface="+mn-lt"/>
                <a:ea typeface="+mn-ea"/>
                <a:cs typeface="+mn-cs"/>
              </a:rPr>
              <a:t> y </a:t>
            </a:r>
            <a:r>
              <a:rPr lang="es-AR" sz="1200" kern="1200" dirty="0" err="1" smtClean="0">
                <a:solidFill>
                  <a:schemeClr val="tx1"/>
                </a:solidFill>
                <a:effectLst/>
                <a:latin typeface="+mn-lt"/>
                <a:ea typeface="+mn-ea"/>
                <a:cs typeface="+mn-cs"/>
              </a:rPr>
              <a:t>unboxing</a:t>
            </a:r>
            <a:r>
              <a:rPr lang="es-AR" sz="1200" kern="1200" dirty="0" smtClean="0">
                <a:solidFill>
                  <a:schemeClr val="tx1"/>
                </a:solidFill>
                <a:effectLst/>
                <a:latin typeface="+mn-lt"/>
                <a:ea typeface="+mn-ea"/>
                <a:cs typeface="+mn-cs"/>
              </a:rPr>
              <a:t> reducen el rendimiento; el efecto de las conversiones </a:t>
            </a:r>
            <a:r>
              <a:rPr lang="es-AR" sz="1200" kern="1200" dirty="0" err="1" smtClean="0">
                <a:solidFill>
                  <a:schemeClr val="tx1"/>
                </a:solidFill>
                <a:effectLst/>
                <a:latin typeface="+mn-lt"/>
                <a:ea typeface="+mn-ea"/>
                <a:cs typeface="+mn-cs"/>
              </a:rPr>
              <a:t>boxing</a:t>
            </a:r>
            <a:r>
              <a:rPr lang="es-AR" sz="1200" kern="1200" dirty="0" smtClean="0">
                <a:solidFill>
                  <a:schemeClr val="tx1"/>
                </a:solidFill>
                <a:effectLst/>
                <a:latin typeface="+mn-lt"/>
                <a:ea typeface="+mn-ea"/>
                <a:cs typeface="+mn-cs"/>
              </a:rPr>
              <a:t> y </a:t>
            </a:r>
            <a:r>
              <a:rPr lang="es-AR" sz="1200" kern="1200" dirty="0" err="1" smtClean="0">
                <a:solidFill>
                  <a:schemeClr val="tx1"/>
                </a:solidFill>
                <a:effectLst/>
                <a:latin typeface="+mn-lt"/>
                <a:ea typeface="+mn-ea"/>
                <a:cs typeface="+mn-cs"/>
              </a:rPr>
              <a:t>unboxing</a:t>
            </a:r>
            <a:r>
              <a:rPr lang="es-AR" sz="1200" kern="1200" dirty="0" smtClean="0">
                <a:solidFill>
                  <a:schemeClr val="tx1"/>
                </a:solidFill>
                <a:effectLst/>
                <a:latin typeface="+mn-lt"/>
                <a:ea typeface="+mn-ea"/>
                <a:cs typeface="+mn-cs"/>
              </a:rPr>
              <a:t> puede ser muy notable en los casos en los que se deben recorrer en iteración colecciones extensas.</a:t>
            </a:r>
          </a:p>
          <a:p>
            <a:r>
              <a:rPr lang="es-AR" sz="1200" kern="1200" dirty="0" smtClean="0">
                <a:solidFill>
                  <a:schemeClr val="tx1"/>
                </a:solidFill>
                <a:effectLst/>
                <a:latin typeface="+mn-lt"/>
                <a:ea typeface="+mn-ea"/>
                <a:cs typeface="+mn-cs"/>
              </a:rPr>
              <a:t>La otra limitación es la ausencia de comprobación de tipos en tiempo de compilación; dado que un objeto </a:t>
            </a:r>
            <a:r>
              <a:rPr lang="es-AR" sz="1200" kern="1200" dirty="0" err="1" smtClean="0">
                <a:solidFill>
                  <a:schemeClr val="tx1"/>
                </a:solidFill>
                <a:effectLst/>
                <a:latin typeface="+mn-lt"/>
                <a:ea typeface="+mn-ea"/>
                <a:cs typeface="+mn-cs"/>
              </a:rPr>
              <a:t>ArrayList</a:t>
            </a:r>
            <a:r>
              <a:rPr lang="es-AR" sz="1200" kern="1200" dirty="0" smtClean="0">
                <a:solidFill>
                  <a:schemeClr val="tx1"/>
                </a:solidFill>
                <a:effectLst/>
                <a:latin typeface="+mn-lt"/>
                <a:ea typeface="+mn-ea"/>
                <a:cs typeface="+mn-cs"/>
              </a:rPr>
              <a:t> convierte todo a </a:t>
            </a:r>
            <a:r>
              <a:rPr lang="es-AR" sz="1200" kern="1200" dirty="0" err="1" smtClean="0">
                <a:solidFill>
                  <a:schemeClr val="tx1"/>
                </a:solidFill>
                <a:effectLst/>
                <a:latin typeface="+mn-lt"/>
                <a:ea typeface="+mn-ea"/>
                <a:cs typeface="+mn-cs"/>
              </a:rPr>
              <a:t>Object</a:t>
            </a:r>
            <a:r>
              <a:rPr lang="es-AR" sz="1200" kern="1200" dirty="0" smtClean="0">
                <a:solidFill>
                  <a:schemeClr val="tx1"/>
                </a:solidFill>
                <a:effectLst/>
                <a:latin typeface="+mn-lt"/>
                <a:ea typeface="+mn-ea"/>
                <a:cs typeface="+mn-cs"/>
              </a:rPr>
              <a:t>, en tiempo de compilación no hay forma de evitar que el código de cliente haga cosas como la siguiente:</a:t>
            </a:r>
          </a:p>
          <a:p>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50</a:t>
            </a:fld>
            <a:endParaRPr lang="en-US"/>
          </a:p>
        </p:txBody>
      </p:sp>
    </p:spTree>
    <p:extLst>
      <p:ext uri="{BB962C8B-B14F-4D97-AF65-F5344CB8AC3E}">
        <p14:creationId xmlns:p14="http://schemas.microsoft.com/office/powerpoint/2010/main" val="165523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En el código de cliente, la única sintaxis que se agrega con </a:t>
            </a:r>
            <a:r>
              <a:rPr lang="es-AR" sz="1200" kern="1200" dirty="0" err="1" smtClean="0">
                <a:solidFill>
                  <a:schemeClr val="tx1"/>
                </a:solidFill>
                <a:effectLst/>
                <a:latin typeface="+mn-lt"/>
                <a:ea typeface="+mn-ea"/>
                <a:cs typeface="+mn-cs"/>
              </a:rPr>
              <a:t>List</a:t>
            </a:r>
            <a:r>
              <a:rPr lang="es-AR" sz="1200" kern="1200" dirty="0" smtClean="0">
                <a:solidFill>
                  <a:schemeClr val="tx1"/>
                </a:solidFill>
                <a:effectLst/>
                <a:latin typeface="+mn-lt"/>
                <a:ea typeface="+mn-ea"/>
                <a:cs typeface="+mn-cs"/>
              </a:rPr>
              <a:t>&lt;T&gt; en comparación con </a:t>
            </a:r>
            <a:r>
              <a:rPr lang="es-AR" sz="1200" kern="1200" dirty="0" err="1" smtClean="0">
                <a:solidFill>
                  <a:schemeClr val="tx1"/>
                </a:solidFill>
                <a:effectLst/>
                <a:latin typeface="+mn-lt"/>
                <a:ea typeface="+mn-ea"/>
                <a:cs typeface="+mn-cs"/>
              </a:rPr>
              <a:t>ArrayList</a:t>
            </a:r>
            <a:r>
              <a:rPr lang="es-AR" sz="1200" kern="1200" dirty="0" smtClean="0">
                <a:solidFill>
                  <a:schemeClr val="tx1"/>
                </a:solidFill>
                <a:effectLst/>
                <a:latin typeface="+mn-lt"/>
                <a:ea typeface="+mn-ea"/>
                <a:cs typeface="+mn-cs"/>
              </a:rPr>
              <a:t> es el argumento de tipo en la declaración y creación de instancias. A cambio de esta complejidad de codificación ligeramente mayor, se puede crear una lista que no sólo es más segura que </a:t>
            </a:r>
            <a:r>
              <a:rPr lang="es-AR" sz="1200" kern="1200" dirty="0" err="1" smtClean="0">
                <a:solidFill>
                  <a:schemeClr val="tx1"/>
                </a:solidFill>
                <a:effectLst/>
                <a:latin typeface="+mn-lt"/>
                <a:ea typeface="+mn-ea"/>
                <a:cs typeface="+mn-cs"/>
              </a:rPr>
              <a:t>ArrayList</a:t>
            </a:r>
            <a:r>
              <a:rPr lang="es-AR" sz="1200" kern="1200" dirty="0" smtClean="0">
                <a:solidFill>
                  <a:schemeClr val="tx1"/>
                </a:solidFill>
                <a:effectLst/>
                <a:latin typeface="+mn-lt"/>
                <a:ea typeface="+mn-ea"/>
                <a:cs typeface="+mn-cs"/>
              </a:rPr>
              <a:t>, sino que también es bastante más rápida, en especial cuando los elementos de lista son tipos de valor.</a:t>
            </a:r>
          </a:p>
          <a:p>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51</a:t>
            </a:fld>
            <a:endParaRPr lang="en-US"/>
          </a:p>
        </p:txBody>
      </p:sp>
    </p:spTree>
    <p:extLst>
      <p:ext uri="{BB962C8B-B14F-4D97-AF65-F5344CB8AC3E}">
        <p14:creationId xmlns:p14="http://schemas.microsoft.com/office/powerpoint/2010/main" val="8286002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52</a:t>
            </a:fld>
            <a:endParaRPr lang="en-US"/>
          </a:p>
        </p:txBody>
      </p:sp>
    </p:spTree>
    <p:extLst>
      <p:ext uri="{BB962C8B-B14F-4D97-AF65-F5344CB8AC3E}">
        <p14:creationId xmlns:p14="http://schemas.microsoft.com/office/powerpoint/2010/main" val="1505094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Sistema de tipos unificado: A diferencia de C++, en C# todos los tipos de datos que se definan siempre derivarán, aunque sea de manera implícita, de una clase base común llamada </a:t>
            </a:r>
            <a:r>
              <a:rPr lang="es-AR" sz="1200" kern="1200" dirty="0" err="1" smtClean="0">
                <a:solidFill>
                  <a:schemeClr val="tx1"/>
                </a:solidFill>
                <a:effectLst/>
                <a:latin typeface="+mn-lt"/>
                <a:ea typeface="+mn-ea"/>
                <a:cs typeface="+mn-cs"/>
              </a:rPr>
              <a:t>System.Object</a:t>
            </a:r>
            <a:r>
              <a:rPr lang="es-AR" sz="1200" kern="1200" dirty="0" smtClean="0">
                <a:solidFill>
                  <a:schemeClr val="tx1"/>
                </a:solidFill>
                <a:effectLst/>
                <a:latin typeface="+mn-lt"/>
                <a:ea typeface="+mn-ea"/>
                <a:cs typeface="+mn-cs"/>
              </a:rPr>
              <a:t>, por lo que dispondrán de todos los miembros definidos en ésta clase (es decir, serán “objetos”)</a:t>
            </a:r>
          </a:p>
        </p:txBody>
      </p:sp>
      <p:sp>
        <p:nvSpPr>
          <p:cNvPr id="4" name="Slide Number Placeholder 3"/>
          <p:cNvSpPr>
            <a:spLocks noGrp="1"/>
          </p:cNvSpPr>
          <p:nvPr>
            <p:ph type="sldNum" sz="quarter" idx="10"/>
          </p:nvPr>
        </p:nvSpPr>
        <p:spPr/>
        <p:txBody>
          <a:bodyPr/>
          <a:lstStyle/>
          <a:p>
            <a:fld id="{2E06735B-51C2-4336-B998-004D15FB21DF}" type="slidenum">
              <a:rPr lang="en-US" smtClean="0"/>
              <a:t>5</a:t>
            </a:fld>
            <a:endParaRPr lang="en-US"/>
          </a:p>
        </p:txBody>
      </p:sp>
    </p:spTree>
    <p:extLst>
      <p:ext uri="{BB962C8B-B14F-4D97-AF65-F5344CB8AC3E}">
        <p14:creationId xmlns:p14="http://schemas.microsoft.com/office/powerpoint/2010/main" val="177526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Cada sentencia termina con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Un método representa un comportamiento por medio de la ejecución en serie de las sentencias que contiene. Ese conjunto de sentencias se llama bloque que es contenido por un par de corchetes.</a:t>
            </a:r>
          </a:p>
        </p:txBody>
      </p:sp>
      <p:sp>
        <p:nvSpPr>
          <p:cNvPr id="4" name="Slide Number Placeholder 3"/>
          <p:cNvSpPr>
            <a:spLocks noGrp="1"/>
          </p:cNvSpPr>
          <p:nvPr>
            <p:ph type="sldNum" sz="quarter" idx="10"/>
          </p:nvPr>
        </p:nvSpPr>
        <p:spPr/>
        <p:txBody>
          <a:bodyPr/>
          <a:lstStyle/>
          <a:p>
            <a:fld id="{2E06735B-51C2-4336-B998-004D15FB21DF}" type="slidenum">
              <a:rPr lang="en-US" smtClean="0"/>
              <a:t>6</a:t>
            </a:fld>
            <a:endParaRPr lang="en-US"/>
          </a:p>
        </p:txBody>
      </p:sp>
    </p:spTree>
    <p:extLst>
      <p:ext uri="{BB962C8B-B14F-4D97-AF65-F5344CB8AC3E}">
        <p14:creationId xmlns:p14="http://schemas.microsoft.com/office/powerpoint/2010/main" val="3012339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Las clases se declaran mediante la palabra clave </a:t>
            </a:r>
            <a:r>
              <a:rPr lang="es-AR" dirty="0" err="1" smtClean="0"/>
              <a:t>class</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9</a:t>
            </a:fld>
            <a:endParaRPr lang="en-US"/>
          </a:p>
        </p:txBody>
      </p:sp>
    </p:spTree>
    <p:extLst>
      <p:ext uri="{BB962C8B-B14F-4D97-AF65-F5344CB8AC3E}">
        <p14:creationId xmlns:p14="http://schemas.microsoft.com/office/powerpoint/2010/main" val="1502828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s-ES" sz="1200" b="0" i="0" kern="1200" dirty="0" smtClean="0">
                <a:solidFill>
                  <a:schemeClr val="tx1"/>
                </a:solidFill>
                <a:effectLst/>
                <a:latin typeface="+mn-lt"/>
                <a:ea typeface="+mn-ea"/>
                <a:cs typeface="+mn-cs"/>
              </a:rPr>
              <a:t>Este artículo se tradujo de forma manual. Mueva el puntero sobre las frases del artículo para ver el texto </a:t>
            </a:r>
            <a:r>
              <a:rPr lang="es-ES" sz="1200" b="0" i="0" kern="1200" dirty="0" err="1" smtClean="0">
                <a:solidFill>
                  <a:schemeClr val="tx1"/>
                </a:solidFill>
                <a:effectLst/>
                <a:latin typeface="+mn-lt"/>
                <a:ea typeface="+mn-ea"/>
                <a:cs typeface="+mn-cs"/>
              </a:rPr>
              <a:t>original.</a:t>
            </a:r>
            <a:r>
              <a:rPr lang="es-ES" sz="1200" b="0" i="0" u="none" strike="noStrike" kern="1200" dirty="0" err="1" smtClean="0">
                <a:solidFill>
                  <a:schemeClr val="tx1"/>
                </a:solidFill>
                <a:effectLst/>
                <a:latin typeface="+mn-lt"/>
                <a:ea typeface="+mn-ea"/>
                <a:cs typeface="+mn-cs"/>
                <a:hlinkClick r:id="rId3"/>
              </a:rPr>
              <a:t>Más</a:t>
            </a:r>
            <a:r>
              <a:rPr lang="es-ES" sz="1200" b="0" i="0" u="none" strike="noStrike" kern="1200" dirty="0" smtClean="0">
                <a:solidFill>
                  <a:schemeClr val="tx1"/>
                </a:solidFill>
                <a:effectLst/>
                <a:latin typeface="+mn-lt"/>
                <a:ea typeface="+mn-ea"/>
                <a:cs typeface="+mn-cs"/>
                <a:hlinkClick r:id="rId3"/>
              </a:rPr>
              <a:t> información.</a:t>
            </a:r>
            <a:endParaRPr lang="es-ES" sz="1200" b="0" i="0" kern="1200" dirty="0" smtClean="0">
              <a:solidFill>
                <a:schemeClr val="tx1"/>
              </a:solidFill>
              <a:effectLst/>
              <a:latin typeface="+mn-lt"/>
              <a:ea typeface="+mn-ea"/>
              <a:cs typeface="+mn-cs"/>
            </a:endParaRPr>
          </a:p>
          <a:p>
            <a:pPr fontAlgn="ctr"/>
            <a:r>
              <a:rPr lang="es-ES" sz="1200" b="0" i="0" kern="1200" dirty="0" smtClean="0">
                <a:solidFill>
                  <a:schemeClr val="tx1"/>
                </a:solidFill>
                <a:effectLst/>
                <a:latin typeface="+mn-lt"/>
                <a:ea typeface="+mn-ea"/>
                <a:cs typeface="+mn-cs"/>
              </a:rPr>
              <a:t>Traducción</a:t>
            </a:r>
          </a:p>
          <a:p>
            <a:pPr fontAlgn="ctr"/>
            <a:r>
              <a:rPr lang="es-ES" sz="1200" b="0" i="0" kern="1200" dirty="0" smtClean="0">
                <a:solidFill>
                  <a:schemeClr val="tx1"/>
                </a:solidFill>
                <a:effectLst/>
                <a:latin typeface="+mn-lt"/>
                <a:ea typeface="+mn-ea"/>
                <a:cs typeface="+mn-cs"/>
              </a:rPr>
              <a:t>Original</a:t>
            </a:r>
          </a:p>
          <a:p>
            <a:r>
              <a:rPr lang="es-ES" sz="1200" b="0" i="0" kern="1200" dirty="0" smtClean="0">
                <a:solidFill>
                  <a:schemeClr val="tx1"/>
                </a:solidFill>
                <a:effectLst/>
                <a:latin typeface="+mn-lt"/>
                <a:ea typeface="+mn-ea"/>
                <a:cs typeface="+mn-cs"/>
              </a:rPr>
              <a:t>Modificadores de acceso (Guía de programación de C#)</a:t>
            </a:r>
          </a:p>
          <a:p>
            <a:r>
              <a:rPr lang="es-ES" sz="1200" b="1" i="0" kern="1200" dirty="0" smtClean="0">
                <a:solidFill>
                  <a:schemeClr val="tx1"/>
                </a:solidFill>
                <a:effectLst/>
                <a:latin typeface="+mn-lt"/>
                <a:ea typeface="+mn-ea"/>
                <a:cs typeface="+mn-cs"/>
              </a:rPr>
              <a:t>Visual Studio 2015</a:t>
            </a:r>
            <a:endParaRPr lang="es-ES" sz="1200" b="0" i="0" kern="1200" dirty="0" smtClean="0">
              <a:solidFill>
                <a:schemeClr val="tx1"/>
              </a:solidFill>
              <a:effectLst/>
              <a:latin typeface="+mn-lt"/>
              <a:ea typeface="+mn-ea"/>
              <a:cs typeface="+mn-cs"/>
            </a:endParaRPr>
          </a:p>
          <a:p>
            <a:r>
              <a:rPr lang="es-ES" sz="1200" b="0" i="0" u="none" strike="noStrike" kern="1200" dirty="0" smtClean="0">
                <a:solidFill>
                  <a:schemeClr val="tx1"/>
                </a:solidFill>
                <a:effectLst/>
                <a:latin typeface="+mn-lt"/>
                <a:ea typeface="+mn-ea"/>
                <a:cs typeface="+mn-cs"/>
              </a:rPr>
              <a:t>Otras versiones</a:t>
            </a:r>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 Todos los tipos y miembros de tipo tienen un nivel de accesibilidad, que controla si pueden utilizarse por otro código de su ensamblado u otros </a:t>
            </a:r>
            <a:r>
              <a:rPr lang="es-ES" sz="1200" b="0" i="0" kern="1200" dirty="0" err="1" smtClean="0">
                <a:solidFill>
                  <a:schemeClr val="tx1"/>
                </a:solidFill>
                <a:effectLst/>
                <a:latin typeface="+mn-lt"/>
                <a:ea typeface="+mn-ea"/>
                <a:cs typeface="+mn-cs"/>
              </a:rPr>
              <a:t>ensamblados.Puede</a:t>
            </a:r>
            <a:r>
              <a:rPr lang="es-ES" sz="1200" b="0" i="0" kern="1200" dirty="0" smtClean="0">
                <a:solidFill>
                  <a:schemeClr val="tx1"/>
                </a:solidFill>
                <a:effectLst/>
                <a:latin typeface="+mn-lt"/>
                <a:ea typeface="+mn-ea"/>
                <a:cs typeface="+mn-cs"/>
              </a:rPr>
              <a:t> utilizar los modificadores de acceso siguientes para especificar la accesibilidad de un tipo o miembro al declararlo:</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10</a:t>
            </a:fld>
            <a:endParaRPr lang="en-US"/>
          </a:p>
        </p:txBody>
      </p:sp>
    </p:spTree>
    <p:extLst>
      <p:ext uri="{BB962C8B-B14F-4D97-AF65-F5344CB8AC3E}">
        <p14:creationId xmlns:p14="http://schemas.microsoft.com/office/powerpoint/2010/main" val="591130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Las propiedades son miembros que ofrecen un mecanismo flexible para leer, escribir o calcular los valores de campos </a:t>
            </a:r>
            <a:r>
              <a:rPr lang="es-AR" dirty="0" err="1" smtClean="0"/>
              <a:t>privados.Las</a:t>
            </a:r>
            <a:r>
              <a:rPr lang="es-AR" dirty="0" smtClean="0"/>
              <a:t> propiedades pueden utilizarse como si fuesen miembros de datos públicos, aunque en realidad son métodos especiales denominados descriptores de </a:t>
            </a:r>
            <a:r>
              <a:rPr lang="es-AR" dirty="0" err="1" smtClean="0"/>
              <a:t>acceso.De</a:t>
            </a:r>
            <a:r>
              <a:rPr lang="es-AR" dirty="0" smtClean="0"/>
              <a:t> este modo, se puede obtener acceso a los datos con facilidad, a la vez que se promueve la seguridad y flexibilidad de los métodos.</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13</a:t>
            </a:fld>
            <a:endParaRPr lang="en-US"/>
          </a:p>
        </p:txBody>
      </p:sp>
    </p:spTree>
    <p:extLst>
      <p:ext uri="{BB962C8B-B14F-4D97-AF65-F5344CB8AC3E}">
        <p14:creationId xmlns:p14="http://schemas.microsoft.com/office/powerpoint/2010/main" val="80240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 nueva clase (la clase derivada) obtiene todos los datos no privados y el comportamiento de la clase base, además de todos los demás datos y comportamientos que define para sí misma. La nueva clase tiene dos tipos efectivos: el tipo de la nueva clase y el tipo de la clase que hereda.</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23</a:t>
            </a:fld>
            <a:endParaRPr lang="en-US"/>
          </a:p>
        </p:txBody>
      </p:sp>
    </p:spTree>
    <p:extLst>
      <p:ext uri="{BB962C8B-B14F-4D97-AF65-F5344CB8AC3E}">
        <p14:creationId xmlns:p14="http://schemas.microsoft.com/office/powerpoint/2010/main" val="3223013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Las interfaces describen un grupo de comportamientos relacionados que pueden pertenecer a cualquier clase o estructura. Las interfaces pueden estar compuestas de métodos, propiedades, eventos, indizadores o cualquier combinación de estos cuatro tipos de miembros. Una interfaz no puede contener campos. Los miembros de interfaz son automáticamente públicos.</a:t>
            </a:r>
          </a:p>
          <a:p>
            <a:r>
              <a:rPr lang="es-AR" sz="1200" kern="1200" dirty="0" smtClean="0">
                <a:solidFill>
                  <a:schemeClr val="tx1"/>
                </a:solidFill>
                <a:effectLst/>
                <a:latin typeface="+mn-lt"/>
                <a:ea typeface="+mn-ea"/>
                <a:cs typeface="+mn-cs"/>
              </a:rPr>
              <a:t>Para implementar un miembro de interfaz, el miembro correspondiente de la clase debe ser público, no estático y tener el mismo nombre y la misma firma que el miembro de interfaz. Las propiedades e indizadores de una clase pueden definir descriptores de acceso adicionales para una propiedad o indizador definidos en una interfaz. Por ejemplo, una interfaz puede declarar una propiedad con un descriptor de acceso </a:t>
            </a:r>
            <a:r>
              <a:rPr lang="es-AR" sz="1200" kern="1200" dirty="0" err="1" smtClean="0">
                <a:solidFill>
                  <a:schemeClr val="tx1"/>
                </a:solidFill>
                <a:effectLst/>
                <a:latin typeface="+mn-lt"/>
                <a:ea typeface="+mn-ea"/>
                <a:cs typeface="+mn-cs"/>
              </a:rPr>
              <a:t>get</a:t>
            </a:r>
            <a:r>
              <a:rPr lang="es-AR" sz="1200" kern="1200" dirty="0" smtClean="0">
                <a:solidFill>
                  <a:schemeClr val="tx1"/>
                </a:solidFill>
                <a:effectLst/>
                <a:latin typeface="+mn-lt"/>
                <a:ea typeface="+mn-ea"/>
                <a:cs typeface="+mn-cs"/>
              </a:rPr>
              <a:t>, pero la clase que implementa la interfaz puede declarar la misma propiedad con descriptores de acceso </a:t>
            </a:r>
            <a:r>
              <a:rPr lang="es-AR" sz="1200" kern="1200" dirty="0" err="1" smtClean="0">
                <a:solidFill>
                  <a:schemeClr val="tx1"/>
                </a:solidFill>
                <a:effectLst/>
                <a:latin typeface="+mn-lt"/>
                <a:ea typeface="+mn-ea"/>
                <a:cs typeface="+mn-cs"/>
              </a:rPr>
              <a:t>get</a:t>
            </a:r>
            <a:r>
              <a:rPr lang="es-AR" sz="1200" kern="1200" dirty="0" smtClean="0">
                <a:solidFill>
                  <a:schemeClr val="tx1"/>
                </a:solidFill>
                <a:effectLst/>
                <a:latin typeface="+mn-lt"/>
                <a:ea typeface="+mn-ea"/>
                <a:cs typeface="+mn-cs"/>
              </a:rPr>
              <a:t> y set. Sin embargo, si la propiedad o el indizador utilizan una implementación explícita, los descriptores de acceso deben coincidir.</a:t>
            </a:r>
          </a:p>
          <a:p>
            <a:r>
              <a:rPr lang="es-AR" sz="1200" kern="1200" dirty="0" smtClean="0">
                <a:solidFill>
                  <a:schemeClr val="tx1"/>
                </a:solidFill>
                <a:effectLst/>
                <a:latin typeface="+mn-lt"/>
                <a:ea typeface="+mn-ea"/>
                <a:cs typeface="+mn-cs"/>
              </a:rPr>
              <a:t>Las interfaces y los miembros de interfaz son abstractos; las interfaces no proporcionan una implementación predeterminada. </a:t>
            </a:r>
          </a:p>
          <a:p>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24</a:t>
            </a:fld>
            <a:endParaRPr lang="en-US"/>
          </a:p>
        </p:txBody>
      </p:sp>
    </p:spTree>
    <p:extLst>
      <p:ext uri="{BB962C8B-B14F-4D97-AF65-F5344CB8AC3E}">
        <p14:creationId xmlns:p14="http://schemas.microsoft.com/office/powerpoint/2010/main" val="604683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con foto">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 y="0"/>
            <a:ext cx="12220891" cy="6858000"/>
          </a:xfrm>
          <a:prstGeom prst="rect">
            <a:avLst/>
          </a:prstGeom>
        </p:spPr>
      </p:pic>
      <p:sp>
        <p:nvSpPr>
          <p:cNvPr id="10" name="Rectangle 9"/>
          <p:cNvSpPr/>
          <p:nvPr/>
        </p:nvSpPr>
        <p:spPr>
          <a:xfrm>
            <a:off x="-33536" y="4581128"/>
            <a:ext cx="12225536" cy="1248139"/>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24459" y="6021288"/>
            <a:ext cx="1711845" cy="4286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p:nvPr>
        </p:nvSpPr>
        <p:spPr>
          <a:xfrm>
            <a:off x="334434" y="4677139"/>
            <a:ext cx="9698004" cy="480483"/>
          </a:xfrm>
        </p:spPr>
        <p:txBody>
          <a:bodyPr anchor="ctr">
            <a:noAutofit/>
          </a:bodyPr>
          <a:lstStyle>
            <a:lvl1pPr marL="0" indent="0">
              <a:buNone/>
              <a:defRPr sz="2667">
                <a:solidFill>
                  <a:schemeClr val="tx1"/>
                </a:solidFill>
                <a:latin typeface="Segoe UI Symbol" panose="020B0502040204020203" pitchFamily="34" charset="0"/>
                <a:ea typeface="Segoe UI Symbol" panose="020B0502040204020203" pitchFamily="34" charset="0"/>
              </a:defRPr>
            </a:lvl1pPr>
          </a:lstStyle>
          <a:p>
            <a:pPr lvl="0"/>
            <a:r>
              <a:rPr lang="en-US" smtClean="0"/>
              <a:t>Click to edit Master text styles</a:t>
            </a:r>
          </a:p>
        </p:txBody>
      </p:sp>
      <p:sp>
        <p:nvSpPr>
          <p:cNvPr id="12" name="Picture Placeholder 11"/>
          <p:cNvSpPr>
            <a:spLocks noGrp="1"/>
          </p:cNvSpPr>
          <p:nvPr>
            <p:ph type="pic" sz="quarter" idx="11"/>
          </p:nvPr>
        </p:nvSpPr>
        <p:spPr>
          <a:xfrm>
            <a:off x="10128672" y="4677139"/>
            <a:ext cx="1807633" cy="768085"/>
          </a:xfrm>
        </p:spPr>
        <p:txBody>
          <a:bodyPr>
            <a:normAutofit/>
          </a:bodyPr>
          <a:lstStyle>
            <a:lvl1pPr marL="0" indent="0">
              <a:buNone/>
              <a:defRPr sz="1067"/>
            </a:lvl1pPr>
          </a:lstStyle>
          <a:p>
            <a:r>
              <a:rPr lang="en-US" smtClean="0"/>
              <a:t>Click icon to add picture</a:t>
            </a:r>
            <a:endParaRPr lang="es-AR" dirty="0"/>
          </a:p>
        </p:txBody>
      </p:sp>
      <p:sp>
        <p:nvSpPr>
          <p:cNvPr id="3" name="Text Placeholder 2"/>
          <p:cNvSpPr>
            <a:spLocks noGrp="1"/>
          </p:cNvSpPr>
          <p:nvPr>
            <p:ph type="body" sz="quarter" idx="12"/>
          </p:nvPr>
        </p:nvSpPr>
        <p:spPr>
          <a:xfrm>
            <a:off x="334434" y="5205199"/>
            <a:ext cx="9698567" cy="528059"/>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20005610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16" name="Content Placeholder 2"/>
          <p:cNvSpPr>
            <a:spLocks noGrp="1"/>
          </p:cNvSpPr>
          <p:nvPr>
            <p:ph idx="20"/>
          </p:nvPr>
        </p:nvSpPr>
        <p:spPr>
          <a:xfrm>
            <a:off x="6288022" y="836713"/>
            <a:ext cx="5664796"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836713"/>
            <a:ext cx="5664795"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7356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Subtítulo, gráfico y colum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p:cNvSpPr>
            <a:spLocks noGrp="1"/>
          </p:cNvSpPr>
          <p:nvPr>
            <p:ph idx="18"/>
          </p:nvPr>
        </p:nvSpPr>
        <p:spPr>
          <a:xfrm>
            <a:off x="8016215" y="836449"/>
            <a:ext cx="3936437" cy="5375969"/>
          </a:xfrm>
        </p:spPr>
        <p:txBody>
          <a:bodyPr>
            <a:normAutofit/>
          </a:bodyPr>
          <a:lstStyle>
            <a:lvl1pPr marL="239994" indent="-241294">
              <a:spcAft>
                <a:spcPts val="800"/>
              </a:spcAft>
              <a:defRPr sz="1467">
                <a:solidFill>
                  <a:schemeClr val="bg1"/>
                </a:solidFill>
                <a:latin typeface="Segoe UI Light" panose="020B0502040204020203" pitchFamily="34" charset="0"/>
                <a:cs typeface="Arial" panose="020B0604020202020204" pitchFamily="34" charset="0"/>
              </a:defRPr>
            </a:lvl1pPr>
            <a:lvl2pPr marL="239994" indent="-241294">
              <a:spcAft>
                <a:spcPts val="800"/>
              </a:spcAft>
              <a:defRPr sz="1467">
                <a:solidFill>
                  <a:schemeClr val="bg1"/>
                </a:solidFill>
                <a:latin typeface="Segoe UI Light" panose="020B0502040204020203" pitchFamily="34" charset="0"/>
                <a:cs typeface="Arial" panose="020B0604020202020204" pitchFamily="34" charset="0"/>
              </a:defRPr>
            </a:lvl2pPr>
            <a:lvl3pPr marL="239994" indent="-241294">
              <a:spcAft>
                <a:spcPts val="800"/>
              </a:spcAft>
              <a:defRPr sz="1467">
                <a:solidFill>
                  <a:schemeClr val="bg1"/>
                </a:solidFill>
                <a:latin typeface="Segoe UI Light" panose="020B0502040204020203" pitchFamily="34" charset="0"/>
                <a:cs typeface="Arial" panose="020B0604020202020204" pitchFamily="34" charset="0"/>
              </a:defRPr>
            </a:lvl3pPr>
            <a:lvl4pPr marL="239994" indent="-241294">
              <a:spcAft>
                <a:spcPts val="800"/>
              </a:spcAft>
              <a:defRPr sz="1467">
                <a:solidFill>
                  <a:schemeClr val="bg1"/>
                </a:solidFill>
                <a:latin typeface="Segoe UI Light" panose="020B0502040204020203" pitchFamily="34" charset="0"/>
                <a:cs typeface="Arial" panose="020B0604020202020204" pitchFamily="34" charset="0"/>
              </a:defRPr>
            </a:lvl4pPr>
            <a:lvl5pPr marL="239994" indent="-241294">
              <a:spcAft>
                <a:spcPts val="800"/>
              </a:spcAft>
              <a:defRPr sz="1467">
                <a:solidFill>
                  <a:schemeClr val="bg1"/>
                </a:solidFill>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Content Placeholder 2"/>
          <p:cNvSpPr>
            <a:spLocks noGrp="1"/>
          </p:cNvSpPr>
          <p:nvPr>
            <p:ph idx="16"/>
          </p:nvPr>
        </p:nvSpPr>
        <p:spPr>
          <a:xfrm>
            <a:off x="239185" y="1205501"/>
            <a:ext cx="7489436" cy="5006916"/>
          </a:xfrm>
        </p:spPr>
        <p:txBody>
          <a:bodyPr>
            <a:normAutofit/>
          </a:bodyPr>
          <a:lstStyle>
            <a:lvl1pPr marL="239994">
              <a:defRPr sz="1733">
                <a:solidFill>
                  <a:schemeClr val="bg1"/>
                </a:solidFill>
                <a:latin typeface="Segoe UI Light" panose="020B0502040204020203" pitchFamily="34" charset="0"/>
              </a:defRPr>
            </a:lvl1pPr>
            <a:lvl2pPr marL="239994">
              <a:defRPr sz="1733">
                <a:solidFill>
                  <a:schemeClr val="bg1"/>
                </a:solidFill>
                <a:latin typeface="Segoe UI Light" panose="020B0502040204020203" pitchFamily="34" charset="0"/>
              </a:defRPr>
            </a:lvl2pPr>
            <a:lvl3pPr marL="239994">
              <a:defRPr sz="1733">
                <a:solidFill>
                  <a:schemeClr val="bg1"/>
                </a:solidFill>
                <a:latin typeface="Segoe UI Light" panose="020B0502040204020203" pitchFamily="34" charset="0"/>
              </a:defRPr>
            </a:lvl3pPr>
            <a:lvl4pPr marL="239994">
              <a:defRPr sz="1733">
                <a:solidFill>
                  <a:schemeClr val="bg1"/>
                </a:solidFill>
                <a:latin typeface="Segoe UI Light" panose="020B0502040204020203" pitchFamily="34" charset="0"/>
              </a:defRPr>
            </a:lvl4pPr>
            <a:lvl5pPr marL="239994">
              <a:defRPr sz="1733">
                <a:solidFill>
                  <a:schemeClr val="bg1"/>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5" name="Text Placeholder 9"/>
          <p:cNvSpPr>
            <a:spLocks noGrp="1"/>
          </p:cNvSpPr>
          <p:nvPr>
            <p:ph type="body" sz="quarter" idx="17"/>
          </p:nvPr>
        </p:nvSpPr>
        <p:spPr>
          <a:xfrm>
            <a:off x="239184" y="257145"/>
            <a:ext cx="11713467" cy="483688"/>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p:cNvSpPr>
            <a:spLocks noGrp="1"/>
          </p:cNvSpPr>
          <p:nvPr>
            <p:ph type="body" sz="quarter" idx="19"/>
          </p:nvPr>
        </p:nvSpPr>
        <p:spPr>
          <a:xfrm>
            <a:off x="239184" y="822385"/>
            <a:ext cx="7489760"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564282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ficos oscuro 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442979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raficos oscuro Titulo y Sub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6" name="Text Placeholder 2"/>
          <p:cNvSpPr>
            <a:spLocks noGrp="1"/>
          </p:cNvSpPr>
          <p:nvPr>
            <p:ph type="body" sz="quarter" idx="18"/>
          </p:nvPr>
        </p:nvSpPr>
        <p:spPr>
          <a:xfrm>
            <a:off x="239184" y="836448"/>
            <a:ext cx="11713633"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1747684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final">
    <p:spTree>
      <p:nvGrpSpPr>
        <p:cNvPr id="1" name=""/>
        <p:cNvGrpSpPr/>
        <p:nvPr/>
      </p:nvGrpSpPr>
      <p:grpSpPr>
        <a:xfrm>
          <a:off x="0" y="0"/>
          <a:ext cx="0" cy="0"/>
          <a:chOff x="0" y="0"/>
          <a:chExt cx="0" cy="0"/>
        </a:xfrm>
      </p:grpSpPr>
      <p:sp>
        <p:nvSpPr>
          <p:cNvPr id="16" name="Rectangle 15"/>
          <p:cNvSpPr/>
          <p:nvPr/>
        </p:nvSpPr>
        <p:spPr>
          <a:xfrm>
            <a:off x="6096001" y="-1"/>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33024702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9" name="Text Placeholder 8"/>
          <p:cNvSpPr>
            <a:spLocks noGrp="1"/>
          </p:cNvSpPr>
          <p:nvPr>
            <p:ph type="body" sz="quarter" idx="11"/>
          </p:nvPr>
        </p:nvSpPr>
        <p:spPr>
          <a:xfrm>
            <a:off x="356295" y="2564904"/>
            <a:ext cx="11596523" cy="1246717"/>
          </a:xfrm>
        </p:spPr>
        <p:txBody>
          <a:bodyPr>
            <a:normAutofit/>
          </a:bodyPr>
          <a:lstStyle>
            <a:lvl1pPr marL="0" indent="0" algn="ctr">
              <a:buNone/>
              <a:defRPr sz="4267">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0" indent="0">
              <a:buNone/>
              <a:defRPr>
                <a:solidFill>
                  <a:schemeClr val="bg1"/>
                </a:solidFill>
              </a:defRPr>
            </a:lvl2pPr>
            <a:lvl3pPr marL="0" indent="0">
              <a:buNone/>
              <a:defRPr>
                <a:solidFill>
                  <a:schemeClr val="bg1"/>
                </a:solidFill>
              </a:defRPr>
            </a:lvl3pPr>
            <a:lvl4pPr marL="0" indent="0">
              <a:buNone/>
              <a:defRPr>
                <a:solidFill>
                  <a:schemeClr val="bg1"/>
                </a:solidFill>
              </a:defRPr>
            </a:lvl4pPr>
            <a:lvl5pPr marL="0" indent="0">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67211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4"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
        <p:nvSpPr>
          <p:cNvPr id="15" name="Content Placeholder 2"/>
          <p:cNvSpPr>
            <a:spLocks noGrp="1"/>
          </p:cNvSpPr>
          <p:nvPr>
            <p:ph idx="18" hasCustomPrompt="1"/>
          </p:nvPr>
        </p:nvSpPr>
        <p:spPr>
          <a:xfrm>
            <a:off x="3983766" y="1605923"/>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Segundo item de la agenda</a:t>
            </a:r>
          </a:p>
        </p:txBody>
      </p:sp>
    </p:spTree>
    <p:extLst>
      <p:ext uri="{BB962C8B-B14F-4D97-AF65-F5344CB8AC3E}">
        <p14:creationId xmlns:p14="http://schemas.microsoft.com/office/powerpoint/2010/main" val="255815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_selecion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7" name="Content Placeholder 2"/>
          <p:cNvSpPr>
            <a:spLocks noGrp="1"/>
          </p:cNvSpPr>
          <p:nvPr>
            <p:ph idx="16" hasCustomPrompt="1"/>
          </p:nvPr>
        </p:nvSpPr>
        <p:spPr>
          <a:xfrm>
            <a:off x="3983766" y="1605923"/>
            <a:ext cx="7680853" cy="474728"/>
          </a:xfrm>
        </p:spPr>
        <p:txBody>
          <a:bodyPr>
            <a:noAutofit/>
          </a:bodyPr>
          <a:lstStyle>
            <a:lvl1pPr marL="239994">
              <a:defRPr sz="2000" baseline="0">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Item </a:t>
            </a:r>
            <a:r>
              <a:rPr lang="en-US" dirty="0" err="1" smtClean="0"/>
              <a:t>destacado</a:t>
            </a:r>
            <a:endParaRPr lang="en-US" dirty="0" smtClean="0"/>
          </a:p>
        </p:txBody>
      </p:sp>
      <p:sp>
        <p:nvSpPr>
          <p:cNvPr id="18"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Tree>
    <p:extLst>
      <p:ext uri="{BB962C8B-B14F-4D97-AF65-F5344CB8AC3E}">
        <p14:creationId xmlns:p14="http://schemas.microsoft.com/office/powerpoint/2010/main" val="86021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subtítulo y contenido ">
    <p:spTree>
      <p:nvGrpSpPr>
        <p:cNvPr id="1" name=""/>
        <p:cNvGrpSpPr/>
        <p:nvPr/>
      </p:nvGrpSpPr>
      <p:grpSpPr>
        <a:xfrm>
          <a:off x="0" y="0"/>
          <a:ext cx="0" cy="0"/>
          <a:chOff x="0" y="0"/>
          <a:chExt cx="0" cy="0"/>
        </a:xfrm>
      </p:grpSpPr>
      <p:sp>
        <p:nvSpPr>
          <p:cNvPr id="8" name="Content Placeholder 2"/>
          <p:cNvSpPr>
            <a:spLocks noGrp="1"/>
          </p:cNvSpPr>
          <p:nvPr>
            <p:ph idx="15"/>
          </p:nvPr>
        </p:nvSpPr>
        <p:spPr>
          <a:xfrm>
            <a:off x="238754" y="1219564"/>
            <a:ext cx="11713897" cy="4992853"/>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1435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5152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5476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ítulo, contenido y recuadro">
    <p:spTree>
      <p:nvGrpSpPr>
        <p:cNvPr id="1" name=""/>
        <p:cNvGrpSpPr/>
        <p:nvPr/>
      </p:nvGrpSpPr>
      <p:grpSpPr>
        <a:xfrm>
          <a:off x="0" y="0"/>
          <a:ext cx="0" cy="0"/>
          <a:chOff x="0" y="0"/>
          <a:chExt cx="0" cy="0"/>
        </a:xfrm>
      </p:grpSpPr>
      <p:sp>
        <p:nvSpPr>
          <p:cNvPr id="12" name="Content Placeholder 2"/>
          <p:cNvSpPr>
            <a:spLocks noGrp="1"/>
          </p:cNvSpPr>
          <p:nvPr>
            <p:ph idx="16"/>
          </p:nvPr>
        </p:nvSpPr>
        <p:spPr>
          <a:xfrm>
            <a:off x="240277" y="1220755"/>
            <a:ext cx="7871947" cy="4992555"/>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3" name="Text Placeholder 9"/>
          <p:cNvSpPr>
            <a:spLocks noGrp="1"/>
          </p:cNvSpPr>
          <p:nvPr>
            <p:ph type="body" sz="quarter" idx="17"/>
          </p:nvPr>
        </p:nvSpPr>
        <p:spPr>
          <a:xfrm>
            <a:off x="239349" y="260450"/>
            <a:ext cx="11713468"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4" name="Text Placeholder 2"/>
          <p:cNvSpPr>
            <a:spLocks noGrp="1"/>
          </p:cNvSpPr>
          <p:nvPr>
            <p:ph type="body" sz="quarter" idx="18"/>
          </p:nvPr>
        </p:nvSpPr>
        <p:spPr>
          <a:xfrm>
            <a:off x="240277" y="837638"/>
            <a:ext cx="7871947"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6" name="Rectangle 15"/>
          <p:cNvSpPr/>
          <p:nvPr/>
        </p:nvSpPr>
        <p:spPr>
          <a:xfrm>
            <a:off x="8304247" y="836713"/>
            <a:ext cx="3648404" cy="5375704"/>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Content Placeholder 2"/>
          <p:cNvSpPr>
            <a:spLocks noGrp="1"/>
          </p:cNvSpPr>
          <p:nvPr>
            <p:ph idx="13"/>
          </p:nvPr>
        </p:nvSpPr>
        <p:spPr>
          <a:xfrm>
            <a:off x="8496270" y="1412776"/>
            <a:ext cx="3264693" cy="4608512"/>
          </a:xfrm>
        </p:spPr>
        <p:txBody>
          <a:bodyPr>
            <a:normAutofit/>
          </a:bodyPr>
          <a:lstStyle>
            <a:lvl1pPr marL="239994" indent="-241294">
              <a:spcAft>
                <a:spcPts val="800"/>
              </a:spcAft>
              <a:defRPr sz="1467">
                <a:latin typeface="Segoe UI Light" panose="020B0502040204020203" pitchFamily="34" charset="0"/>
                <a:cs typeface="Arial" panose="020B0604020202020204" pitchFamily="34" charset="0"/>
              </a:defRPr>
            </a:lvl1pPr>
            <a:lvl2pPr marL="239994" indent="-241294">
              <a:spcAft>
                <a:spcPts val="800"/>
              </a:spcAft>
              <a:defRPr sz="1467">
                <a:latin typeface="Segoe UI Light" panose="020B0502040204020203" pitchFamily="34" charset="0"/>
                <a:cs typeface="Arial" panose="020B0604020202020204" pitchFamily="34" charset="0"/>
              </a:defRPr>
            </a:lvl2pPr>
            <a:lvl3pPr marL="239994" indent="-241294">
              <a:spcAft>
                <a:spcPts val="800"/>
              </a:spcAft>
              <a:defRPr sz="1467">
                <a:latin typeface="Segoe UI Light" panose="020B0502040204020203" pitchFamily="34" charset="0"/>
                <a:cs typeface="Arial" panose="020B0604020202020204" pitchFamily="34" charset="0"/>
              </a:defRPr>
            </a:lvl3pPr>
            <a:lvl4pPr marL="239994" indent="-241294">
              <a:spcAft>
                <a:spcPts val="800"/>
              </a:spcAft>
              <a:defRPr sz="1467">
                <a:latin typeface="Segoe UI Light" panose="020B0502040204020203" pitchFamily="34" charset="0"/>
                <a:cs typeface="Arial" panose="020B0604020202020204" pitchFamily="34" charset="0"/>
              </a:defRPr>
            </a:lvl4pPr>
            <a:lvl5pPr marL="239994" indent="-241294">
              <a:spcAft>
                <a:spcPts val="800"/>
              </a:spcAft>
              <a:defRPr sz="1467">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1" name="Text Placeholder 9"/>
          <p:cNvSpPr>
            <a:spLocks noGrp="1"/>
          </p:cNvSpPr>
          <p:nvPr>
            <p:ph type="body" sz="quarter" idx="15"/>
          </p:nvPr>
        </p:nvSpPr>
        <p:spPr>
          <a:xfrm>
            <a:off x="8496268" y="1028733"/>
            <a:ext cx="3264363" cy="384043"/>
          </a:xfrm>
        </p:spPr>
        <p:txBody>
          <a:bodyPr>
            <a:noAutofit/>
          </a:bodyPr>
          <a:lstStyle>
            <a:lvl1pPr marL="0" indent="0">
              <a:buNone/>
              <a:defRPr sz="1733" b="1">
                <a:solidFill>
                  <a:schemeClr val="accent1"/>
                </a:solidFill>
                <a:latin typeface="Segoe UI Semibold" panose="020B0702040204020203" pitchFamily="34" charset="0"/>
              </a:defRPr>
            </a:lvl1pPr>
          </a:lstStyle>
          <a:p>
            <a:pPr lvl="0"/>
            <a:r>
              <a:rPr lang="en-US" smtClean="0"/>
              <a:t>Click to edit Master text styles</a:t>
            </a:r>
          </a:p>
        </p:txBody>
      </p:sp>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7137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y subtítulos">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1316764"/>
            <a:ext cx="5664795"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9"/>
          <p:cNvSpPr>
            <a:spLocks noGrp="1"/>
          </p:cNvSpPr>
          <p:nvPr>
            <p:ph type="body" sz="quarter" idx="15"/>
          </p:nvPr>
        </p:nvSpPr>
        <p:spPr>
          <a:xfrm>
            <a:off x="239185" y="836712"/>
            <a:ext cx="5664795"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5" name="Text Placeholder 9"/>
          <p:cNvSpPr>
            <a:spLocks noGrp="1"/>
          </p:cNvSpPr>
          <p:nvPr>
            <p:ph type="body" sz="quarter" idx="19"/>
          </p:nvPr>
        </p:nvSpPr>
        <p:spPr>
          <a:xfrm>
            <a:off x="6288022" y="836712"/>
            <a:ext cx="5664629"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6" name="Content Placeholder 2"/>
          <p:cNvSpPr>
            <a:spLocks noGrp="1"/>
          </p:cNvSpPr>
          <p:nvPr>
            <p:ph idx="20"/>
          </p:nvPr>
        </p:nvSpPr>
        <p:spPr>
          <a:xfrm>
            <a:off x="6288022" y="1316764"/>
            <a:ext cx="5664796"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9832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433" y="1700809"/>
            <a:ext cx="11534600" cy="44253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1285274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txStyles>
    <p:titleStyle>
      <a:lvl1pPr algn="l" defTabSz="1219170" rtl="0" eaLnBrk="1" latinLnBrk="0" hangingPunct="1">
        <a:spcBef>
          <a:spcPct val="0"/>
        </a:spcBef>
        <a:buNone/>
        <a:defRPr sz="2400" kern="600" spc="0" baseline="0">
          <a:solidFill>
            <a:schemeClr val="bg1">
              <a:lumMod val="50000"/>
            </a:schemeClr>
          </a:solidFill>
          <a:latin typeface="+mj-lt"/>
          <a:ea typeface="+mj-ea"/>
          <a:cs typeface="+mj-cs"/>
        </a:defRPr>
      </a:lvl1pPr>
    </p:titleStyle>
    <p:bodyStyle>
      <a:lvl1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62.png"/></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64.png"/></Relationships>
</file>

<file path=ppt/slides/_rels/slide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a:t>Introducción a </a:t>
            </a:r>
            <a:r>
              <a:rPr lang="es-AR" dirty="0" err="1"/>
              <a:t>.</a:t>
            </a:r>
            <a:r>
              <a:rPr lang="es-AR" dirty="0" err="1" smtClean="0"/>
              <a:t>Net</a:t>
            </a:r>
            <a:endParaRPr lang="en-US" dirty="0"/>
          </a:p>
        </p:txBody>
      </p:sp>
      <p:sp>
        <p:nvSpPr>
          <p:cNvPr id="4" name="Text Placeholder 3"/>
          <p:cNvSpPr>
            <a:spLocks noGrp="1"/>
          </p:cNvSpPr>
          <p:nvPr>
            <p:ph type="body" sz="quarter" idx="12"/>
          </p:nvPr>
        </p:nvSpPr>
        <p:spPr/>
        <p:txBody>
          <a:bodyPr>
            <a:normAutofit/>
          </a:bodyPr>
          <a:lstStyle/>
          <a:p>
            <a:r>
              <a:rPr lang="es-AR" dirty="0"/>
              <a:t>Bases de la plataforma y C#</a:t>
            </a:r>
          </a:p>
          <a:p>
            <a:endParaRPr lang="es-AR" dirty="0"/>
          </a:p>
        </p:txBody>
      </p:sp>
      <p:pic>
        <p:nvPicPr>
          <p:cNvPr id="6" name="Picture 5"/>
          <p:cNvPicPr>
            <a:picLocks noChangeAspect="1"/>
          </p:cNvPicPr>
          <p:nvPr/>
        </p:nvPicPr>
        <p:blipFill>
          <a:blip r:embed="rId2"/>
          <a:stretch>
            <a:fillRect/>
          </a:stretch>
        </p:blipFill>
        <p:spPr>
          <a:xfrm>
            <a:off x="10463212" y="4677139"/>
            <a:ext cx="1171575" cy="809625"/>
          </a:xfrm>
          <a:prstGeom prst="rect">
            <a:avLst/>
          </a:prstGeom>
        </p:spPr>
      </p:pic>
    </p:spTree>
    <p:extLst>
      <p:ext uri="{BB962C8B-B14F-4D97-AF65-F5344CB8AC3E}">
        <p14:creationId xmlns:p14="http://schemas.microsoft.com/office/powerpoint/2010/main" val="112188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a:xfrm>
            <a:off x="238754" y="1315178"/>
            <a:ext cx="11713897" cy="4897239"/>
          </a:xfrm>
        </p:spPr>
        <p:txBody>
          <a:bodyPr/>
          <a:lstStyle/>
          <a:p>
            <a:r>
              <a:rPr lang="es-ES" dirty="0" err="1"/>
              <a:t>Public</a:t>
            </a:r>
            <a:r>
              <a:rPr lang="es-ES" dirty="0"/>
              <a:t>: la visibilidad general, se puede acceder sin restricciones.</a:t>
            </a:r>
            <a:br>
              <a:rPr lang="es-ES" dirty="0"/>
            </a:br>
            <a:endParaRPr lang="es-ES" dirty="0"/>
          </a:p>
          <a:p>
            <a:r>
              <a:rPr lang="es-ES" dirty="0" err="1"/>
              <a:t>Private</a:t>
            </a:r>
            <a:r>
              <a:rPr lang="es-ES" dirty="0"/>
              <a:t>: sólo puede accederse desde adentro del tipo.</a:t>
            </a:r>
            <a:br>
              <a:rPr lang="es-ES" dirty="0"/>
            </a:br>
            <a:endParaRPr lang="es-ES" dirty="0"/>
          </a:p>
          <a:p>
            <a:r>
              <a:rPr lang="es-ES" dirty="0" err="1"/>
              <a:t>Internal</a:t>
            </a:r>
            <a:r>
              <a:rPr lang="es-ES" dirty="0"/>
              <a:t>: acceso público sólo desde adentro del </a:t>
            </a:r>
            <a:r>
              <a:rPr lang="es-ES" dirty="0" err="1"/>
              <a:t>assembly</a:t>
            </a:r>
            <a:r>
              <a:rPr lang="es-ES" dirty="0" smtClean="0"/>
              <a:t>.</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a:t>Modificadores de acceso de clase</a:t>
            </a:r>
          </a:p>
          <a:p>
            <a:endParaRPr lang="en-US" dirty="0"/>
          </a:p>
        </p:txBody>
      </p:sp>
    </p:spTree>
    <p:extLst>
      <p:ext uri="{BB962C8B-B14F-4D97-AF65-F5344CB8AC3E}">
        <p14:creationId xmlns:p14="http://schemas.microsoft.com/office/powerpoint/2010/main" val="123134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1"/>
            <a:r>
              <a:rPr lang="en-US" dirty="0" err="1"/>
              <a:t>Creación</a:t>
            </a:r>
            <a:r>
              <a:rPr lang="en-US" dirty="0"/>
              <a:t> de </a:t>
            </a:r>
            <a:r>
              <a:rPr lang="en-US" dirty="0" err="1"/>
              <a:t>objetos</a:t>
            </a:r>
            <a:r>
              <a:rPr lang="en-US" dirty="0"/>
              <a:t> / </a:t>
            </a:r>
            <a:r>
              <a:rPr lang="en-US" dirty="0" err="1"/>
              <a:t>Instanciación</a:t>
            </a:r>
            <a:r>
              <a:rPr lang="en-US" dirty="0"/>
              <a:t> de </a:t>
            </a:r>
            <a:r>
              <a:rPr lang="en-US" dirty="0" err="1"/>
              <a:t>clases</a:t>
            </a:r>
            <a:endParaRPr lang="es-AR" dirty="0"/>
          </a:p>
          <a:p>
            <a:pPr lvl="1"/>
            <a:r>
              <a:rPr lang="es-AR" dirty="0"/>
              <a:t>Palabra clave </a:t>
            </a:r>
            <a:r>
              <a:rPr lang="es-AR" b="1" dirty="0"/>
              <a:t>new</a:t>
            </a:r>
            <a:r>
              <a:rPr lang="es-AR" dirty="0"/>
              <a:t> seguida del nombre de la clase en la que se basará el objeto, de la siguiente manera:</a:t>
            </a:r>
          </a:p>
          <a:p>
            <a:endParaRPr lang="es-ES" dirty="0" smtClean="0"/>
          </a:p>
          <a:p>
            <a:endParaRPr lang="es-ES" dirty="0"/>
          </a:p>
          <a:p>
            <a:endParaRPr lang="es-ES" dirty="0" smtClean="0"/>
          </a:p>
          <a:p>
            <a:endParaRPr lang="es-ES" dirty="0" smtClean="0"/>
          </a:p>
          <a:p>
            <a:endParaRPr lang="es-ES" dirty="0"/>
          </a:p>
          <a:p>
            <a:r>
              <a:rPr lang="es-ES" dirty="0" smtClean="0"/>
              <a:t>Se crean “el objeto” y “la </a:t>
            </a:r>
            <a:r>
              <a:rPr lang="es-ES" dirty="0"/>
              <a:t>referencia al </a:t>
            </a:r>
            <a:r>
              <a:rPr lang="es-ES" dirty="0" smtClean="0"/>
              <a:t>mismo”</a:t>
            </a:r>
            <a:endParaRPr lang="es-E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Creación</a:t>
            </a:r>
            <a:r>
              <a:rPr lang="en-US" dirty="0" smtClean="0"/>
              <a:t> de un </a:t>
            </a:r>
            <a:r>
              <a:rPr lang="en-US" dirty="0" err="1" smtClean="0"/>
              <a:t>Objeto</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1804" y="2300835"/>
            <a:ext cx="4639280" cy="40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1804" y="2994108"/>
            <a:ext cx="4812939" cy="375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175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t>Miembros</a:t>
            </a:r>
            <a:endParaRPr lang="en-US" dirty="0"/>
          </a:p>
        </p:txBody>
      </p:sp>
    </p:spTree>
    <p:extLst>
      <p:ext uri="{BB962C8B-B14F-4D97-AF65-F5344CB8AC3E}">
        <p14:creationId xmlns:p14="http://schemas.microsoft.com/office/powerpoint/2010/main" val="2722052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a:xfrm>
            <a:off x="238755" y="1219564"/>
            <a:ext cx="3722915" cy="4992853"/>
          </a:xfrm>
        </p:spPr>
        <p:txBody>
          <a:bodyPr/>
          <a:lstStyle/>
          <a:p>
            <a:r>
              <a:rPr lang="en-US" dirty="0"/>
              <a:t>Fields</a:t>
            </a:r>
          </a:p>
          <a:p>
            <a:r>
              <a:rPr lang="en-US" dirty="0"/>
              <a:t>Constants</a:t>
            </a:r>
          </a:p>
          <a:p>
            <a:r>
              <a:rPr lang="en-US" dirty="0"/>
              <a:t>Properties</a:t>
            </a:r>
          </a:p>
          <a:p>
            <a:r>
              <a:rPr lang="en-US" dirty="0"/>
              <a:t>Methods</a:t>
            </a:r>
          </a:p>
          <a:p>
            <a:r>
              <a:rPr lang="en-US" dirty="0"/>
              <a:t>Events</a:t>
            </a:r>
          </a:p>
          <a:p>
            <a:r>
              <a:rPr lang="en-US" dirty="0"/>
              <a:t>Operators</a:t>
            </a:r>
          </a:p>
          <a:p>
            <a:r>
              <a:rPr lang="en-US" dirty="0"/>
              <a:t>Indexers</a:t>
            </a:r>
          </a:p>
          <a:p>
            <a:r>
              <a:rPr lang="en-US" dirty="0"/>
              <a:t>Constructor</a:t>
            </a:r>
          </a:p>
          <a:p>
            <a:r>
              <a:rPr lang="en-US" dirty="0"/>
              <a:t>Destructor</a:t>
            </a:r>
          </a:p>
          <a:p>
            <a:r>
              <a:rPr lang="en-US" dirty="0"/>
              <a:t>Nested types</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Miembros</a:t>
            </a:r>
            <a:r>
              <a:rPr lang="en-US" dirty="0"/>
              <a:t> </a:t>
            </a:r>
          </a:p>
        </p:txBody>
      </p:sp>
      <p:sp>
        <p:nvSpPr>
          <p:cNvPr id="5" name="Content Placeholder 1"/>
          <p:cNvSpPr txBox="1">
            <a:spLocks/>
          </p:cNvSpPr>
          <p:nvPr/>
        </p:nvSpPr>
        <p:spPr>
          <a:xfrm>
            <a:off x="3961670" y="1219564"/>
            <a:ext cx="3788960" cy="4992853"/>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lvl="0"/>
            <a:r>
              <a:rPr lang="es-AR" dirty="0"/>
              <a:t>De </a:t>
            </a:r>
            <a:r>
              <a:rPr lang="es-AR" dirty="0" smtClean="0"/>
              <a:t>instancia</a:t>
            </a:r>
          </a:p>
          <a:p>
            <a:pPr lvl="0"/>
            <a:endParaRPr lang="es-AR" dirty="0"/>
          </a:p>
          <a:p>
            <a:endParaRPr lang="es-AR" dirty="0" smtClean="0"/>
          </a:p>
          <a:p>
            <a:r>
              <a:rPr lang="es-AR" dirty="0" smtClean="0"/>
              <a:t>De </a:t>
            </a:r>
            <a:r>
              <a:rPr lang="es-AR" dirty="0"/>
              <a:t>clase</a:t>
            </a:r>
          </a:p>
          <a:p>
            <a:pPr lvl="0"/>
            <a:endParaRPr lang="es-AR" dirty="0"/>
          </a:p>
          <a:p>
            <a:endParaRPr lang="en-US" dirty="0"/>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4255" y="1636494"/>
            <a:ext cx="3575406" cy="378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0240" y="2887447"/>
            <a:ext cx="6780718" cy="36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3910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err="1"/>
              <a:t>Public</a:t>
            </a:r>
            <a:r>
              <a:rPr lang="es-ES" dirty="0"/>
              <a:t>: la visibilidad general, se puede acceder sin restricciones.</a:t>
            </a:r>
            <a:br>
              <a:rPr lang="es-ES" dirty="0"/>
            </a:br>
            <a:endParaRPr lang="es-ES" dirty="0"/>
          </a:p>
          <a:p>
            <a:r>
              <a:rPr lang="es-ES" dirty="0" err="1"/>
              <a:t>Private</a:t>
            </a:r>
            <a:r>
              <a:rPr lang="es-ES" dirty="0"/>
              <a:t>: sólo puede accederse desde adentro del tipo.</a:t>
            </a:r>
            <a:br>
              <a:rPr lang="es-ES" dirty="0"/>
            </a:br>
            <a:endParaRPr lang="es-ES" dirty="0"/>
          </a:p>
          <a:p>
            <a:r>
              <a:rPr lang="es-ES" dirty="0" err="1"/>
              <a:t>Protected</a:t>
            </a:r>
            <a:r>
              <a:rPr lang="es-ES" dirty="0"/>
              <a:t>: será accesible sólo en una especialización de la clase (Heredera)</a:t>
            </a:r>
            <a:br>
              <a:rPr lang="es-ES" dirty="0"/>
            </a:br>
            <a:endParaRPr lang="es-ES" dirty="0"/>
          </a:p>
          <a:p>
            <a:r>
              <a:rPr lang="es-ES" dirty="0" err="1"/>
              <a:t>Internal</a:t>
            </a:r>
            <a:r>
              <a:rPr lang="es-ES" dirty="0"/>
              <a:t>: acceso público sólo desde dentro del </a:t>
            </a:r>
            <a:r>
              <a:rPr lang="es-ES" dirty="0" err="1"/>
              <a:t>assembly</a:t>
            </a:r>
            <a:r>
              <a:rPr lang="es-ES" dirty="0"/>
              <a:t> (combinable con </a:t>
            </a:r>
            <a:r>
              <a:rPr lang="es-ES" dirty="0" err="1"/>
              <a:t>Protected</a:t>
            </a:r>
            <a:r>
              <a:rPr lang="es-ES" dirty="0"/>
              <a:t>).</a:t>
            </a:r>
          </a:p>
          <a:p>
            <a:endParaRPr lang="es-E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a:t>Modificadores de acceso a miembros</a:t>
            </a:r>
          </a:p>
          <a:p>
            <a:endParaRPr lang="en-US" dirty="0"/>
          </a:p>
        </p:txBody>
      </p:sp>
    </p:spTree>
    <p:extLst>
      <p:ext uri="{BB962C8B-B14F-4D97-AF65-F5344CB8AC3E}">
        <p14:creationId xmlns:p14="http://schemas.microsoft.com/office/powerpoint/2010/main" val="4069229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a:t>Modificadores de acceso a miembros</a:t>
            </a:r>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7689" y="1272447"/>
            <a:ext cx="5616624" cy="431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864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Un campo es una variable</a:t>
            </a:r>
            <a:r>
              <a:rPr lang="es-ES" dirty="0" smtClean="0"/>
              <a:t>.</a:t>
            </a:r>
          </a:p>
          <a:p>
            <a:endParaRPr lang="es-ES" dirty="0"/>
          </a:p>
          <a:p>
            <a:endParaRPr lang="es-ES" dirty="0" smtClean="0"/>
          </a:p>
          <a:p>
            <a:endParaRPr lang="es-ES" dirty="0"/>
          </a:p>
          <a:p>
            <a:r>
              <a:rPr lang="es-AR" dirty="0"/>
              <a:t>Una constante es una variable cuyo valor no puede cambiar nunca.</a:t>
            </a:r>
          </a:p>
          <a:p>
            <a:endParaRPr lang="es-E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Miembros</a:t>
            </a:r>
            <a:r>
              <a:rPr lang="en-US" dirty="0"/>
              <a:t> </a:t>
            </a:r>
            <a:r>
              <a:rPr lang="en-US" dirty="0" smtClean="0"/>
              <a:t>– Fields y Constants</a:t>
            </a:r>
            <a:endParaRPr lang="en-US" dirty="0"/>
          </a:p>
          <a:p>
            <a:endParaRPr lang="en-US" dirty="0"/>
          </a:p>
        </p:txBody>
      </p:sp>
      <p:sp>
        <p:nvSpPr>
          <p:cNvPr id="5" name="Rectangle 4"/>
          <p:cNvSpPr/>
          <p:nvPr/>
        </p:nvSpPr>
        <p:spPr>
          <a:xfrm>
            <a:off x="4042229" y="1315178"/>
            <a:ext cx="4572000" cy="1200329"/>
          </a:xfrm>
          <a:prstGeom prst="rect">
            <a:avLst/>
          </a:prstGeom>
        </p:spPr>
        <p:txBody>
          <a:bodyPr>
            <a:spAutoFit/>
          </a:bodyPr>
          <a:lstStyle/>
          <a:p>
            <a:r>
              <a:rPr lang="es-AR" dirty="0"/>
              <a:t> </a:t>
            </a:r>
            <a:r>
              <a:rPr lang="en-US" dirty="0"/>
              <a:t>public class Mentor</a:t>
            </a:r>
            <a:endParaRPr lang="es-AR" dirty="0"/>
          </a:p>
          <a:p>
            <a:r>
              <a:rPr lang="en-US" dirty="0"/>
              <a:t> {</a:t>
            </a:r>
            <a:endParaRPr lang="es-AR" dirty="0"/>
          </a:p>
          <a:p>
            <a:r>
              <a:rPr lang="en-US" b="1" dirty="0"/>
              <a:t>        private int id;</a:t>
            </a:r>
            <a:endParaRPr lang="es-AR" b="1" dirty="0"/>
          </a:p>
          <a:p>
            <a:r>
              <a:rPr lang="en-US" dirty="0"/>
              <a:t> </a:t>
            </a:r>
            <a:r>
              <a:rPr lang="es-AR" dirty="0"/>
              <a:t>}</a:t>
            </a:r>
          </a:p>
        </p:txBody>
      </p:sp>
      <p:sp>
        <p:nvSpPr>
          <p:cNvPr id="6" name="Rectangle 5"/>
          <p:cNvSpPr/>
          <p:nvPr/>
        </p:nvSpPr>
        <p:spPr>
          <a:xfrm>
            <a:off x="4042229" y="3340465"/>
            <a:ext cx="4572000" cy="1200329"/>
          </a:xfrm>
          <a:prstGeom prst="rect">
            <a:avLst/>
          </a:prstGeom>
        </p:spPr>
        <p:txBody>
          <a:bodyPr>
            <a:spAutoFit/>
          </a:bodyPr>
          <a:lstStyle/>
          <a:p>
            <a:r>
              <a:rPr lang="en-US" dirty="0"/>
              <a:t>public class Mentor</a:t>
            </a:r>
            <a:endParaRPr lang="es-AR" dirty="0"/>
          </a:p>
          <a:p>
            <a:r>
              <a:rPr lang="en-US" dirty="0"/>
              <a:t>{</a:t>
            </a:r>
            <a:endParaRPr lang="es-AR" dirty="0"/>
          </a:p>
          <a:p>
            <a:r>
              <a:rPr lang="en-US" dirty="0"/>
              <a:t>      </a:t>
            </a:r>
            <a:r>
              <a:rPr lang="en-US" dirty="0" err="1"/>
              <a:t>const</a:t>
            </a:r>
            <a:r>
              <a:rPr lang="en-US" dirty="0"/>
              <a:t> int </a:t>
            </a:r>
            <a:r>
              <a:rPr lang="en-US" dirty="0" err="1"/>
              <a:t>DaysBetweenMeetings</a:t>
            </a:r>
            <a:r>
              <a:rPr lang="en-US" dirty="0"/>
              <a:t> = 30;</a:t>
            </a:r>
            <a:endParaRPr lang="es-AR" dirty="0"/>
          </a:p>
          <a:p>
            <a:r>
              <a:rPr lang="es-AR" dirty="0"/>
              <a:t>}</a:t>
            </a:r>
          </a:p>
        </p:txBody>
      </p:sp>
    </p:spTree>
    <p:extLst>
      <p:ext uri="{BB962C8B-B14F-4D97-AF65-F5344CB8AC3E}">
        <p14:creationId xmlns:p14="http://schemas.microsoft.com/office/powerpoint/2010/main" val="1003078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Son miembros que ofrecen un mecanismo flexible para leer, escribir o calcular los valores de campos privados.</a:t>
            </a:r>
          </a:p>
          <a:p>
            <a:r>
              <a:rPr lang="es-ES" dirty="0"/>
              <a:t>El descriptor de acceso de una propiedad </a:t>
            </a:r>
            <a:r>
              <a:rPr lang="es-ES" dirty="0" err="1"/>
              <a:t>get</a:t>
            </a:r>
            <a:r>
              <a:rPr lang="es-ES" dirty="0"/>
              <a:t> se utiliza para devolver el valor de la propiedad y el descriptor de acceso set se utiliza para asignar un nuevo valor.</a:t>
            </a:r>
          </a:p>
          <a:p>
            <a:r>
              <a:rPr lang="es-ES" dirty="0"/>
              <a:t>La palabra clave </a:t>
            </a:r>
            <a:r>
              <a:rPr lang="es-ES" dirty="0" err="1"/>
              <a:t>value</a:t>
            </a:r>
            <a:r>
              <a:rPr lang="es-ES" dirty="0"/>
              <a:t> se usa para definir el valor asignado por el descriptor de acceso set. </a:t>
            </a:r>
          </a:p>
          <a:p>
            <a:r>
              <a:rPr lang="es-ES" dirty="0"/>
              <a:t>Las propiedades que no implementan un descriptor de acceso set son de sólo lectura.</a:t>
            </a:r>
          </a:p>
          <a:p>
            <a:r>
              <a:rPr lang="es-ES" dirty="0"/>
              <a:t>Posibilidad de utilizar propiedades auto implementadas.</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Miembros</a:t>
            </a:r>
            <a:r>
              <a:rPr lang="en-US" dirty="0" smtClean="0"/>
              <a:t> - </a:t>
            </a:r>
            <a:r>
              <a:rPr lang="en-US" dirty="0" err="1" smtClean="0"/>
              <a:t>Propiedades</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898" y="3715990"/>
            <a:ext cx="3861295" cy="1817080"/>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4957" y="3715990"/>
            <a:ext cx="3387649" cy="360040"/>
          </a:xfrm>
          <a:prstGeom prst="rect">
            <a:avLst/>
          </a:prstGeom>
          <a:ln/>
        </p:spPr>
        <p:style>
          <a:lnRef idx="3">
            <a:schemeClr val="lt1"/>
          </a:lnRef>
          <a:fillRef idx="1">
            <a:schemeClr val="accent5"/>
          </a:fillRef>
          <a:effectRef idx="1">
            <a:schemeClr val="accent5"/>
          </a:effectRef>
          <a:fontRef idx="minor">
            <a:schemeClr val="lt1"/>
          </a:fontRef>
        </p:style>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4957" y="5283768"/>
            <a:ext cx="3739525" cy="249302"/>
          </a:xfrm>
          <a:prstGeom prst="rect">
            <a:avLst/>
          </a:prstGeom>
          <a:ln/>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402754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Un método realiza una acción en una serie de sentencias.</a:t>
            </a:r>
          </a:p>
          <a:p>
            <a:r>
              <a:rPr lang="es-ES" dirty="0"/>
              <a:t>Los métodos se declaran dentro de una clase con la siguiente estructura:</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Miembros</a:t>
            </a:r>
            <a:r>
              <a:rPr lang="en-US" dirty="0" smtClean="0"/>
              <a:t> - </a:t>
            </a:r>
            <a:r>
              <a:rPr lang="en-US" dirty="0" err="1" smtClean="0"/>
              <a:t>Métodos</a:t>
            </a:r>
            <a:endParaRPr lang="en-US" dirty="0"/>
          </a:p>
        </p:txBody>
      </p:sp>
      <p:sp>
        <p:nvSpPr>
          <p:cNvPr id="5" name="Rectangle 4"/>
          <p:cNvSpPr/>
          <p:nvPr/>
        </p:nvSpPr>
        <p:spPr>
          <a:xfrm>
            <a:off x="1991544" y="2492896"/>
            <a:ext cx="8424936" cy="1785104"/>
          </a:xfrm>
          <a:prstGeom prst="rect">
            <a:avLst/>
          </a:prstGeom>
        </p:spPr>
        <p:txBody>
          <a:bodyPr wrap="square">
            <a:spAutoFit/>
          </a:bodyPr>
          <a:lstStyle/>
          <a:p>
            <a:r>
              <a:rPr lang="en-US" b="1" dirty="0">
                <a:solidFill>
                  <a:schemeClr val="accent3">
                    <a:lumMod val="75000"/>
                  </a:schemeClr>
                </a:solidFill>
                <a:latin typeface="Arial" pitchFamily="34" charset="0"/>
                <a:cs typeface="Arial" pitchFamily="34" charset="0"/>
              </a:rPr>
              <a:t>&lt;access</a:t>
            </a:r>
            <a:r>
              <a:rPr lang="en-US" b="1" dirty="0">
                <a:solidFill>
                  <a:srgbClr val="FFC000"/>
                </a:solidFill>
                <a:latin typeface="Arial" pitchFamily="34" charset="0"/>
                <a:cs typeface="Arial" pitchFamily="34" charset="0"/>
              </a:rPr>
              <a:t>&gt;&lt;optional modifier&gt;</a:t>
            </a:r>
            <a:r>
              <a:rPr lang="en-US" b="1" dirty="0">
                <a:solidFill>
                  <a:srgbClr val="C00000"/>
                </a:solidFill>
                <a:latin typeface="Arial" pitchFamily="34" charset="0"/>
                <a:cs typeface="Arial" pitchFamily="34" charset="0"/>
              </a:rPr>
              <a:t>&lt;</a:t>
            </a:r>
            <a:r>
              <a:rPr lang="en-US" b="1" dirty="0" err="1">
                <a:solidFill>
                  <a:srgbClr val="C00000"/>
                </a:solidFill>
                <a:latin typeface="Arial" pitchFamily="34" charset="0"/>
                <a:cs typeface="Arial" pitchFamily="34" charset="0"/>
              </a:rPr>
              <a:t>return_type</a:t>
            </a:r>
            <a:r>
              <a:rPr lang="en-US" b="1" dirty="0">
                <a:solidFill>
                  <a:srgbClr val="C00000"/>
                </a:solidFill>
                <a:latin typeface="Arial" pitchFamily="34" charset="0"/>
                <a:cs typeface="Arial" pitchFamily="34" charset="0"/>
              </a:rPr>
              <a:t>&gt; </a:t>
            </a:r>
            <a:r>
              <a:rPr lang="en-US" b="1" dirty="0">
                <a:latin typeface="Arial" pitchFamily="34" charset="0"/>
                <a:cs typeface="Arial" pitchFamily="34" charset="0"/>
              </a:rPr>
              <a:t>&lt;</a:t>
            </a:r>
            <a:r>
              <a:rPr lang="en-US" b="1" dirty="0" err="1">
                <a:latin typeface="Arial" pitchFamily="34" charset="0"/>
                <a:cs typeface="Arial" pitchFamily="34" charset="0"/>
              </a:rPr>
              <a:t>method_name</a:t>
            </a:r>
            <a:r>
              <a:rPr lang="en-US" b="1" dirty="0">
                <a:latin typeface="Arial" pitchFamily="34" charset="0"/>
                <a:cs typeface="Arial" pitchFamily="34" charset="0"/>
              </a:rPr>
              <a:t>&gt;</a:t>
            </a:r>
            <a:r>
              <a:rPr lang="en-US" dirty="0">
                <a:latin typeface="Arial" pitchFamily="34" charset="0"/>
                <a:cs typeface="Arial" pitchFamily="34" charset="0"/>
              </a:rPr>
              <a:t>(</a:t>
            </a:r>
            <a:r>
              <a:rPr lang="en-US" b="1" dirty="0">
                <a:solidFill>
                  <a:schemeClr val="accent6">
                    <a:lumMod val="50000"/>
                  </a:schemeClr>
                </a:solidFill>
                <a:latin typeface="Arial" pitchFamily="34" charset="0"/>
                <a:cs typeface="Arial" pitchFamily="34" charset="0"/>
              </a:rPr>
              <a:t>&lt;parameters&gt;</a:t>
            </a:r>
            <a:r>
              <a:rPr lang="en-US" dirty="0">
                <a:latin typeface="Arial" pitchFamily="34" charset="0"/>
                <a:cs typeface="Arial" pitchFamily="34" charset="0"/>
              </a:rPr>
              <a:t>) {</a:t>
            </a:r>
          </a:p>
          <a:p>
            <a:endParaRPr lang="en-US" dirty="0">
              <a:latin typeface="Arial" pitchFamily="34" charset="0"/>
              <a:cs typeface="Arial" pitchFamily="34" charset="0"/>
            </a:endParaRPr>
          </a:p>
          <a:p>
            <a:r>
              <a:rPr lang="en-US" dirty="0">
                <a:latin typeface="Arial" pitchFamily="34" charset="0"/>
                <a:cs typeface="Arial" pitchFamily="34" charset="0"/>
              </a:rPr>
              <a:t>    </a:t>
            </a:r>
            <a:r>
              <a:rPr lang="en-US" sz="2000" b="1" dirty="0">
                <a:solidFill>
                  <a:schemeClr val="tx2">
                    <a:lumMod val="75000"/>
                  </a:schemeClr>
                </a:solidFill>
                <a:latin typeface="Arial" pitchFamily="34" charset="0"/>
                <a:cs typeface="Arial" pitchFamily="34" charset="0"/>
              </a:rPr>
              <a:t>&lt;</a:t>
            </a:r>
            <a:r>
              <a:rPr lang="en-US" sz="2000" b="1" dirty="0" err="1">
                <a:solidFill>
                  <a:schemeClr val="tx2">
                    <a:lumMod val="75000"/>
                  </a:schemeClr>
                </a:solidFill>
                <a:latin typeface="Arial" pitchFamily="34" charset="0"/>
                <a:cs typeface="Arial" pitchFamily="34" charset="0"/>
              </a:rPr>
              <a:t>method_body</a:t>
            </a:r>
            <a:r>
              <a:rPr lang="en-US" sz="2000" b="1" dirty="0">
                <a:solidFill>
                  <a:schemeClr val="tx2">
                    <a:lumMod val="75000"/>
                  </a:schemeClr>
                </a:solidFill>
                <a:latin typeface="Arial" pitchFamily="34" charset="0"/>
                <a:cs typeface="Arial" pitchFamily="34" charset="0"/>
              </a:rPr>
              <a:t>&gt;</a:t>
            </a:r>
            <a:endParaRPr lang="en-US" b="1" dirty="0">
              <a:solidFill>
                <a:schemeClr val="tx2">
                  <a:lumMod val="75000"/>
                </a:schemeClr>
              </a:solidFill>
              <a:latin typeface="Arial" pitchFamily="34" charset="0"/>
              <a:cs typeface="Arial" pitchFamily="34" charset="0"/>
            </a:endParaRPr>
          </a:p>
          <a:p>
            <a:endParaRPr lang="en-US" dirty="0">
              <a:latin typeface="Arial" pitchFamily="34" charset="0"/>
              <a:cs typeface="Arial" pitchFamily="34" charset="0"/>
            </a:endParaRPr>
          </a:p>
          <a:p>
            <a:r>
              <a:rPr lang="en-US" dirty="0">
                <a:latin typeface="Arial" pitchFamily="34" charset="0"/>
                <a:cs typeface="Arial" pitchFamily="34" charset="0"/>
              </a:rPr>
              <a:t>}</a:t>
            </a:r>
          </a:p>
        </p:txBody>
      </p:sp>
    </p:spTree>
    <p:extLst>
      <p:ext uri="{BB962C8B-B14F-4D97-AF65-F5344CB8AC3E}">
        <p14:creationId xmlns:p14="http://schemas.microsoft.com/office/powerpoint/2010/main" val="1873851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a:t>Miembros – Métodos – Parámetros opcionales y parámetros por nombre</a:t>
            </a:r>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5520" y="1834715"/>
            <a:ext cx="8568952" cy="4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8543" y="3501008"/>
            <a:ext cx="6828555"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879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a:t>C</a:t>
            </a:r>
            <a:r>
              <a:rPr lang="es-AR" dirty="0" smtClean="0"/>
              <a:t>#</a:t>
            </a:r>
            <a:endParaRPr lang="es-AR" dirty="0"/>
          </a:p>
        </p:txBody>
      </p:sp>
    </p:spTree>
    <p:extLst>
      <p:ext uri="{BB962C8B-B14F-4D97-AF65-F5344CB8AC3E}">
        <p14:creationId xmlns:p14="http://schemas.microsoft.com/office/powerpoint/2010/main" val="3688172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Cada vez que se crea una instancia de una clase se llama al constructor.</a:t>
            </a:r>
          </a:p>
          <a:p>
            <a:r>
              <a:rPr lang="es-ES" dirty="0"/>
              <a:t>Los constructores ejecutan código de inicialización.</a:t>
            </a:r>
          </a:p>
          <a:p>
            <a:r>
              <a:rPr lang="es-ES" dirty="0"/>
              <a:t>Pueden existir n constructores que tienen parámetros diferentes (sobrecarga)</a:t>
            </a:r>
          </a:p>
          <a:p>
            <a:r>
              <a:rPr lang="es-ES" dirty="0"/>
              <a:t>Permiten modificadores de acceso.</a:t>
            </a:r>
          </a:p>
          <a:p>
            <a:r>
              <a:rPr lang="es-ES" dirty="0"/>
              <a:t>Siempre hay al menos un constructor. Si no se pone ninguno automáticamente habrá un “default constructor”: no recibe parámetros y no contiene ninguna sentencia.</a:t>
            </a:r>
          </a:p>
          <a:p>
            <a:endParaRPr lang="es-ES" dirty="0"/>
          </a:p>
          <a:p>
            <a:endParaRPr lang="es-E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Miembros</a:t>
            </a:r>
            <a:r>
              <a:rPr lang="en-US" dirty="0"/>
              <a:t> – Constructor</a:t>
            </a:r>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5737" y="3786190"/>
            <a:ext cx="286562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9196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Un operador es un término o símbolo que acepta como entrada expresiones u operados y devuelve un valor.</a:t>
            </a:r>
          </a:p>
          <a:p>
            <a:r>
              <a:rPr lang="es-ES" dirty="0"/>
              <a:t>Operadores que requieren sólo un operando se denominan unarios (</a:t>
            </a:r>
            <a:r>
              <a:rPr lang="es-ES" dirty="0" err="1"/>
              <a:t>ej</a:t>
            </a:r>
            <a:r>
              <a:rPr lang="es-ES" dirty="0"/>
              <a:t>: ++)</a:t>
            </a:r>
          </a:p>
          <a:p>
            <a:r>
              <a:rPr lang="es-ES" dirty="0"/>
              <a:t>Los operados que requieren 2 </a:t>
            </a:r>
            <a:r>
              <a:rPr lang="es-ES" dirty="0" err="1"/>
              <a:t>operandos</a:t>
            </a:r>
            <a:r>
              <a:rPr lang="es-ES" dirty="0"/>
              <a:t> son binarios (</a:t>
            </a:r>
            <a:r>
              <a:rPr lang="es-ES" dirty="0" err="1"/>
              <a:t>ej</a:t>
            </a:r>
            <a:r>
              <a:rPr lang="es-ES" dirty="0"/>
              <a:t>: +, -, *) y los de 3 son ternarios.</a:t>
            </a:r>
          </a:p>
          <a:p>
            <a:r>
              <a:rPr lang="es-ES" dirty="0"/>
              <a:t>Hay operadores que se pueden sobrecargar (+, -, *)</a:t>
            </a:r>
          </a:p>
          <a:p>
            <a:r>
              <a:rPr lang="es-ES" dirty="0"/>
              <a:t>Operador binario que no está en la imagen: ??. </a:t>
            </a:r>
          </a:p>
          <a:p>
            <a:endParaRPr lang="es-E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Miembros</a:t>
            </a:r>
            <a:r>
              <a:rPr lang="en-US" dirty="0"/>
              <a:t> – </a:t>
            </a:r>
            <a:r>
              <a:rPr lang="en-US" dirty="0" err="1"/>
              <a:t>Operadores</a:t>
            </a:r>
            <a:endParaRPr lang="en-US" dirty="0"/>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7730" y="3200374"/>
            <a:ext cx="4930214" cy="1583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7564" y="4783471"/>
            <a:ext cx="4749290" cy="989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990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t>Herencia</a:t>
            </a:r>
            <a:r>
              <a:rPr lang="en-US" dirty="0" smtClean="0"/>
              <a:t>, Interfaces, </a:t>
            </a:r>
            <a:r>
              <a:rPr lang="en-US" dirty="0" err="1" smtClean="0"/>
              <a:t>Clases</a:t>
            </a:r>
            <a:r>
              <a:rPr lang="en-US" dirty="0" smtClean="0"/>
              <a:t> </a:t>
            </a:r>
            <a:r>
              <a:rPr lang="en-US" dirty="0" err="1" smtClean="0"/>
              <a:t>Parciales</a:t>
            </a:r>
            <a:r>
              <a:rPr lang="en-US" dirty="0" smtClean="0"/>
              <a:t>, …</a:t>
            </a:r>
            <a:endParaRPr lang="en-US" dirty="0"/>
          </a:p>
        </p:txBody>
      </p:sp>
    </p:spTree>
    <p:extLst>
      <p:ext uri="{BB962C8B-B14F-4D97-AF65-F5344CB8AC3E}">
        <p14:creationId xmlns:p14="http://schemas.microsoft.com/office/powerpoint/2010/main" val="1592887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Las clases pueden heredar de otras clases (que no sean </a:t>
            </a:r>
            <a:r>
              <a:rPr lang="es-AR" dirty="0" err="1"/>
              <a:t>sealed</a:t>
            </a:r>
            <a:r>
              <a:rPr lang="es-AR" dirty="0"/>
              <a:t>).</a:t>
            </a:r>
          </a:p>
          <a:p>
            <a:pPr lvl="0"/>
            <a:r>
              <a:rPr lang="en-US" dirty="0"/>
              <a:t>De la </a:t>
            </a:r>
            <a:r>
              <a:rPr lang="en-US" dirty="0" err="1"/>
              <a:t>clase</a:t>
            </a:r>
            <a:r>
              <a:rPr lang="en-US" dirty="0"/>
              <a:t> de la </a:t>
            </a:r>
            <a:r>
              <a:rPr lang="en-US" dirty="0" err="1"/>
              <a:t>cual</a:t>
            </a:r>
            <a:r>
              <a:rPr lang="en-US" dirty="0"/>
              <a:t> se </a:t>
            </a:r>
            <a:r>
              <a:rPr lang="en-US" dirty="0" err="1"/>
              <a:t>hereda</a:t>
            </a:r>
            <a:r>
              <a:rPr lang="en-US" dirty="0"/>
              <a:t> se la </a:t>
            </a:r>
            <a:r>
              <a:rPr lang="en-US" dirty="0" err="1"/>
              <a:t>denomina</a:t>
            </a:r>
            <a:r>
              <a:rPr lang="en-US" dirty="0"/>
              <a:t> </a:t>
            </a:r>
            <a:r>
              <a:rPr lang="en-US" dirty="0" err="1"/>
              <a:t>clase</a:t>
            </a:r>
            <a:r>
              <a:rPr lang="en-US" dirty="0"/>
              <a:t> base.</a:t>
            </a:r>
          </a:p>
          <a:p>
            <a:pPr lvl="0"/>
            <a:r>
              <a:rPr lang="en-US" dirty="0"/>
              <a:t>A la </a:t>
            </a:r>
            <a:r>
              <a:rPr lang="en-US" dirty="0" err="1"/>
              <a:t>clase</a:t>
            </a:r>
            <a:r>
              <a:rPr lang="en-US" dirty="0"/>
              <a:t> </a:t>
            </a:r>
            <a:r>
              <a:rPr lang="en-US" dirty="0" err="1"/>
              <a:t>heredera</a:t>
            </a:r>
            <a:r>
              <a:rPr lang="en-US" dirty="0"/>
              <a:t> se la </a:t>
            </a:r>
            <a:r>
              <a:rPr lang="en-US" dirty="0" err="1"/>
              <a:t>denomina</a:t>
            </a:r>
            <a:r>
              <a:rPr lang="en-US" dirty="0"/>
              <a:t> </a:t>
            </a:r>
            <a:r>
              <a:rPr lang="en-US" dirty="0" err="1"/>
              <a:t>derivada</a:t>
            </a:r>
            <a:r>
              <a:rPr lang="en-US" dirty="0"/>
              <a:t> o </a:t>
            </a:r>
            <a:r>
              <a:rPr lang="en-US" dirty="0" err="1"/>
              <a:t>subclase</a:t>
            </a:r>
            <a:r>
              <a:rPr lang="en-US" dirty="0"/>
              <a:t>.</a:t>
            </a:r>
          </a:p>
          <a:p>
            <a:pPr lvl="0"/>
            <a:r>
              <a:rPr lang="en-US" dirty="0"/>
              <a:t>La </a:t>
            </a:r>
            <a:r>
              <a:rPr lang="en-US" dirty="0" err="1"/>
              <a:t>clase</a:t>
            </a:r>
            <a:r>
              <a:rPr lang="en-US" dirty="0"/>
              <a:t> </a:t>
            </a:r>
            <a:r>
              <a:rPr lang="en-US" dirty="0" err="1"/>
              <a:t>derivada</a:t>
            </a:r>
            <a:r>
              <a:rPr lang="en-US" dirty="0"/>
              <a:t> </a:t>
            </a:r>
            <a:r>
              <a:rPr lang="en-US" dirty="0" err="1"/>
              <a:t>tiene</a:t>
            </a:r>
            <a:r>
              <a:rPr lang="en-US" dirty="0"/>
              <a:t> dos </a:t>
            </a:r>
            <a:r>
              <a:rPr lang="en-US" dirty="0" err="1"/>
              <a:t>tipos</a:t>
            </a:r>
            <a:r>
              <a:rPr lang="en-US" dirty="0"/>
              <a:t> </a:t>
            </a:r>
            <a:r>
              <a:rPr lang="en-US" dirty="0" err="1"/>
              <a:t>efectivos</a:t>
            </a:r>
            <a:r>
              <a:rPr lang="en-US" dirty="0"/>
              <a:t>.</a:t>
            </a:r>
          </a:p>
          <a:p>
            <a:pPr lvl="0"/>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Herencia</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3737" y="2427403"/>
            <a:ext cx="5040560" cy="329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1942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Describen un grupo de comportamientos relacionados</a:t>
            </a:r>
          </a:p>
          <a:p>
            <a:r>
              <a:rPr lang="es-AR" dirty="0" smtClean="0"/>
              <a:t>No </a:t>
            </a:r>
            <a:r>
              <a:rPr lang="es-AR" dirty="0"/>
              <a:t>puede contener campos.</a:t>
            </a:r>
          </a:p>
          <a:p>
            <a:r>
              <a:rPr lang="es-AR" dirty="0"/>
              <a:t>Sus miembros son automáticamente públicos.</a:t>
            </a:r>
          </a:p>
          <a:p>
            <a:r>
              <a:rPr lang="es-AR" dirty="0"/>
              <a:t>Pueden heredar de otras interfaces</a:t>
            </a:r>
          </a:p>
          <a:p>
            <a:r>
              <a:rPr lang="es-AR" dirty="0"/>
              <a:t>Las clases pueden implementar interfaces:</a:t>
            </a:r>
          </a:p>
          <a:p>
            <a:pPr lvl="1"/>
            <a:r>
              <a:rPr lang="es-AR" dirty="0"/>
              <a:t>Una clase puede implementar más de una interfaz</a:t>
            </a:r>
            <a:r>
              <a:rPr lang="es-AR" dirty="0" smtClean="0"/>
              <a:t>.</a:t>
            </a:r>
          </a:p>
          <a:p>
            <a:pPr lvl="1"/>
            <a:r>
              <a:rPr lang="es-AR" dirty="0" smtClean="0"/>
              <a:t>Pueden </a:t>
            </a:r>
            <a:r>
              <a:rPr lang="es-AR" dirty="0"/>
              <a:t>estar compuestas de métodos, propiedades, eventos, indizadores.</a:t>
            </a:r>
          </a:p>
          <a:p>
            <a:pPr lvl="1"/>
            <a:r>
              <a:rPr lang="es-AR" dirty="0" smtClean="0"/>
              <a:t>Cuando </a:t>
            </a:r>
            <a:r>
              <a:rPr lang="es-AR" dirty="0"/>
              <a:t>una clase implementa una interfaz, toma de ella  sólo los nombres de método y las firmas, ya que la propia interface no contiene ninguna implementación.</a:t>
            </a:r>
            <a:endParaRPr lang="en-US" dirty="0"/>
          </a:p>
          <a:p>
            <a:endParaRPr lang="en-U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Interfaces</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8637" y="1219563"/>
            <a:ext cx="5234014"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016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Se puede dividir la definición de una clase en dos o más archivos de código fuente.</a:t>
            </a:r>
          </a:p>
          <a:p>
            <a:pPr lvl="0"/>
            <a:r>
              <a:rPr lang="en-US" dirty="0"/>
              <a:t>Los </a:t>
            </a:r>
            <a:r>
              <a:rPr lang="en-US" dirty="0" err="1"/>
              <a:t>archivos</a:t>
            </a:r>
            <a:r>
              <a:rPr lang="en-US" dirty="0"/>
              <a:t> se </a:t>
            </a:r>
            <a:r>
              <a:rPr lang="en-US" dirty="0" err="1"/>
              <a:t>combinan</a:t>
            </a:r>
            <a:r>
              <a:rPr lang="en-US" dirty="0"/>
              <a:t> </a:t>
            </a:r>
            <a:r>
              <a:rPr lang="en-US" dirty="0" err="1"/>
              <a:t>cuando</a:t>
            </a:r>
            <a:r>
              <a:rPr lang="en-US" dirty="0"/>
              <a:t> se </a:t>
            </a:r>
            <a:r>
              <a:rPr lang="en-US" dirty="0" err="1"/>
              <a:t>compila</a:t>
            </a:r>
            <a:r>
              <a:rPr lang="en-US" dirty="0"/>
              <a:t> la </a:t>
            </a:r>
            <a:r>
              <a:rPr lang="en-US" dirty="0" err="1"/>
              <a:t>aplicación</a:t>
            </a:r>
            <a:r>
              <a:rPr lang="en-US" dirty="0"/>
              <a:t>.</a:t>
            </a:r>
          </a:p>
          <a:p>
            <a:pPr lvl="0"/>
            <a:endParaRPr lang="es-AR" dirty="0"/>
          </a:p>
          <a:p>
            <a:pPr marL="0" indent="0">
              <a:buNone/>
            </a:pPr>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Clases</a:t>
            </a:r>
            <a:r>
              <a:rPr lang="en-US" dirty="0"/>
              <a:t> </a:t>
            </a:r>
            <a:r>
              <a:rPr lang="en-US" dirty="0" err="1"/>
              <a:t>parciales</a:t>
            </a:r>
            <a:endParaRPr lang="es-AR" dirty="0"/>
          </a:p>
          <a:p>
            <a:r>
              <a:rPr lang="en-US" dirty="0" smtClean="0"/>
              <a:t>		</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844" y="2096846"/>
            <a:ext cx="3124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4277" y="2096846"/>
            <a:ext cx="3615915" cy="1660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64277" y="4273706"/>
            <a:ext cx="4842948" cy="871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1934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Los atributos constituyen un medio apropiado para asociar información declarativa con código de C#.</a:t>
            </a:r>
          </a:p>
          <a:p>
            <a:r>
              <a:rPr lang="es-AR" dirty="0"/>
              <a:t>Se consulta en tiempo de </a:t>
            </a:r>
            <a:r>
              <a:rPr lang="es-AR" dirty="0" err="1"/>
              <a:t>build</a:t>
            </a:r>
            <a:r>
              <a:rPr lang="es-AR" dirty="0"/>
              <a:t> o ejecución mediante </a:t>
            </a:r>
            <a:r>
              <a:rPr lang="es-AR" dirty="0" err="1"/>
              <a:t>reflection</a:t>
            </a:r>
            <a:r>
              <a:rPr lang="es-AR" dirty="0"/>
              <a:t>.</a:t>
            </a:r>
          </a:p>
          <a:p>
            <a:r>
              <a:rPr lang="es-AR" dirty="0"/>
              <a:t>Agregan metadatos al programa.</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Atributos</a:t>
            </a:r>
            <a:endParaRPr lang="en-US" dirty="0"/>
          </a:p>
        </p:txBody>
      </p:sp>
      <p:sp>
        <p:nvSpPr>
          <p:cNvPr id="5" name="Rectangle 4"/>
          <p:cNvSpPr/>
          <p:nvPr/>
        </p:nvSpPr>
        <p:spPr>
          <a:xfrm>
            <a:off x="2783632" y="3206121"/>
            <a:ext cx="6984776" cy="2400657"/>
          </a:xfrm>
          <a:prstGeom prst="rect">
            <a:avLst/>
          </a:prstGeom>
        </p:spPr>
        <p:txBody>
          <a:bodyPr wrap="square">
            <a:spAutoFit/>
          </a:bodyPr>
          <a:lstStyle/>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r>
              <a:rPr lang="es-AR" dirty="0" err="1">
                <a:solidFill>
                  <a:srgbClr val="2B91AF"/>
                </a:solidFill>
                <a:latin typeface="Consolas"/>
                <a:ea typeface="Times New Roman"/>
                <a:cs typeface="Times New Roman"/>
              </a:rPr>
              <a:t>Serializable</a:t>
            </a:r>
            <a:r>
              <a:rPr lang="es-AR" dirty="0">
                <a:solidFill>
                  <a:srgbClr val="000000"/>
                </a:solidFill>
                <a:latin typeface="Consolas"/>
                <a:ea typeface="Times New Roman"/>
                <a:cs typeface="Times New Roman"/>
              </a:rPr>
              <a:t>]</a:t>
            </a:r>
            <a:br>
              <a:rPr lang="es-AR" dirty="0">
                <a:solidFill>
                  <a:srgbClr val="000000"/>
                </a:solidFill>
                <a:latin typeface="Consolas"/>
                <a:ea typeface="Times New Roman"/>
                <a:cs typeface="Times New Roman"/>
              </a:rPr>
            </a:br>
            <a:r>
              <a:rPr lang="es-AR" dirty="0" err="1">
                <a:solidFill>
                  <a:srgbClr val="0000FF"/>
                </a:solidFill>
                <a:latin typeface="Consolas"/>
                <a:ea typeface="Times New Roman"/>
                <a:cs typeface="Times New Roman"/>
              </a:rPr>
              <a:t>public</a:t>
            </a:r>
            <a:r>
              <a:rPr lang="es-AR" dirty="0">
                <a:solidFill>
                  <a:srgbClr val="000000"/>
                </a:solidFill>
                <a:latin typeface="Consolas"/>
                <a:ea typeface="Times New Roman"/>
                <a:cs typeface="Times New Roman"/>
              </a:rPr>
              <a:t> </a:t>
            </a:r>
            <a:r>
              <a:rPr lang="es-AR" dirty="0" err="1">
                <a:solidFill>
                  <a:srgbClr val="0000FF"/>
                </a:solidFill>
                <a:latin typeface="Consolas"/>
                <a:ea typeface="Times New Roman"/>
                <a:cs typeface="Times New Roman"/>
              </a:rPr>
              <a:t>class</a:t>
            </a:r>
            <a:r>
              <a:rPr lang="es-AR" dirty="0">
                <a:solidFill>
                  <a:srgbClr val="000000"/>
                </a:solidFill>
                <a:latin typeface="Consolas"/>
                <a:ea typeface="Times New Roman"/>
                <a:cs typeface="Times New Roman"/>
              </a:rPr>
              <a:t> </a:t>
            </a:r>
            <a:r>
              <a:rPr lang="es-AR" dirty="0">
                <a:solidFill>
                  <a:srgbClr val="2B91AF"/>
                </a:solidFill>
                <a:latin typeface="Consolas"/>
                <a:ea typeface="Times New Roman"/>
                <a:cs typeface="Times New Roman"/>
              </a:rPr>
              <a:t>Mentor</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    </a:t>
            </a:r>
            <a:r>
              <a:rPr lang="es-AR" dirty="0">
                <a:solidFill>
                  <a:srgbClr val="008000"/>
                </a:solidFill>
                <a:latin typeface="Consolas"/>
                <a:ea typeface="Times New Roman"/>
                <a:cs typeface="Times New Roman"/>
              </a:rPr>
              <a:t>// </a:t>
            </a:r>
            <a:r>
              <a:rPr lang="es-AR" dirty="0" err="1">
                <a:solidFill>
                  <a:srgbClr val="008000"/>
                </a:solidFill>
                <a:latin typeface="Consolas"/>
                <a:ea typeface="Times New Roman"/>
                <a:cs typeface="Times New Roman"/>
              </a:rPr>
              <a:t>Objects</a:t>
            </a:r>
            <a:r>
              <a:rPr lang="es-AR" dirty="0">
                <a:solidFill>
                  <a:srgbClr val="008000"/>
                </a:solidFill>
                <a:latin typeface="Consolas"/>
                <a:ea typeface="Times New Roman"/>
                <a:cs typeface="Times New Roman"/>
              </a:rPr>
              <a:t> of </a:t>
            </a:r>
            <a:r>
              <a:rPr lang="es-AR" dirty="0" err="1">
                <a:solidFill>
                  <a:srgbClr val="008000"/>
                </a:solidFill>
                <a:latin typeface="Consolas"/>
                <a:ea typeface="Times New Roman"/>
                <a:cs typeface="Times New Roman"/>
              </a:rPr>
              <a:t>this</a:t>
            </a:r>
            <a:r>
              <a:rPr lang="es-AR" dirty="0">
                <a:solidFill>
                  <a:srgbClr val="008000"/>
                </a:solidFill>
                <a:latin typeface="Consolas"/>
                <a:ea typeface="Times New Roman"/>
                <a:cs typeface="Times New Roman"/>
              </a:rPr>
              <a:t> </a:t>
            </a:r>
            <a:r>
              <a:rPr lang="es-AR" dirty="0" err="1">
                <a:solidFill>
                  <a:srgbClr val="008000"/>
                </a:solidFill>
                <a:latin typeface="Consolas"/>
                <a:ea typeface="Times New Roman"/>
                <a:cs typeface="Times New Roman"/>
              </a:rPr>
              <a:t>type</a:t>
            </a:r>
            <a:r>
              <a:rPr lang="es-AR" dirty="0">
                <a:solidFill>
                  <a:srgbClr val="008000"/>
                </a:solidFill>
                <a:latin typeface="Consolas"/>
                <a:ea typeface="Times New Roman"/>
                <a:cs typeface="Times New Roman"/>
              </a:rPr>
              <a:t> can be </a:t>
            </a:r>
            <a:r>
              <a:rPr lang="es-AR" dirty="0" err="1">
                <a:solidFill>
                  <a:srgbClr val="008000"/>
                </a:solidFill>
                <a:latin typeface="Consolas"/>
                <a:ea typeface="Times New Roman"/>
                <a:cs typeface="Times New Roman"/>
              </a:rPr>
              <a:t>serialized</a:t>
            </a:r>
            <a:r>
              <a:rPr lang="es-AR" dirty="0">
                <a:solidFill>
                  <a:srgbClr val="008000"/>
                </a:solidFill>
                <a:latin typeface="Consolas"/>
                <a:ea typeface="Times New Roman"/>
                <a:cs typeface="Times New Roman"/>
              </a:rPr>
              <a:t>.</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endParaRPr lang="es-AR" sz="1600" dirty="0">
              <a:ea typeface="Times New Roman"/>
              <a:cs typeface="Times New Roman"/>
            </a:endParaRPr>
          </a:p>
        </p:txBody>
      </p:sp>
    </p:spTree>
    <p:extLst>
      <p:ext uri="{BB962C8B-B14F-4D97-AF65-F5344CB8AC3E}">
        <p14:creationId xmlns:p14="http://schemas.microsoft.com/office/powerpoint/2010/main" val="2813977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marL="173038" lvl="1">
              <a:buClrTx/>
              <a:buBlip>
                <a:blip r:embed="rId2"/>
              </a:buBlip>
            </a:pPr>
            <a:r>
              <a:rPr lang="es-AR" dirty="0"/>
              <a:t>Es común declarar una variable e inicializarla en un mismo paso. </a:t>
            </a:r>
          </a:p>
          <a:p>
            <a:pPr marL="173038" lvl="1">
              <a:buClrTx/>
              <a:buBlip>
                <a:blip r:embed="rId2"/>
              </a:buBlip>
            </a:pPr>
            <a:r>
              <a:rPr lang="es-AR" dirty="0"/>
              <a:t>Si el compilador es capaz de inferir el tipo de la expresión de inicialización, es posible usar la palabra clave </a:t>
            </a:r>
            <a:r>
              <a:rPr lang="es-AR" b="1" dirty="0" err="1"/>
              <a:t>var</a:t>
            </a:r>
            <a:r>
              <a:rPr lang="es-AR" dirty="0"/>
              <a:t> en lugar de la declaración de tipo.</a:t>
            </a:r>
          </a:p>
          <a:p>
            <a:pPr marL="173038" lvl="1">
              <a:buClrTx/>
              <a:buBlip>
                <a:blip r:embed="rId2"/>
              </a:buBlip>
            </a:pPr>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AR" dirty="0"/>
              <a:t>Variables locales implícitamente </a:t>
            </a:r>
            <a:r>
              <a:rPr lang="es-AR" dirty="0" err="1" smtClean="0"/>
              <a:t>tipadas</a:t>
            </a:r>
            <a:endParaRPr lang="es-AR" dirty="0"/>
          </a:p>
        </p:txBody>
      </p:sp>
      <p:sp>
        <p:nvSpPr>
          <p:cNvPr id="5" name="Rectangle 1"/>
          <p:cNvSpPr>
            <a:spLocks noChangeArrowheads="1"/>
          </p:cNvSpPr>
          <p:nvPr/>
        </p:nvSpPr>
        <p:spPr bwMode="auto">
          <a:xfrm>
            <a:off x="238588" y="2330995"/>
            <a:ext cx="626469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sz="2800" dirty="0" err="1">
                <a:solidFill>
                  <a:srgbClr val="0000FF"/>
                </a:solidFill>
                <a:latin typeface="Consolas" pitchFamily="49" charset="0"/>
                <a:cs typeface="Consolas" pitchFamily="49" charset="0"/>
              </a:rPr>
              <a:t>var</a:t>
            </a:r>
            <a:r>
              <a:rPr lang="es-AR" sz="2800" dirty="0">
                <a:solidFill>
                  <a:srgbClr val="000000"/>
                </a:solidFill>
                <a:latin typeface="Consolas" pitchFamily="49" charset="0"/>
                <a:cs typeface="Consolas" pitchFamily="49" charset="0"/>
              </a:rPr>
              <a:t> </a:t>
            </a:r>
            <a:r>
              <a:rPr lang="es-AR" sz="2800" dirty="0" err="1">
                <a:solidFill>
                  <a:srgbClr val="000000"/>
                </a:solidFill>
                <a:latin typeface="Consolas" pitchFamily="49" charset="0"/>
                <a:cs typeface="Consolas" pitchFamily="49" charset="0"/>
              </a:rPr>
              <a:t>someInt</a:t>
            </a:r>
            <a:r>
              <a:rPr lang="es-AR" sz="2800" dirty="0">
                <a:solidFill>
                  <a:srgbClr val="000000"/>
                </a:solidFill>
                <a:latin typeface="Consolas" pitchFamily="49" charset="0"/>
                <a:cs typeface="Consolas" pitchFamily="49" charset="0"/>
              </a:rPr>
              <a:t> = 0;   </a:t>
            </a:r>
          </a:p>
          <a:p>
            <a:pPr fontAlgn="base">
              <a:spcBef>
                <a:spcPct val="0"/>
              </a:spcBef>
              <a:spcAft>
                <a:spcPct val="0"/>
              </a:spcAft>
            </a:pPr>
            <a:r>
              <a:rPr lang="es-AR" sz="2800" dirty="0">
                <a:solidFill>
                  <a:srgbClr val="000000"/>
                </a:solidFill>
                <a:latin typeface="Consolas" pitchFamily="49" charset="0"/>
                <a:cs typeface="Consolas" pitchFamily="49" charset="0"/>
              </a:rPr>
              <a:t>      </a:t>
            </a:r>
          </a:p>
          <a:p>
            <a:pPr fontAlgn="base">
              <a:spcBef>
                <a:spcPct val="0"/>
              </a:spcBef>
              <a:spcAft>
                <a:spcPct val="0"/>
              </a:spcAft>
            </a:pPr>
            <a:r>
              <a:rPr lang="es-AR" sz="2800" dirty="0" err="1">
                <a:solidFill>
                  <a:srgbClr val="0000FF"/>
                </a:solidFill>
                <a:latin typeface="Consolas" pitchFamily="49" charset="0"/>
                <a:cs typeface="Consolas" pitchFamily="49" charset="0"/>
              </a:rPr>
              <a:t>var</a:t>
            </a:r>
            <a:r>
              <a:rPr lang="es-AR" sz="2800" dirty="0">
                <a:solidFill>
                  <a:srgbClr val="000000"/>
                </a:solidFill>
                <a:latin typeface="Consolas" pitchFamily="49" charset="0"/>
                <a:cs typeface="Consolas" pitchFamily="49" charset="0"/>
              </a:rPr>
              <a:t> </a:t>
            </a:r>
            <a:r>
              <a:rPr lang="es-AR" sz="2800" dirty="0" err="1">
                <a:solidFill>
                  <a:srgbClr val="000000"/>
                </a:solidFill>
                <a:latin typeface="Consolas" pitchFamily="49" charset="0"/>
                <a:cs typeface="Consolas" pitchFamily="49" charset="0"/>
              </a:rPr>
              <a:t>someString</a:t>
            </a:r>
            <a:r>
              <a:rPr lang="es-AR" sz="2800" dirty="0">
                <a:solidFill>
                  <a:srgbClr val="000000"/>
                </a:solidFill>
                <a:latin typeface="Consolas" pitchFamily="49" charset="0"/>
                <a:cs typeface="Consolas" pitchFamily="49" charset="0"/>
              </a:rPr>
              <a:t> = </a:t>
            </a:r>
            <a:r>
              <a:rPr lang="es-AR" sz="2800" dirty="0">
                <a:solidFill>
                  <a:srgbClr val="A31515"/>
                </a:solidFill>
                <a:latin typeface="Consolas" pitchFamily="49" charset="0"/>
                <a:cs typeface="Consolas" pitchFamily="49" charset="0"/>
              </a:rPr>
              <a:t>"Hola mundo!"</a:t>
            </a:r>
            <a:r>
              <a:rPr lang="es-AR" sz="2800" dirty="0">
                <a:solidFill>
                  <a:srgbClr val="000000"/>
                </a:solidFill>
                <a:latin typeface="Consolas" pitchFamily="49" charset="0"/>
                <a:cs typeface="Consolas" pitchFamily="49" charset="0"/>
              </a:rPr>
              <a:t>;</a:t>
            </a:r>
            <a:endParaRPr lang="es-AR" sz="6000" dirty="0">
              <a:latin typeface="Arial" pitchFamily="34" charset="0"/>
              <a:cs typeface="Arial" pitchFamily="34" charset="0"/>
            </a:endParaRPr>
          </a:p>
        </p:txBody>
      </p:sp>
    </p:spTree>
    <p:extLst>
      <p:ext uri="{BB962C8B-B14F-4D97-AF65-F5344CB8AC3E}">
        <p14:creationId xmlns:p14="http://schemas.microsoft.com/office/powerpoint/2010/main" val="2355646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Reutilización de código sin utilizar herencia</a:t>
            </a:r>
          </a:p>
          <a:p>
            <a:r>
              <a:rPr lang="es-AR" sz="1800" dirty="0"/>
              <a:t>Llamar a métodos estáticos de una clase como si fueran métodos de instancia de </a:t>
            </a:r>
            <a:r>
              <a:rPr lang="es-AR" sz="1800" dirty="0" smtClean="0"/>
              <a:t>otra</a:t>
            </a:r>
          </a:p>
          <a:p>
            <a:r>
              <a:rPr lang="es-AR" dirty="0"/>
              <a:t>El método debe tener las siguientes características</a:t>
            </a:r>
            <a:r>
              <a:rPr lang="es-AR" dirty="0" smtClean="0"/>
              <a:t>:</a:t>
            </a:r>
            <a:endParaRPr lang="en-US" dirty="0"/>
          </a:p>
          <a:p>
            <a:pPr lvl="1">
              <a:buFont typeface="Wingdings" panose="05000000000000000000" pitchFamily="2" charset="2"/>
              <a:buChar char="ü"/>
            </a:pPr>
            <a:r>
              <a:rPr lang="es-AR" dirty="0"/>
              <a:t>La clase contenedora debe ser una clase </a:t>
            </a:r>
            <a:r>
              <a:rPr lang="es-AR" dirty="0" err="1"/>
              <a:t>static</a:t>
            </a:r>
            <a:r>
              <a:rPr lang="es-AR" dirty="0"/>
              <a:t>.</a:t>
            </a:r>
          </a:p>
          <a:p>
            <a:pPr lvl="1">
              <a:buFont typeface="Wingdings" panose="05000000000000000000" pitchFamily="2" charset="2"/>
              <a:buChar char="ü"/>
            </a:pPr>
            <a:r>
              <a:rPr lang="es-AR" dirty="0"/>
              <a:t>El método debe tener al menos un parámetro.</a:t>
            </a:r>
          </a:p>
          <a:p>
            <a:pPr lvl="1">
              <a:buFont typeface="Wingdings" panose="05000000000000000000" pitchFamily="2" charset="2"/>
              <a:buChar char="ü"/>
            </a:pPr>
            <a:r>
              <a:rPr lang="es-AR" dirty="0"/>
              <a:t>El primer parámetro debe tener la palabra clave </a:t>
            </a:r>
            <a:r>
              <a:rPr lang="es-AR" dirty="0" err="1"/>
              <a:t>this</a:t>
            </a:r>
            <a:r>
              <a:rPr lang="es-AR" dirty="0"/>
              <a:t>.</a:t>
            </a:r>
          </a:p>
          <a:p>
            <a:endParaRPr lang="es-AR"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Extension methods</a:t>
            </a:r>
          </a:p>
          <a:p>
            <a:endParaRPr lang="en-US" dirty="0"/>
          </a:p>
        </p:txBody>
      </p:sp>
      <p:sp>
        <p:nvSpPr>
          <p:cNvPr id="5" name="Rectangle 1"/>
          <p:cNvSpPr>
            <a:spLocks noChangeArrowheads="1"/>
          </p:cNvSpPr>
          <p:nvPr/>
        </p:nvSpPr>
        <p:spPr bwMode="auto">
          <a:xfrm>
            <a:off x="1812418" y="3692513"/>
            <a:ext cx="879856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sz="1200" dirty="0" err="1">
                <a:solidFill>
                  <a:srgbClr val="0000FF"/>
                </a:solidFill>
                <a:latin typeface="Consolas" pitchFamily="49" charset="0"/>
                <a:cs typeface="Consolas" pitchFamily="49" charset="0"/>
              </a:rPr>
              <a:t>public</a:t>
            </a:r>
            <a:r>
              <a:rPr lang="es-AR" sz="1200" dirty="0">
                <a:solidFill>
                  <a:srgbClr val="000000"/>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static</a:t>
            </a:r>
            <a:r>
              <a:rPr lang="es-AR" sz="1200" dirty="0">
                <a:solidFill>
                  <a:srgbClr val="000000"/>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class</a:t>
            </a:r>
            <a:r>
              <a:rPr lang="es-AR" sz="1200" dirty="0">
                <a:solidFill>
                  <a:srgbClr val="000000"/>
                </a:solidFill>
                <a:latin typeface="Consolas" pitchFamily="49" charset="0"/>
                <a:cs typeface="Consolas" pitchFamily="49" charset="0"/>
              </a:rPr>
              <a:t> </a:t>
            </a:r>
            <a:r>
              <a:rPr lang="es-AR" sz="1200" dirty="0" err="1">
                <a:solidFill>
                  <a:srgbClr val="2B91AF"/>
                </a:solidFill>
                <a:latin typeface="Consolas" pitchFamily="49" charset="0"/>
                <a:cs typeface="Consolas" pitchFamily="49" charset="0"/>
              </a:rPr>
              <a:t>MyExtensions</a:t>
            </a:r>
            <a:r>
              <a:rPr lang="es-AR" sz="1200" dirty="0">
                <a:solidFill>
                  <a:srgbClr val="000000"/>
                </a:solidFill>
                <a:latin typeface="Consolas" pitchFamily="49" charset="0"/>
                <a:cs typeface="Consolas" pitchFamily="49" charset="0"/>
              </a:rPr>
              <a:t>     </a:t>
            </a:r>
          </a:p>
          <a:p>
            <a:pPr fontAlgn="base">
              <a:spcBef>
                <a:spcPct val="0"/>
              </a:spcBef>
              <a:spcAft>
                <a:spcPct val="0"/>
              </a:spcAft>
            </a:pPr>
            <a:r>
              <a:rPr lang="es-AR" sz="1200" dirty="0">
                <a:solidFill>
                  <a:srgbClr val="000000"/>
                </a:solidFill>
                <a:latin typeface="Consolas" pitchFamily="49" charset="0"/>
                <a:cs typeface="Consolas" pitchFamily="49" charset="0"/>
              </a:rPr>
              <a:t>{         </a:t>
            </a:r>
          </a:p>
          <a:p>
            <a:pPr fontAlgn="base">
              <a:spcBef>
                <a:spcPct val="0"/>
              </a:spcBef>
              <a:spcAft>
                <a:spcPct val="0"/>
              </a:spcAft>
            </a:pPr>
            <a:r>
              <a:rPr lang="es-AR" sz="1200" dirty="0">
                <a:solidFill>
                  <a:srgbClr val="000000"/>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public</a:t>
            </a:r>
            <a:r>
              <a:rPr lang="es-AR" sz="1200" dirty="0">
                <a:solidFill>
                  <a:srgbClr val="000000"/>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static</a:t>
            </a:r>
            <a:r>
              <a:rPr lang="es-AR" sz="1200" dirty="0">
                <a:solidFill>
                  <a:srgbClr val="000000"/>
                </a:solidFill>
                <a:latin typeface="Consolas" pitchFamily="49" charset="0"/>
                <a:cs typeface="Consolas" pitchFamily="49" charset="0"/>
              </a:rPr>
              <a:t> </a:t>
            </a:r>
            <a:r>
              <a:rPr lang="es-AR" sz="1200" dirty="0">
                <a:solidFill>
                  <a:srgbClr val="0000FF"/>
                </a:solidFill>
                <a:latin typeface="Consolas" pitchFamily="49" charset="0"/>
                <a:cs typeface="Consolas" pitchFamily="49" charset="0"/>
              </a:rPr>
              <a:t>int</a:t>
            </a:r>
            <a:r>
              <a:rPr lang="es-AR" sz="1200" dirty="0">
                <a:solidFill>
                  <a:srgbClr val="000000"/>
                </a:solidFill>
                <a:latin typeface="Consolas" pitchFamily="49" charset="0"/>
                <a:cs typeface="Consolas" pitchFamily="49" charset="0"/>
              </a:rPr>
              <a:t> </a:t>
            </a:r>
            <a:r>
              <a:rPr lang="es-AR" sz="1200" dirty="0" err="1">
                <a:solidFill>
                  <a:srgbClr val="000000"/>
                </a:solidFill>
                <a:latin typeface="Consolas" pitchFamily="49" charset="0"/>
                <a:cs typeface="Consolas" pitchFamily="49" charset="0"/>
              </a:rPr>
              <a:t>WordCount</a:t>
            </a:r>
            <a:r>
              <a:rPr lang="es-AR" sz="1200" dirty="0">
                <a:solidFill>
                  <a:srgbClr val="000000"/>
                </a:solidFill>
                <a:latin typeface="Consolas" pitchFamily="49" charset="0"/>
                <a:cs typeface="Consolas" pitchFamily="49" charset="0"/>
              </a:rPr>
              <a:t>(</a:t>
            </a:r>
            <a:r>
              <a:rPr lang="es-AR" sz="1200" dirty="0" err="1">
                <a:solidFill>
                  <a:srgbClr val="0000FF"/>
                </a:solidFill>
                <a:latin typeface="Consolas" pitchFamily="49" charset="0"/>
                <a:cs typeface="Consolas" pitchFamily="49" charset="0"/>
              </a:rPr>
              <a:t>this</a:t>
            </a:r>
            <a:r>
              <a:rPr lang="es-AR" sz="1200" dirty="0">
                <a:solidFill>
                  <a:srgbClr val="000000"/>
                </a:solidFill>
                <a:latin typeface="Consolas" pitchFamily="49" charset="0"/>
                <a:cs typeface="Consolas" pitchFamily="49" charset="0"/>
              </a:rPr>
              <a:t> </a:t>
            </a:r>
            <a:r>
              <a:rPr lang="es-AR" sz="1200" dirty="0" err="1">
                <a:solidFill>
                  <a:srgbClr val="2B91AF"/>
                </a:solidFill>
                <a:latin typeface="Consolas" pitchFamily="49" charset="0"/>
                <a:cs typeface="Consolas" pitchFamily="49" charset="0"/>
              </a:rPr>
              <a:t>String</a:t>
            </a:r>
            <a:r>
              <a:rPr lang="es-AR" sz="1200" dirty="0">
                <a:solidFill>
                  <a:srgbClr val="000000"/>
                </a:solidFill>
                <a:latin typeface="Consolas" pitchFamily="49" charset="0"/>
                <a:cs typeface="Consolas" pitchFamily="49" charset="0"/>
              </a:rPr>
              <a:t> </a:t>
            </a:r>
            <a:r>
              <a:rPr lang="es-AR" sz="1200" dirty="0" err="1">
                <a:solidFill>
                  <a:srgbClr val="000000"/>
                </a:solidFill>
                <a:latin typeface="Consolas" pitchFamily="49" charset="0"/>
                <a:cs typeface="Consolas" pitchFamily="49" charset="0"/>
              </a:rPr>
              <a:t>str</a:t>
            </a:r>
            <a:r>
              <a:rPr lang="es-AR" sz="1200" dirty="0">
                <a:solidFill>
                  <a:srgbClr val="000000"/>
                </a:solidFill>
                <a:latin typeface="Consolas" pitchFamily="49" charset="0"/>
                <a:cs typeface="Consolas" pitchFamily="49" charset="0"/>
              </a:rPr>
              <a:t>)         </a:t>
            </a:r>
          </a:p>
          <a:p>
            <a:pPr fontAlgn="base">
              <a:spcBef>
                <a:spcPct val="0"/>
              </a:spcBef>
              <a:spcAft>
                <a:spcPct val="0"/>
              </a:spcAft>
            </a:pPr>
            <a:r>
              <a:rPr lang="es-AR" sz="1200" dirty="0">
                <a:solidFill>
                  <a:srgbClr val="000000"/>
                </a:solidFill>
                <a:latin typeface="Consolas" pitchFamily="49" charset="0"/>
                <a:cs typeface="Consolas" pitchFamily="49" charset="0"/>
              </a:rPr>
              <a:t>   {             </a:t>
            </a:r>
          </a:p>
          <a:p>
            <a:pPr fontAlgn="base">
              <a:spcBef>
                <a:spcPct val="0"/>
              </a:spcBef>
              <a:spcAft>
                <a:spcPct val="0"/>
              </a:spcAft>
            </a:pPr>
            <a:r>
              <a:rPr lang="es-AR" sz="1200" dirty="0">
                <a:solidFill>
                  <a:srgbClr val="0000FF"/>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return</a:t>
            </a:r>
            <a:r>
              <a:rPr lang="es-AR" sz="1200" dirty="0">
                <a:solidFill>
                  <a:srgbClr val="000000"/>
                </a:solidFill>
                <a:latin typeface="Consolas" pitchFamily="49" charset="0"/>
                <a:cs typeface="Consolas" pitchFamily="49" charset="0"/>
              </a:rPr>
              <a:t> </a:t>
            </a:r>
            <a:r>
              <a:rPr lang="es-AR" sz="1200" dirty="0" err="1">
                <a:solidFill>
                  <a:srgbClr val="000000"/>
                </a:solidFill>
                <a:latin typeface="Consolas" pitchFamily="49" charset="0"/>
                <a:cs typeface="Consolas" pitchFamily="49" charset="0"/>
              </a:rPr>
              <a:t>str.Split</a:t>
            </a:r>
            <a:r>
              <a:rPr lang="es-AR" sz="1200" dirty="0">
                <a:solidFill>
                  <a:srgbClr val="000000"/>
                </a:solidFill>
                <a:latin typeface="Consolas" pitchFamily="49" charset="0"/>
                <a:cs typeface="Consolas" pitchFamily="49" charset="0"/>
              </a:rPr>
              <a:t>(</a:t>
            </a:r>
            <a:r>
              <a:rPr lang="es-AR" sz="1200" dirty="0">
                <a:solidFill>
                  <a:srgbClr val="0000FF"/>
                </a:solidFill>
                <a:latin typeface="Consolas" pitchFamily="49" charset="0"/>
                <a:cs typeface="Consolas" pitchFamily="49" charset="0"/>
              </a:rPr>
              <a:t>new</a:t>
            </a:r>
            <a:r>
              <a:rPr lang="es-AR" sz="1200" dirty="0">
                <a:solidFill>
                  <a:srgbClr val="000000"/>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char</a:t>
            </a:r>
            <a:r>
              <a:rPr lang="es-AR" sz="1200" dirty="0">
                <a:solidFill>
                  <a:srgbClr val="000000"/>
                </a:solidFill>
                <a:latin typeface="Consolas" pitchFamily="49" charset="0"/>
                <a:cs typeface="Consolas" pitchFamily="49" charset="0"/>
              </a:rPr>
              <a:t>[] { </a:t>
            </a:r>
            <a:r>
              <a:rPr lang="es-AR" sz="1200" dirty="0">
                <a:solidFill>
                  <a:srgbClr val="A31515"/>
                </a:solidFill>
                <a:latin typeface="Consolas" pitchFamily="49" charset="0"/>
                <a:cs typeface="Consolas" pitchFamily="49" charset="0"/>
              </a:rPr>
              <a:t>' '</a:t>
            </a:r>
            <a:r>
              <a:rPr lang="es-AR" sz="1200" dirty="0">
                <a:solidFill>
                  <a:srgbClr val="000000"/>
                </a:solidFill>
                <a:latin typeface="Consolas" pitchFamily="49" charset="0"/>
                <a:cs typeface="Consolas" pitchFamily="49" charset="0"/>
              </a:rPr>
              <a:t>, </a:t>
            </a:r>
            <a:r>
              <a:rPr lang="es-AR" sz="1200" dirty="0">
                <a:solidFill>
                  <a:srgbClr val="A31515"/>
                </a:solidFill>
                <a:latin typeface="Consolas" pitchFamily="49" charset="0"/>
                <a:cs typeface="Consolas" pitchFamily="49" charset="0"/>
              </a:rPr>
              <a:t>'.'</a:t>
            </a:r>
            <a:r>
              <a:rPr lang="es-AR" sz="1200" dirty="0">
                <a:solidFill>
                  <a:srgbClr val="000000"/>
                </a:solidFill>
                <a:latin typeface="Consolas" pitchFamily="49" charset="0"/>
                <a:cs typeface="Consolas" pitchFamily="49" charset="0"/>
              </a:rPr>
              <a:t>, </a:t>
            </a:r>
            <a:r>
              <a:rPr lang="es-AR" sz="1200" dirty="0">
                <a:solidFill>
                  <a:srgbClr val="A31515"/>
                </a:solidFill>
                <a:latin typeface="Consolas" pitchFamily="49" charset="0"/>
                <a:cs typeface="Consolas" pitchFamily="49" charset="0"/>
              </a:rPr>
              <a:t>'?'</a:t>
            </a:r>
            <a:r>
              <a:rPr lang="es-AR" sz="1200" dirty="0">
                <a:solidFill>
                  <a:srgbClr val="000000"/>
                </a:solidFill>
                <a:latin typeface="Consolas" pitchFamily="49" charset="0"/>
                <a:cs typeface="Consolas" pitchFamily="49" charset="0"/>
              </a:rPr>
              <a:t> }, </a:t>
            </a:r>
            <a:r>
              <a:rPr lang="es-AR" sz="1200" dirty="0" err="1">
                <a:solidFill>
                  <a:srgbClr val="2B91AF"/>
                </a:solidFill>
                <a:latin typeface="Consolas" pitchFamily="49" charset="0"/>
                <a:cs typeface="Consolas" pitchFamily="49" charset="0"/>
              </a:rPr>
              <a:t>StringSplitOptions</a:t>
            </a:r>
            <a:r>
              <a:rPr lang="es-AR" sz="1200" dirty="0" err="1">
                <a:solidFill>
                  <a:srgbClr val="000000"/>
                </a:solidFill>
                <a:latin typeface="Consolas" pitchFamily="49" charset="0"/>
                <a:cs typeface="Consolas" pitchFamily="49" charset="0"/>
              </a:rPr>
              <a:t>.RemoveEmptyEntries</a:t>
            </a:r>
            <a:r>
              <a:rPr lang="es-AR" sz="1200" dirty="0">
                <a:solidFill>
                  <a:srgbClr val="000000"/>
                </a:solidFill>
                <a:latin typeface="Consolas" pitchFamily="49" charset="0"/>
                <a:cs typeface="Consolas" pitchFamily="49" charset="0"/>
              </a:rPr>
              <a:t>).</a:t>
            </a:r>
            <a:r>
              <a:rPr lang="es-AR" sz="1200" dirty="0" err="1">
                <a:solidFill>
                  <a:srgbClr val="000000"/>
                </a:solidFill>
                <a:latin typeface="Consolas" pitchFamily="49" charset="0"/>
                <a:cs typeface="Consolas" pitchFamily="49" charset="0"/>
              </a:rPr>
              <a:t>Length</a:t>
            </a:r>
            <a:r>
              <a:rPr lang="es-AR" sz="1200" dirty="0">
                <a:solidFill>
                  <a:srgbClr val="000000"/>
                </a:solidFill>
                <a:latin typeface="Consolas" pitchFamily="49" charset="0"/>
                <a:cs typeface="Consolas" pitchFamily="49" charset="0"/>
              </a:rPr>
              <a:t>;</a:t>
            </a:r>
          </a:p>
          <a:p>
            <a:pPr fontAlgn="base">
              <a:spcBef>
                <a:spcPct val="0"/>
              </a:spcBef>
              <a:spcAft>
                <a:spcPct val="0"/>
              </a:spcAft>
            </a:pPr>
            <a:r>
              <a:rPr lang="es-AR" sz="1200" dirty="0">
                <a:solidFill>
                  <a:srgbClr val="000000"/>
                </a:solidFill>
                <a:latin typeface="Consolas" pitchFamily="49" charset="0"/>
                <a:cs typeface="Consolas" pitchFamily="49" charset="0"/>
              </a:rPr>
              <a:t>   }     </a:t>
            </a:r>
          </a:p>
          <a:p>
            <a:pPr fontAlgn="base">
              <a:spcBef>
                <a:spcPct val="0"/>
              </a:spcBef>
              <a:spcAft>
                <a:spcPct val="0"/>
              </a:spcAft>
            </a:pPr>
            <a:r>
              <a:rPr lang="es-AR" sz="1200" dirty="0">
                <a:solidFill>
                  <a:srgbClr val="000000"/>
                </a:solidFill>
                <a:latin typeface="Consolas" pitchFamily="49" charset="0"/>
                <a:cs typeface="Consolas" pitchFamily="49" charset="0"/>
              </a:rPr>
              <a:t>}</a:t>
            </a:r>
            <a:endParaRPr lang="es-AR" sz="3200" dirty="0">
              <a:latin typeface="Arial" pitchFamily="34" charset="0"/>
              <a:cs typeface="Arial" pitchFamily="34" charset="0"/>
            </a:endParaRPr>
          </a:p>
        </p:txBody>
      </p:sp>
      <p:sp>
        <p:nvSpPr>
          <p:cNvPr id="6" name="Rectangle 2"/>
          <p:cNvSpPr>
            <a:spLocks noChangeArrowheads="1"/>
          </p:cNvSpPr>
          <p:nvPr/>
        </p:nvSpPr>
        <p:spPr bwMode="auto">
          <a:xfrm>
            <a:off x="1812418" y="5316873"/>
            <a:ext cx="565090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sz="1400" dirty="0" err="1">
                <a:solidFill>
                  <a:srgbClr val="0000FF"/>
                </a:solidFill>
                <a:latin typeface="Consolas" pitchFamily="49" charset="0"/>
                <a:cs typeface="Consolas" pitchFamily="49" charset="0"/>
              </a:rPr>
              <a:t>string</a:t>
            </a:r>
            <a:r>
              <a:rPr lang="es-AR" sz="1400" dirty="0">
                <a:solidFill>
                  <a:srgbClr val="000000"/>
                </a:solidFill>
                <a:latin typeface="Consolas" pitchFamily="49" charset="0"/>
                <a:cs typeface="Consolas" pitchFamily="49" charset="0"/>
              </a:rPr>
              <a:t> </a:t>
            </a:r>
            <a:r>
              <a:rPr lang="es-AR" sz="1400" dirty="0" err="1">
                <a:solidFill>
                  <a:srgbClr val="000000"/>
                </a:solidFill>
                <a:latin typeface="Consolas" pitchFamily="49" charset="0"/>
                <a:cs typeface="Consolas" pitchFamily="49" charset="0"/>
              </a:rPr>
              <a:t>phrase</a:t>
            </a:r>
            <a:r>
              <a:rPr lang="es-AR" sz="1400" dirty="0">
                <a:solidFill>
                  <a:srgbClr val="000000"/>
                </a:solidFill>
                <a:latin typeface="Consolas" pitchFamily="49" charset="0"/>
                <a:cs typeface="Consolas" pitchFamily="49" charset="0"/>
              </a:rPr>
              <a:t> = </a:t>
            </a:r>
            <a:r>
              <a:rPr lang="es-AR" sz="1400" dirty="0">
                <a:solidFill>
                  <a:srgbClr val="A31515"/>
                </a:solidFill>
                <a:latin typeface="Consolas" pitchFamily="49" charset="0"/>
                <a:cs typeface="Consolas" pitchFamily="49" charset="0"/>
              </a:rPr>
              <a:t>"</a:t>
            </a:r>
            <a:r>
              <a:rPr lang="es-AR" sz="1400" dirty="0" err="1">
                <a:solidFill>
                  <a:srgbClr val="A31515"/>
                </a:solidFill>
                <a:latin typeface="Consolas" pitchFamily="49" charset="0"/>
                <a:cs typeface="Consolas" pitchFamily="49" charset="0"/>
              </a:rPr>
              <a:t>Hello</a:t>
            </a:r>
            <a:r>
              <a:rPr lang="es-AR" sz="1400" dirty="0">
                <a:solidFill>
                  <a:srgbClr val="A31515"/>
                </a:solidFill>
                <a:latin typeface="Consolas" pitchFamily="49" charset="0"/>
                <a:cs typeface="Consolas" pitchFamily="49" charset="0"/>
              </a:rPr>
              <a:t> </a:t>
            </a:r>
            <a:r>
              <a:rPr lang="es-AR" sz="1400" dirty="0" err="1">
                <a:solidFill>
                  <a:srgbClr val="A31515"/>
                </a:solidFill>
                <a:latin typeface="Consolas" pitchFamily="49" charset="0"/>
                <a:cs typeface="Consolas" pitchFamily="49" charset="0"/>
              </a:rPr>
              <a:t>Extension</a:t>
            </a:r>
            <a:r>
              <a:rPr lang="es-AR" sz="1400" dirty="0">
                <a:solidFill>
                  <a:srgbClr val="A31515"/>
                </a:solidFill>
                <a:latin typeface="Consolas" pitchFamily="49" charset="0"/>
                <a:cs typeface="Consolas" pitchFamily="49" charset="0"/>
              </a:rPr>
              <a:t> </a:t>
            </a:r>
            <a:r>
              <a:rPr lang="es-AR" sz="1400" dirty="0" err="1">
                <a:solidFill>
                  <a:srgbClr val="A31515"/>
                </a:solidFill>
                <a:latin typeface="Consolas" pitchFamily="49" charset="0"/>
                <a:cs typeface="Consolas" pitchFamily="49" charset="0"/>
              </a:rPr>
              <a:t>Methods</a:t>
            </a:r>
            <a:r>
              <a:rPr lang="es-AR" sz="1400" dirty="0">
                <a:solidFill>
                  <a:srgbClr val="A31515"/>
                </a:solidFill>
                <a:latin typeface="Consolas" pitchFamily="49" charset="0"/>
                <a:cs typeface="Consolas" pitchFamily="49" charset="0"/>
              </a:rPr>
              <a:t>"</a:t>
            </a:r>
            <a:r>
              <a:rPr lang="es-AR" sz="1400" dirty="0">
                <a:solidFill>
                  <a:srgbClr val="000000"/>
                </a:solidFill>
                <a:latin typeface="Consolas" pitchFamily="49" charset="0"/>
                <a:cs typeface="Consolas" pitchFamily="49" charset="0"/>
              </a:rPr>
              <a:t>;             </a:t>
            </a:r>
          </a:p>
          <a:p>
            <a:pPr lvl="0" fontAlgn="base">
              <a:spcBef>
                <a:spcPct val="0"/>
              </a:spcBef>
              <a:spcAft>
                <a:spcPct val="0"/>
              </a:spcAft>
            </a:pPr>
            <a:r>
              <a:rPr lang="es-AR" sz="1400" dirty="0">
                <a:solidFill>
                  <a:srgbClr val="0000FF"/>
                </a:solidFill>
                <a:latin typeface="Consolas" pitchFamily="49" charset="0"/>
                <a:cs typeface="Consolas" pitchFamily="49" charset="0"/>
              </a:rPr>
              <a:t>int</a:t>
            </a:r>
            <a:r>
              <a:rPr lang="es-AR" sz="1400" dirty="0">
                <a:solidFill>
                  <a:srgbClr val="000000"/>
                </a:solidFill>
                <a:latin typeface="Consolas" pitchFamily="49" charset="0"/>
                <a:cs typeface="Consolas" pitchFamily="49" charset="0"/>
              </a:rPr>
              <a:t> </a:t>
            </a:r>
            <a:r>
              <a:rPr lang="es-AR" sz="1400" dirty="0" err="1">
                <a:solidFill>
                  <a:srgbClr val="000000"/>
                </a:solidFill>
                <a:latin typeface="Consolas" pitchFamily="49" charset="0"/>
                <a:cs typeface="Consolas" pitchFamily="49" charset="0"/>
              </a:rPr>
              <a:t>wordQuantity</a:t>
            </a:r>
            <a:r>
              <a:rPr lang="es-AR" sz="1400" dirty="0">
                <a:solidFill>
                  <a:srgbClr val="000000"/>
                </a:solidFill>
                <a:latin typeface="Consolas" pitchFamily="49" charset="0"/>
                <a:cs typeface="Consolas" pitchFamily="49" charset="0"/>
              </a:rPr>
              <a:t> =  </a:t>
            </a:r>
            <a:r>
              <a:rPr lang="es-AR" sz="1400" dirty="0" err="1">
                <a:solidFill>
                  <a:srgbClr val="000000"/>
                </a:solidFill>
                <a:latin typeface="Consolas" pitchFamily="49" charset="0"/>
                <a:cs typeface="Consolas" pitchFamily="49" charset="0"/>
              </a:rPr>
              <a:t>phrase.WordCount</a:t>
            </a:r>
            <a:r>
              <a:rPr lang="es-AR" sz="1400" dirty="0">
                <a:solidFill>
                  <a:srgbClr val="000000"/>
                </a:solidFill>
                <a:latin typeface="Consolas" pitchFamily="49" charset="0"/>
                <a:cs typeface="Consolas" pitchFamily="49" charset="0"/>
              </a:rPr>
              <a:t>();</a:t>
            </a:r>
            <a:endParaRPr lang="es-AR" sz="3600" dirty="0">
              <a:latin typeface="Arial" pitchFamily="34" charset="0"/>
              <a:cs typeface="Arial" pitchFamily="34" charset="0"/>
            </a:endParaRPr>
          </a:p>
        </p:txBody>
      </p:sp>
    </p:spTree>
    <p:extLst>
      <p:ext uri="{BB962C8B-B14F-4D97-AF65-F5344CB8AC3E}">
        <p14:creationId xmlns:p14="http://schemas.microsoft.com/office/powerpoint/2010/main" val="24018543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Prueba si se puede realizar una conversión por </a:t>
            </a:r>
            <a:r>
              <a:rPr lang="es-AR" dirty="0" smtClean="0"/>
              <a:t>referencia</a:t>
            </a:r>
            <a:endParaRPr lang="es-AR" dirty="0"/>
          </a:p>
          <a:p>
            <a:endParaRPr lang="es-AR" dirty="0" smtClean="0"/>
          </a:p>
          <a:p>
            <a:endParaRPr lang="es-AR" dirty="0"/>
          </a:p>
          <a:p>
            <a:endParaRPr lang="es-AR" dirty="0" smtClean="0"/>
          </a:p>
          <a:p>
            <a:endParaRPr lang="es-AR" dirty="0"/>
          </a:p>
          <a:p>
            <a:endParaRPr lang="es-AR" dirty="0" smtClean="0"/>
          </a:p>
          <a:p>
            <a:r>
              <a:rPr lang="es-AR" dirty="0" smtClean="0"/>
              <a:t>Realiza </a:t>
            </a:r>
            <a:r>
              <a:rPr lang="es-AR" dirty="0"/>
              <a:t>un </a:t>
            </a:r>
            <a:r>
              <a:rPr lang="es-AR" dirty="0" err="1"/>
              <a:t>downcast</a:t>
            </a:r>
            <a:r>
              <a:rPr lang="es-AR" dirty="0"/>
              <a:t> y, en vez de arrojar una excepción, devuelve </a:t>
            </a:r>
            <a:r>
              <a:rPr lang="es-AR" dirty="0" err="1"/>
              <a:t>null</a:t>
            </a:r>
            <a:r>
              <a:rPr lang="es-AR" dirty="0"/>
              <a:t> si no pudo.</a:t>
            </a:r>
          </a:p>
          <a:p>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Operador</a:t>
            </a:r>
            <a:r>
              <a:rPr lang="en-US" dirty="0" smtClean="0"/>
              <a:t> “is” y “as”</a:t>
            </a:r>
            <a:endParaRPr lang="en-US" dirty="0"/>
          </a:p>
        </p:txBody>
      </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1803"/>
          <a:stretch/>
        </p:blipFill>
        <p:spPr bwMode="auto">
          <a:xfrm>
            <a:off x="1331489" y="1447410"/>
            <a:ext cx="7037686" cy="226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6619"/>
          <a:stretch/>
        </p:blipFill>
        <p:spPr bwMode="auto">
          <a:xfrm>
            <a:off x="1204489" y="3583758"/>
            <a:ext cx="11505632" cy="216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9634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Evolución de C y C++.</a:t>
            </a:r>
          </a:p>
          <a:p>
            <a:r>
              <a:rPr lang="es-ES" dirty="0" err="1"/>
              <a:t>Autocontenido</a:t>
            </a:r>
            <a:r>
              <a:rPr lang="es-ES" dirty="0"/>
              <a:t>: no necesita adicionales al .</a:t>
            </a:r>
            <a:r>
              <a:rPr lang="es-ES" dirty="0" err="1"/>
              <a:t>cs</a:t>
            </a:r>
            <a:r>
              <a:rPr lang="es-ES" dirty="0"/>
              <a:t> (por ejemplo, </a:t>
            </a:r>
            <a:r>
              <a:rPr lang="es-ES" dirty="0" err="1"/>
              <a:t>headers</a:t>
            </a:r>
            <a:r>
              <a:rPr lang="es-ES" dirty="0"/>
              <a:t>).</a:t>
            </a:r>
          </a:p>
          <a:p>
            <a:r>
              <a:rPr lang="es-ES" dirty="0"/>
              <a:t>Tipos básicos independientes del compilador, SO o hardware.</a:t>
            </a:r>
          </a:p>
          <a:p>
            <a:r>
              <a:rPr lang="es-ES" dirty="0"/>
              <a:t>No tiene herencia múltiple</a:t>
            </a:r>
          </a:p>
          <a:p>
            <a:r>
              <a:rPr lang="es-ES" dirty="0" smtClean="0"/>
              <a:t>Orientado a Objetos</a:t>
            </a:r>
            <a:endParaRPr lang="es-ES" dirty="0"/>
          </a:p>
          <a:p>
            <a:r>
              <a:rPr lang="es-ES" dirty="0"/>
              <a:t>Los métodos por defecto son sellados y no </a:t>
            </a:r>
            <a:r>
              <a:rPr lang="es-ES" dirty="0" err="1"/>
              <a:t>redefinibles</a:t>
            </a:r>
            <a:r>
              <a:rPr lang="es-ES" dirty="0"/>
              <a:t>.</a:t>
            </a:r>
          </a:p>
          <a:p>
            <a:r>
              <a:rPr lang="es-ES" dirty="0"/>
              <a:t>El compilador toma los archivos con extensión </a:t>
            </a:r>
            <a:r>
              <a:rPr lang="es-ES" dirty="0" err="1"/>
              <a:t>cs</a:t>
            </a:r>
            <a:r>
              <a:rPr lang="es-ES" dirty="0"/>
              <a:t> y los empaqueta en </a:t>
            </a:r>
            <a:r>
              <a:rPr lang="es-ES" dirty="0" err="1"/>
              <a:t>assemblies</a:t>
            </a:r>
            <a:r>
              <a:rPr lang="es-ES" dirty="0"/>
              <a:t>.</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Introducción</a:t>
            </a:r>
            <a:endParaRPr lang="en-US" dirty="0"/>
          </a:p>
        </p:txBody>
      </p:sp>
    </p:spTree>
    <p:extLst>
      <p:ext uri="{BB962C8B-B14F-4D97-AF65-F5344CB8AC3E}">
        <p14:creationId xmlns:p14="http://schemas.microsoft.com/office/powerpoint/2010/main" val="491064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5"/>
              </p:nvPr>
            </p:nvSpPr>
            <p:spPr/>
            <p:txBody>
              <a:bodyPr>
                <a:normAutofit/>
              </a:bodyPr>
              <a:lstStyle/>
              <a:p>
                <a:r>
                  <a:rPr lang="en-US" dirty="0"/>
                  <a:t>Los </a:t>
                </a:r>
                <a:r>
                  <a:rPr lang="en-US" dirty="0" err="1"/>
                  <a:t>tipos</a:t>
                </a:r>
                <a:r>
                  <a:rPr lang="en-US" dirty="0"/>
                  <a:t> </a:t>
                </a:r>
                <a:r>
                  <a:rPr lang="en-US" dirty="0" err="1"/>
                  <a:t>más</a:t>
                </a:r>
                <a:r>
                  <a:rPr lang="en-US" dirty="0"/>
                  <a:t> simples en </a:t>
                </a:r>
                <a:r>
                  <a:rPr lang="en-US" dirty="0" err="1"/>
                  <a:t>.Net</a:t>
                </a:r>
                <a:endParaRPr lang="en-US" dirty="0"/>
              </a:p>
              <a:p>
                <a:r>
                  <a:rPr lang="en-US" dirty="0" err="1"/>
                  <a:t>Contienen</a:t>
                </a:r>
                <a:r>
                  <a:rPr lang="en-US" dirty="0"/>
                  <a:t> el valor y no </a:t>
                </a:r>
                <a:r>
                  <a:rPr lang="en-US" dirty="0" err="1"/>
                  <a:t>una</a:t>
                </a:r>
                <a:r>
                  <a:rPr lang="en-US" dirty="0"/>
                  <a:t> </a:t>
                </a:r>
                <a:r>
                  <a:rPr lang="en-US" dirty="0" err="1"/>
                  <a:t>referencia</a:t>
                </a:r>
                <a:r>
                  <a:rPr lang="en-US" dirty="0"/>
                  <a:t> al valor</a:t>
                </a:r>
              </a:p>
              <a:p>
                <a:r>
                  <a:rPr lang="en-US" dirty="0"/>
                  <a:t>Las </a:t>
                </a:r>
                <a:r>
                  <a:rPr lang="en-US" dirty="0" err="1"/>
                  <a:t>instancias</a:t>
                </a:r>
                <a:r>
                  <a:rPr lang="en-US" dirty="0"/>
                  <a:t> de </a:t>
                </a:r>
                <a:r>
                  <a:rPr lang="en-US" dirty="0" err="1"/>
                  <a:t>estos</a:t>
                </a:r>
                <a:r>
                  <a:rPr lang="en-US" dirty="0"/>
                  <a:t> se </a:t>
                </a:r>
                <a:r>
                  <a:rPr lang="en-US" dirty="0" err="1"/>
                  <a:t>guardan</a:t>
                </a:r>
                <a:r>
                  <a:rPr lang="en-US" dirty="0"/>
                  <a:t> en un area de </a:t>
                </a:r>
                <a:r>
                  <a:rPr lang="en-US" dirty="0" err="1"/>
                  <a:t>memoria</a:t>
                </a:r>
                <a:r>
                  <a:rPr lang="en-US" dirty="0"/>
                  <a:t> de </a:t>
                </a:r>
                <a:r>
                  <a:rPr lang="en-US" dirty="0" err="1"/>
                  <a:t>acceso</a:t>
                </a:r>
                <a:r>
                  <a:rPr lang="en-US" dirty="0"/>
                  <a:t> mas </a:t>
                </a:r>
                <a:r>
                  <a:rPr lang="en-US" dirty="0" err="1"/>
                  <a:t>veloz</a:t>
                </a:r>
                <a:endParaRPr lang="en-US" dirty="0"/>
              </a:p>
              <a:p>
                <a:r>
                  <a:rPr lang="en-US" dirty="0"/>
                  <a:t>Se </a:t>
                </a:r>
                <a:r>
                  <a:rPr lang="en-US" dirty="0" err="1"/>
                  <a:t>pueden</a:t>
                </a:r>
                <a:r>
                  <a:rPr lang="en-US" dirty="0"/>
                  <a:t> </a:t>
                </a:r>
                <a:r>
                  <a:rPr lang="en-US" dirty="0" err="1"/>
                  <a:t>crear</a:t>
                </a:r>
                <a:r>
                  <a:rPr lang="en-US" dirty="0"/>
                  <a:t> Value Type </a:t>
                </a:r>
                <a:r>
                  <a:rPr lang="en-US" dirty="0" err="1"/>
                  <a:t>por</a:t>
                </a:r>
                <a:r>
                  <a:rPr lang="en-US" dirty="0"/>
                  <a:t> </a:t>
                </a:r>
                <a:r>
                  <a:rPr lang="en-US" dirty="0" err="1"/>
                  <a:t>medio</a:t>
                </a:r>
                <a:r>
                  <a:rPr lang="en-US" dirty="0"/>
                  <a:t> de </a:t>
                </a:r>
                <a:r>
                  <a:rPr lang="en-US" dirty="0" err="1"/>
                  <a:t>Enums</a:t>
                </a:r>
                <a:r>
                  <a:rPr lang="en-US" dirty="0"/>
                  <a:t> y </a:t>
                </a:r>
                <a:r>
                  <a:rPr lang="en-US" dirty="0" err="1"/>
                  <a:t>Structs</a:t>
                </a:r>
                <a:endParaRPr lang="en-US" dirty="0"/>
              </a:p>
              <a:p>
                <a:pPr marL="0" indent="0">
                  <a:buNone/>
                </a:pPr>
                <a:endParaRPr lang="en-US" dirty="0"/>
              </a:p>
              <a:p>
                <a:r>
                  <a:rPr lang="en-US" dirty="0"/>
                  <a:t>Constructor </a:t>
                </a:r>
                <a:r>
                  <a:rPr lang="en-US" dirty="0" err="1"/>
                  <a:t>implicito</a:t>
                </a:r>
                <a:r>
                  <a:rPr lang="en-US" dirty="0" smtClean="0"/>
                  <a:t>:</a:t>
                </a:r>
                <a:endParaRPr lang="en-US" dirty="0"/>
              </a:p>
              <a:p>
                <a:pPr marL="0" lvl="2" indent="0">
                  <a:buNone/>
                </a:pPr>
                <a:r>
                  <a:rPr lang="es-AR" dirty="0">
                    <a:latin typeface="Courier New" pitchFamily="49" charset="0"/>
                    <a:cs typeface="Courier New" pitchFamily="49" charset="0"/>
                  </a:rPr>
                  <a:t>&lt;tipo de dato&gt; </a:t>
                </a:r>
                <a:r>
                  <a:rPr lang="es-AR" dirty="0" err="1">
                    <a:latin typeface="Courier New" pitchFamily="49" charset="0"/>
                    <a:cs typeface="Courier New" pitchFamily="49" charset="0"/>
                  </a:rPr>
                  <a:t>nombreVariable</a:t>
                </a:r>
                <a:r>
                  <a:rPr lang="es-AR" dirty="0">
                    <a:latin typeface="Courier New" pitchFamily="49" charset="0"/>
                    <a:cs typeface="Courier New" pitchFamily="49" charset="0"/>
                  </a:rPr>
                  <a:t> = valor inicial;</a:t>
                </a:r>
              </a:p>
              <a:p>
                <a:pPr marL="0" indent="0">
                  <a:buNone/>
                </a:pPr>
                <a:endParaRPr lang="en-US" dirty="0"/>
              </a:p>
              <a:p>
                <a:r>
                  <a:rPr lang="es-AR" dirty="0"/>
                  <a:t>Net Framework provee los siguientes </a:t>
                </a:r>
                <a:r>
                  <a:rPr lang="es-AR" dirty="0" err="1"/>
                  <a:t>value</a:t>
                </a:r>
                <a:r>
                  <a:rPr lang="es-AR" dirty="0"/>
                  <a:t> </a:t>
                </a:r>
                <a:r>
                  <a:rPr lang="es-AR" dirty="0" err="1"/>
                  <a:t>types</a:t>
                </a:r>
                <a:r>
                  <a:rPr lang="es-AR" dirty="0"/>
                  <a:t> por default:</a:t>
                </a:r>
              </a:p>
              <a:p>
                <a:pPr marL="285750" lvl="3" indent="-285750">
                  <a:buFont typeface="Wingdings" panose="05000000000000000000" pitchFamily="2" charset="2"/>
                  <a:buChar char="ü"/>
                </a:pPr>
                <a:r>
                  <a:rPr lang="en-US" i="1" dirty="0" err="1"/>
                  <a:t>Numéricos</a:t>
                </a:r>
                <a:r>
                  <a:rPr lang="en-US" i="1" dirty="0"/>
                  <a:t> (int, decimal, float, double, </a:t>
                </a:r>
                <a:r>
                  <a:rPr lang="en-US" i="1" dirty="0" err="1"/>
                  <a:t>sbyte</a:t>
                </a:r>
                <a:r>
                  <a:rPr lang="en-US" i="1" dirty="0"/>
                  <a:t>, short, long, </a:t>
                </a:r>
                <a:r>
                  <a:rPr lang="en-US" i="1" dirty="0" err="1"/>
                  <a:t>ushort</a:t>
                </a:r>
                <a:r>
                  <a:rPr lang="en-US" i="1" dirty="0"/>
                  <a:t>, </a:t>
                </a:r>
                <a:r>
                  <a:rPr lang="en-US" i="1" dirty="0" err="1"/>
                  <a:t>uint</a:t>
                </a:r>
                <a:r>
                  <a:rPr lang="en-US" i="1" dirty="0"/>
                  <a:t>, </a:t>
                </a:r>
                <a:r>
                  <a:rPr lang="en-US" i="1" dirty="0" err="1"/>
                  <a:t>ulong</a:t>
                </a:r>
                <a:r>
                  <a:rPr lang="en-US" i="1" dirty="0"/>
                  <a:t>, byte, double)</a:t>
                </a:r>
                <a:endParaRPr lang="es-AR" i="1" dirty="0"/>
              </a:p>
              <a:p>
                <a:pPr marL="285750" lvl="3" indent="-285750">
                  <a:buFont typeface="Wingdings" panose="05000000000000000000" pitchFamily="2" charset="2"/>
                  <a:buChar char="ü"/>
                </a:pPr>
                <a:r>
                  <a:rPr lang="en-US" i="1" dirty="0" err="1"/>
                  <a:t>Alfabéticos</a:t>
                </a:r>
                <a:r>
                  <a:rPr lang="en-US" i="1" dirty="0"/>
                  <a:t> (char)</a:t>
                </a:r>
                <a:endParaRPr lang="es-AR" i="1" dirty="0"/>
              </a:p>
              <a:p>
                <a:pPr marL="285750" lvl="3" indent="-285750">
                  <a:buFont typeface="Wingdings" panose="05000000000000000000" pitchFamily="2" charset="2"/>
                  <a:buChar char="ü"/>
                </a:pPr>
                <a:r>
                  <a:rPr lang="en-US" i="1" dirty="0"/>
                  <a:t>L</a:t>
                </a:r>
                <a14:m>
                  <m:oMath xmlns:m="http://schemas.openxmlformats.org/officeDocument/2006/math">
                    <m:r>
                      <a:rPr lang="en-US" i="1">
                        <a:latin typeface="Cambria Math"/>
                      </a:rPr>
                      <m:t>ó</m:t>
                    </m:r>
                  </m:oMath>
                </a14:m>
                <a:r>
                  <a:rPr lang="en-US" i="1" dirty="0" err="1"/>
                  <a:t>gicos</a:t>
                </a:r>
                <a:r>
                  <a:rPr lang="en-US" i="1" dirty="0"/>
                  <a:t> (</a:t>
                </a:r>
                <a:r>
                  <a:rPr lang="en-US" i="1" dirty="0" err="1"/>
                  <a:t>bool</a:t>
                </a:r>
                <a:r>
                  <a:rPr lang="en-US" i="1" dirty="0"/>
                  <a:t>)</a:t>
                </a:r>
                <a:endParaRPr lang="es-AR" i="1"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5"/>
              </p:nvPr>
            </p:nvSpPr>
            <p:spPr>
              <a:blipFill rotWithShape="0">
                <a:blip r:embed="rId3"/>
                <a:stretch>
                  <a:fillRect l="-364" t="-488"/>
                </a:stretch>
              </a:blipFill>
            </p:spPr>
            <p:txBody>
              <a:bodyPr/>
              <a:lstStyle/>
              <a:p>
                <a:r>
                  <a:rPr lang="en-US">
                    <a:noFill/>
                  </a:rPr>
                  <a:t> </a:t>
                </a:r>
              </a:p>
            </p:txBody>
          </p:sp>
        </mc:Fallback>
      </mc:AlternateContent>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Value Types</a:t>
            </a:r>
          </a:p>
          <a:p>
            <a:endParaRPr lang="en-US" dirty="0"/>
          </a:p>
        </p:txBody>
      </p:sp>
    </p:spTree>
    <p:extLst>
      <p:ext uri="{BB962C8B-B14F-4D97-AF65-F5344CB8AC3E}">
        <p14:creationId xmlns:p14="http://schemas.microsoft.com/office/powerpoint/2010/main" val="4252493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Representan un solo valor.</a:t>
            </a:r>
          </a:p>
          <a:p>
            <a:r>
              <a:rPr lang="es-AR" dirty="0"/>
              <a:t>Tienen como tamaño de instancia menos de 16 bytes.</a:t>
            </a:r>
          </a:p>
          <a:p>
            <a:r>
              <a:rPr lang="es-AR" dirty="0"/>
              <a:t>No cambiarán luego de la creación.</a:t>
            </a:r>
          </a:p>
          <a:p>
            <a:r>
              <a:rPr lang="es-AR" dirty="0"/>
              <a:t>No serán casteados a un </a:t>
            </a:r>
            <a:r>
              <a:rPr lang="es-AR" dirty="0" err="1"/>
              <a:t>reference</a:t>
            </a:r>
            <a:r>
              <a:rPr lang="es-AR" dirty="0"/>
              <a:t> </a:t>
            </a:r>
            <a:r>
              <a:rPr lang="es-AR" dirty="0" err="1"/>
              <a:t>type</a:t>
            </a:r>
            <a:r>
              <a:rPr lang="es-AR" dirty="0"/>
              <a:t>.</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Value Types – ¿</a:t>
            </a:r>
            <a:r>
              <a:rPr lang="en-US" dirty="0" err="1"/>
              <a:t>Cuándo</a:t>
            </a:r>
            <a:r>
              <a:rPr lang="en-US" dirty="0"/>
              <a:t> </a:t>
            </a:r>
            <a:r>
              <a:rPr lang="en-US" dirty="0" err="1"/>
              <a:t>usarlos</a:t>
            </a:r>
            <a:r>
              <a:rPr lang="en-US" dirty="0"/>
              <a:t>?</a:t>
            </a:r>
          </a:p>
          <a:p>
            <a:endParaRPr lang="en-US" dirty="0"/>
          </a:p>
        </p:txBody>
      </p:sp>
    </p:spTree>
    <p:extLst>
      <p:ext uri="{BB962C8B-B14F-4D97-AF65-F5344CB8AC3E}">
        <p14:creationId xmlns:p14="http://schemas.microsoft.com/office/powerpoint/2010/main" val="18946641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Símbolos relacionados que contienen valores fijos.</a:t>
            </a:r>
          </a:p>
          <a:p>
            <a:r>
              <a:rPr lang="es-AR" dirty="0"/>
              <a:t>Utilizados para proveer una lista de opciones.</a:t>
            </a:r>
          </a:p>
          <a:p>
            <a:r>
              <a:rPr lang="es-AR" dirty="0"/>
              <a:t>Simplifican el desarrollo.</a:t>
            </a:r>
          </a:p>
          <a:p>
            <a:r>
              <a:rPr lang="es-AR" dirty="0"/>
              <a:t>Mejoran la claridad del código.</a:t>
            </a:r>
          </a:p>
          <a:p>
            <a:endParaRPr lang="es-AR"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Enum</a:t>
            </a:r>
            <a:endParaRPr lang="en-US" dirty="0"/>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8277" y="2868013"/>
            <a:ext cx="3853119" cy="157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58208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Encapsula pequeños grupos de variables.</a:t>
            </a:r>
          </a:p>
          <a:p>
            <a:r>
              <a:rPr lang="es-AR" dirty="0"/>
              <a:t>Eficientes.</a:t>
            </a:r>
          </a:p>
          <a:p>
            <a:r>
              <a:rPr lang="es-AR" dirty="0"/>
              <a:t>Representan un solo valor.</a:t>
            </a:r>
          </a:p>
          <a:p>
            <a:r>
              <a:rPr lang="es-AR" dirty="0"/>
              <a:t>16 bytes máximo.</a:t>
            </a:r>
          </a:p>
          <a:p>
            <a:r>
              <a:rPr lang="es-AR" dirty="0"/>
              <a:t>Inmutables.</a:t>
            </a:r>
          </a:p>
          <a:p>
            <a:r>
              <a:rPr lang="es-AR" dirty="0"/>
              <a:t>No serán casteados a un </a:t>
            </a:r>
            <a:r>
              <a:rPr lang="es-AR" dirty="0" err="1"/>
              <a:t>reference</a:t>
            </a:r>
            <a:r>
              <a:rPr lang="es-AR" dirty="0"/>
              <a:t> </a:t>
            </a:r>
            <a:r>
              <a:rPr lang="es-AR" dirty="0" err="1"/>
              <a:t>type</a:t>
            </a:r>
            <a:r>
              <a:rPr lang="es-AR" dirty="0"/>
              <a:t>.</a:t>
            </a:r>
          </a:p>
          <a:p>
            <a:endParaRPr lang="es-AR" dirty="0"/>
          </a:p>
          <a:p>
            <a:endParaRPr lang="en-US" dirty="0"/>
          </a:p>
        </p:txBody>
      </p:sp>
      <p:sp>
        <p:nvSpPr>
          <p:cNvPr id="3" name="Text Placeholder 2"/>
          <p:cNvSpPr>
            <a:spLocks noGrp="1"/>
          </p:cNvSpPr>
          <p:nvPr>
            <p:ph type="body" sz="quarter" idx="16"/>
          </p:nvPr>
        </p:nvSpPr>
        <p:spPr/>
        <p:txBody>
          <a:bodyPr/>
          <a:lstStyle/>
          <a:p>
            <a:endParaRPr lang="en-US"/>
          </a:p>
        </p:txBody>
      </p:sp>
      <p:sp>
        <p:nvSpPr>
          <p:cNvPr id="4" name="Text Placeholder 3"/>
          <p:cNvSpPr>
            <a:spLocks noGrp="1"/>
          </p:cNvSpPr>
          <p:nvPr>
            <p:ph type="body" sz="quarter" idx="17"/>
          </p:nvPr>
        </p:nvSpPr>
        <p:spPr/>
        <p:txBody>
          <a:bodyPr/>
          <a:lstStyle/>
          <a:p>
            <a:r>
              <a:rPr lang="en-US" dirty="0" err="1"/>
              <a:t>Structs</a:t>
            </a:r>
            <a:endParaRPr 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9942" y="2095811"/>
            <a:ext cx="3544143"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9942" y="3345160"/>
            <a:ext cx="4977193"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2699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n-US" dirty="0" err="1"/>
              <a:t>Guardan</a:t>
            </a:r>
            <a:r>
              <a:rPr lang="en-US" dirty="0"/>
              <a:t> la </a:t>
            </a:r>
            <a:r>
              <a:rPr lang="en-US" dirty="0" err="1"/>
              <a:t>dirección</a:t>
            </a:r>
            <a:r>
              <a:rPr lang="en-US" dirty="0"/>
              <a:t> del valor </a:t>
            </a:r>
            <a:r>
              <a:rPr lang="en-US" dirty="0" err="1"/>
              <a:t>en</a:t>
            </a:r>
            <a:r>
              <a:rPr lang="en-US" dirty="0"/>
              <a:t> el stack y el valor </a:t>
            </a:r>
            <a:r>
              <a:rPr lang="en-US" dirty="0" err="1"/>
              <a:t>en</a:t>
            </a:r>
            <a:r>
              <a:rPr lang="en-US" dirty="0"/>
              <a:t> el heap.</a:t>
            </a:r>
          </a:p>
          <a:p>
            <a:r>
              <a:rPr lang="en-US" dirty="0" err="1"/>
              <a:t>Es</a:t>
            </a:r>
            <a:r>
              <a:rPr lang="en-US" dirty="0"/>
              <a:t> </a:t>
            </a:r>
            <a:r>
              <a:rPr lang="en-US" dirty="0" err="1"/>
              <a:t>decir</a:t>
            </a:r>
            <a:r>
              <a:rPr lang="en-US" dirty="0"/>
              <a:t>, </a:t>
            </a:r>
            <a:r>
              <a:rPr lang="en-US" dirty="0" err="1"/>
              <a:t>tiene</a:t>
            </a:r>
            <a:r>
              <a:rPr lang="en-US" dirty="0"/>
              <a:t> un </a:t>
            </a:r>
            <a:r>
              <a:rPr lang="en-US" dirty="0" err="1"/>
              <a:t>objeto</a:t>
            </a:r>
            <a:r>
              <a:rPr lang="en-US" dirty="0"/>
              <a:t> y </a:t>
            </a:r>
            <a:r>
              <a:rPr lang="en-US" dirty="0" err="1"/>
              <a:t>una</a:t>
            </a:r>
            <a:r>
              <a:rPr lang="en-US" dirty="0"/>
              <a:t> </a:t>
            </a:r>
            <a:r>
              <a:rPr lang="en-US" dirty="0" err="1"/>
              <a:t>referencia</a:t>
            </a:r>
            <a:r>
              <a:rPr lang="en-US" dirty="0"/>
              <a:t> a </a:t>
            </a:r>
            <a:r>
              <a:rPr lang="en-US" dirty="0" err="1"/>
              <a:t>éste</a:t>
            </a:r>
            <a:r>
              <a:rPr lang="en-US" dirty="0"/>
              <a:t>.</a:t>
            </a:r>
          </a:p>
          <a:p>
            <a:r>
              <a:rPr lang="en-US" dirty="0" err="1"/>
              <a:t>Muchas</a:t>
            </a:r>
            <a:r>
              <a:rPr lang="en-US" dirty="0"/>
              <a:t> variables </a:t>
            </a:r>
            <a:r>
              <a:rPr lang="en-US" dirty="0" err="1"/>
              <a:t>pueden</a:t>
            </a:r>
            <a:r>
              <a:rPr lang="en-US" dirty="0"/>
              <a:t> </a:t>
            </a:r>
            <a:r>
              <a:rPr lang="en-US" dirty="0" err="1"/>
              <a:t>tener</a:t>
            </a:r>
            <a:r>
              <a:rPr lang="en-US" dirty="0"/>
              <a:t> la </a:t>
            </a:r>
            <a:r>
              <a:rPr lang="en-US" dirty="0" err="1"/>
              <a:t>referencia</a:t>
            </a:r>
            <a:r>
              <a:rPr lang="en-US" dirty="0"/>
              <a:t> al </a:t>
            </a:r>
            <a:r>
              <a:rPr lang="en-US" dirty="0" err="1"/>
              <a:t>mismo</a:t>
            </a:r>
            <a:r>
              <a:rPr lang="en-US" dirty="0"/>
              <a:t> </a:t>
            </a:r>
            <a:r>
              <a:rPr lang="en-US" dirty="0" err="1"/>
              <a:t>objeto</a:t>
            </a:r>
            <a:r>
              <a:rPr lang="en-US" dirty="0"/>
              <a:t>.</a:t>
            </a:r>
            <a:endParaRPr lang="es-AR" dirty="0"/>
          </a:p>
          <a:p>
            <a:r>
              <a:rPr lang="es-AR" dirty="0"/>
              <a:t>Pueden no referenciar nada, o sea, ser “</a:t>
            </a:r>
            <a:r>
              <a:rPr lang="es-AR" dirty="0" err="1"/>
              <a:t>null</a:t>
            </a:r>
            <a:r>
              <a:rPr lang="es-AR" dirty="0"/>
              <a:t>”.</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Reference Types</a:t>
            </a:r>
            <a:endParaRPr lang="es-AR" dirty="0"/>
          </a:p>
          <a:p>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1" y="4094517"/>
            <a:ext cx="5061601"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5921" y="2875505"/>
            <a:ext cx="3250647" cy="979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18391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n-US" dirty="0"/>
              <a:t>Boxing </a:t>
            </a:r>
            <a:r>
              <a:rPr lang="en-US" dirty="0" err="1"/>
              <a:t>es</a:t>
            </a:r>
            <a:r>
              <a:rPr lang="en-US" dirty="0"/>
              <a:t> la </a:t>
            </a:r>
            <a:r>
              <a:rPr lang="en-US" dirty="0" err="1"/>
              <a:t>accion</a:t>
            </a:r>
            <a:r>
              <a:rPr lang="en-US" dirty="0"/>
              <a:t> </a:t>
            </a:r>
            <a:r>
              <a:rPr lang="en-US" dirty="0" err="1"/>
              <a:t>mediante</a:t>
            </a:r>
            <a:r>
              <a:rPr lang="en-US" dirty="0"/>
              <a:t> la </a:t>
            </a:r>
            <a:r>
              <a:rPr lang="en-US" dirty="0" err="1"/>
              <a:t>cual</a:t>
            </a:r>
            <a:r>
              <a:rPr lang="en-US" dirty="0"/>
              <a:t> se </a:t>
            </a:r>
            <a:r>
              <a:rPr lang="en-US" dirty="0" err="1"/>
              <a:t>convierte</a:t>
            </a:r>
            <a:r>
              <a:rPr lang="en-US" dirty="0"/>
              <a:t> un value-type </a:t>
            </a:r>
            <a:r>
              <a:rPr lang="en-US" dirty="0" err="1"/>
              <a:t>en</a:t>
            </a:r>
            <a:r>
              <a:rPr lang="en-US" dirty="0"/>
              <a:t> un reference type</a:t>
            </a:r>
          </a:p>
          <a:p>
            <a:r>
              <a:rPr lang="en-US" dirty="0"/>
              <a:t>Unboxing </a:t>
            </a:r>
            <a:r>
              <a:rPr lang="en-US" dirty="0" err="1"/>
              <a:t>es</a:t>
            </a:r>
            <a:r>
              <a:rPr lang="en-US" dirty="0"/>
              <a:t> la </a:t>
            </a:r>
            <a:r>
              <a:rPr lang="en-US" dirty="0" err="1"/>
              <a:t>accion</a:t>
            </a:r>
            <a:r>
              <a:rPr lang="en-US" dirty="0"/>
              <a:t> </a:t>
            </a:r>
            <a:r>
              <a:rPr lang="en-US" dirty="0" err="1"/>
              <a:t>mediante</a:t>
            </a:r>
            <a:r>
              <a:rPr lang="en-US" dirty="0"/>
              <a:t> la </a:t>
            </a:r>
            <a:r>
              <a:rPr lang="en-US" dirty="0" err="1"/>
              <a:t>cual</a:t>
            </a:r>
            <a:r>
              <a:rPr lang="en-US" dirty="0"/>
              <a:t> se </a:t>
            </a:r>
            <a:r>
              <a:rPr lang="en-US" dirty="0" err="1"/>
              <a:t>convierte</a:t>
            </a:r>
            <a:r>
              <a:rPr lang="en-US" dirty="0"/>
              <a:t> un reference type a un value-type</a:t>
            </a:r>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Boxing / Unboxing</a:t>
            </a:r>
          </a:p>
          <a:p>
            <a:endParaRPr 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0852" y="3068960"/>
            <a:ext cx="5677476"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9703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smtClean="0"/>
              <a:t>Colecciones</a:t>
            </a:r>
            <a:endParaRPr lang="es-AR" dirty="0"/>
          </a:p>
        </p:txBody>
      </p:sp>
    </p:spTree>
    <p:extLst>
      <p:ext uri="{BB962C8B-B14F-4D97-AF65-F5344CB8AC3E}">
        <p14:creationId xmlns:p14="http://schemas.microsoft.com/office/powerpoint/2010/main" val="29433640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Los tipos para representar colecciones pueden ser divididos en 3 categorías</a:t>
            </a:r>
            <a:r>
              <a:rPr lang="es-AR" dirty="0" smtClean="0"/>
              <a:t>:</a:t>
            </a:r>
            <a:endParaRPr lang="es-AR" dirty="0"/>
          </a:p>
          <a:p>
            <a:pPr lvl="1"/>
            <a:r>
              <a:rPr lang="es-AR" dirty="0"/>
              <a:t>Interfaces para definir el comportamiento estándar de una colección</a:t>
            </a:r>
            <a:r>
              <a:rPr lang="es-AR" dirty="0" smtClean="0"/>
              <a:t>.</a:t>
            </a:r>
            <a:endParaRPr lang="es-AR" dirty="0"/>
          </a:p>
          <a:p>
            <a:pPr lvl="1"/>
            <a:r>
              <a:rPr lang="es-AR" dirty="0"/>
              <a:t>Colecciones: listas para usar</a:t>
            </a:r>
            <a:r>
              <a:rPr lang="es-AR" dirty="0" smtClean="0"/>
              <a:t>.</a:t>
            </a:r>
            <a:endParaRPr lang="es-AR" dirty="0"/>
          </a:p>
          <a:p>
            <a:pPr lvl="1"/>
            <a:r>
              <a:rPr lang="es-AR" dirty="0"/>
              <a:t>Clases base para escribir colecciones específicas en una aplicación.</a:t>
            </a:r>
          </a:p>
          <a:p>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Colecciones</a:t>
            </a:r>
            <a:endParaRPr lang="en-US" dirty="0"/>
          </a:p>
        </p:txBody>
      </p:sp>
      <p:pic>
        <p:nvPicPr>
          <p:cNvPr id="6" name="Picture 6" descr="http://sunnybrook.ca/uploads/sri_genom_fu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5581" y="2710958"/>
            <a:ext cx="4577070" cy="350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1661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Enumeración</a:t>
            </a:r>
            <a:endParaRPr lang="en-US" dirty="0"/>
          </a:p>
        </p:txBody>
      </p:sp>
      <p:pic>
        <p:nvPicPr>
          <p:cNvPr id="5" name="Picture 2"/>
          <p:cNvPicPr>
            <a:picLocks noGrp="1" noChangeAspect="1" noChangeArrowheads="1"/>
          </p:cNvPicPr>
          <p:nvPr>
            <p:ph idx="15"/>
          </p:nvPr>
        </p:nvPicPr>
        <p:blipFill>
          <a:blip r:embed="rId3" cstate="print">
            <a:extLst>
              <a:ext uri="{28A0092B-C50C-407E-A947-70E740481C1C}">
                <a14:useLocalDpi xmlns:a14="http://schemas.microsoft.com/office/drawing/2010/main" val="0"/>
              </a:ext>
            </a:extLst>
          </a:blip>
          <a:srcRect/>
          <a:stretch>
            <a:fillRect/>
          </a:stretch>
        </p:blipFill>
        <p:spPr bwMode="auto">
          <a:xfrm>
            <a:off x="239184" y="1315178"/>
            <a:ext cx="5558362" cy="276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2342" y="3903826"/>
            <a:ext cx="7180357" cy="2188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1583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n-US" dirty="0" err="1"/>
              <a:t>IEnumerable</a:t>
            </a:r>
            <a:r>
              <a:rPr lang="en-US" dirty="0"/>
              <a:t>&lt;T&gt; (and </a:t>
            </a:r>
            <a:r>
              <a:rPr lang="en-US" dirty="0" err="1"/>
              <a:t>IEnumerable</a:t>
            </a:r>
            <a:r>
              <a:rPr lang="en-US" dirty="0"/>
              <a:t>): </a:t>
            </a:r>
            <a:r>
              <a:rPr lang="en-US" dirty="0" err="1"/>
              <a:t>mínima</a:t>
            </a:r>
            <a:r>
              <a:rPr lang="en-US" dirty="0"/>
              <a:t> </a:t>
            </a:r>
            <a:r>
              <a:rPr lang="en-US" dirty="0" err="1"/>
              <a:t>funcionalidad</a:t>
            </a:r>
            <a:r>
              <a:rPr lang="en-US" dirty="0"/>
              <a:t> (solo </a:t>
            </a:r>
            <a:r>
              <a:rPr lang="en-US" dirty="0" err="1"/>
              <a:t>enumeración</a:t>
            </a:r>
            <a:r>
              <a:rPr lang="en-US" dirty="0"/>
              <a:t>).</a:t>
            </a:r>
          </a:p>
          <a:p>
            <a:endParaRPr lang="en-US" dirty="0" smtClean="0"/>
          </a:p>
          <a:p>
            <a:r>
              <a:rPr lang="en-US" dirty="0" err="1" smtClean="0"/>
              <a:t>ICollection</a:t>
            </a:r>
            <a:r>
              <a:rPr lang="en-US" dirty="0" smtClean="0"/>
              <a:t>&lt;T</a:t>
            </a:r>
            <a:r>
              <a:rPr lang="en-US" dirty="0"/>
              <a:t>&gt; (and </a:t>
            </a:r>
            <a:r>
              <a:rPr lang="en-US" dirty="0" err="1"/>
              <a:t>ICollection</a:t>
            </a:r>
            <a:r>
              <a:rPr lang="en-US" dirty="0"/>
              <a:t>): </a:t>
            </a:r>
            <a:r>
              <a:rPr lang="en-US" dirty="0" err="1"/>
              <a:t>funcionalidad</a:t>
            </a:r>
            <a:r>
              <a:rPr lang="en-US" dirty="0"/>
              <a:t> media (</a:t>
            </a:r>
            <a:r>
              <a:rPr lang="en-US" dirty="0" err="1"/>
              <a:t>ej</a:t>
            </a:r>
            <a:r>
              <a:rPr lang="en-US" dirty="0"/>
              <a:t>: la </a:t>
            </a:r>
            <a:r>
              <a:rPr lang="en-US" dirty="0" err="1"/>
              <a:t>propiedad</a:t>
            </a:r>
            <a:r>
              <a:rPr lang="en-US" dirty="0"/>
              <a:t> Count).</a:t>
            </a:r>
          </a:p>
          <a:p>
            <a:endParaRPr lang="en-US" dirty="0"/>
          </a:p>
          <a:p>
            <a:r>
              <a:rPr lang="en-US" dirty="0" err="1"/>
              <a:t>IList</a:t>
            </a:r>
            <a:r>
              <a:rPr lang="en-US" dirty="0"/>
              <a:t> &lt;T&gt;/</a:t>
            </a:r>
            <a:r>
              <a:rPr lang="en-US" dirty="0" err="1"/>
              <a:t>IDictionary</a:t>
            </a:r>
            <a:r>
              <a:rPr lang="en-US" dirty="0"/>
              <a:t> &lt;K,V&gt;: gran </a:t>
            </a:r>
            <a:r>
              <a:rPr lang="en-US" dirty="0" err="1"/>
              <a:t>funcionalidad</a:t>
            </a:r>
            <a:r>
              <a:rPr lang="en-US" dirty="0"/>
              <a:t> (</a:t>
            </a:r>
            <a:r>
              <a:rPr lang="en-US" dirty="0" err="1"/>
              <a:t>incluye</a:t>
            </a:r>
            <a:r>
              <a:rPr lang="en-US" dirty="0"/>
              <a:t> “random access by index/key”).</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ICollection</a:t>
            </a:r>
            <a:r>
              <a:rPr lang="en-US" dirty="0"/>
              <a:t>, </a:t>
            </a:r>
            <a:r>
              <a:rPr lang="en-US" dirty="0" err="1"/>
              <a:t>IList</a:t>
            </a:r>
            <a:r>
              <a:rPr lang="en-US" dirty="0"/>
              <a:t> e </a:t>
            </a:r>
            <a:r>
              <a:rPr lang="en-US" dirty="0" err="1"/>
              <a:t>IDictionary</a:t>
            </a:r>
            <a:endParaRPr lang="en-US" dirty="0"/>
          </a:p>
          <a:p>
            <a:endParaRPr lang="en-US" dirty="0"/>
          </a:p>
        </p:txBody>
      </p:sp>
    </p:spTree>
    <p:extLst>
      <p:ext uri="{BB962C8B-B14F-4D97-AF65-F5344CB8AC3E}">
        <p14:creationId xmlns:p14="http://schemas.microsoft.com/office/powerpoint/2010/main" val="2296270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Es un dominio dentro del cual el nombre de un </a:t>
            </a:r>
            <a:r>
              <a:rPr lang="es-ES" dirty="0" err="1"/>
              <a:t>Type</a:t>
            </a:r>
            <a:r>
              <a:rPr lang="es-ES" dirty="0"/>
              <a:t> debe ser único.</a:t>
            </a:r>
          </a:p>
          <a:p>
            <a:r>
              <a:rPr lang="es-ES" dirty="0"/>
              <a:t>Es parte del nombre completo de un </a:t>
            </a:r>
            <a:r>
              <a:rPr lang="es-ES" dirty="0" err="1"/>
              <a:t>Type</a:t>
            </a:r>
            <a:r>
              <a:rPr lang="es-ES" dirty="0"/>
              <a:t>.</a:t>
            </a:r>
          </a:p>
          <a:p>
            <a:r>
              <a:rPr lang="es-ES" dirty="0"/>
              <a:t>Sistema de organización.</a:t>
            </a:r>
          </a:p>
          <a:p>
            <a:r>
              <a:rPr lang="es-ES" dirty="0"/>
              <a:t>Indica jerarquía.</a:t>
            </a:r>
          </a:p>
          <a:p>
            <a:r>
              <a:rPr lang="es-ES" dirty="0"/>
              <a:t>Directorio lógico.</a:t>
            </a:r>
          </a:p>
          <a:p>
            <a:r>
              <a:rPr lang="es-ES" dirty="0"/>
              <a:t>Evitan problemas de nombres.</a:t>
            </a:r>
          </a:p>
          <a:p>
            <a:r>
              <a:rPr lang="es-ES" dirty="0"/>
              <a:t>Se pueden importar utilizando la directiva </a:t>
            </a:r>
            <a:r>
              <a:rPr lang="es-ES" dirty="0" err="1"/>
              <a:t>Using</a:t>
            </a:r>
            <a:r>
              <a:rPr lang="es-ES" dirty="0"/>
              <a:t>.</a:t>
            </a:r>
          </a:p>
          <a:p>
            <a:r>
              <a:rPr lang="es-ES" dirty="0"/>
              <a:t>Se pueden utilizar alias.</a:t>
            </a:r>
          </a:p>
          <a:p>
            <a:endParaRPr lang="es-AR" dirty="0"/>
          </a:p>
        </p:txBody>
      </p:sp>
      <p:sp>
        <p:nvSpPr>
          <p:cNvPr id="3" name="Text Placeholder 2"/>
          <p:cNvSpPr>
            <a:spLocks noGrp="1"/>
          </p:cNvSpPr>
          <p:nvPr>
            <p:ph type="body" sz="quarter" idx="16"/>
          </p:nvPr>
        </p:nvSpPr>
        <p:spPr/>
        <p:txBody>
          <a:bodyPr/>
          <a:lstStyle/>
          <a:p>
            <a:r>
              <a:rPr lang="es-AR" dirty="0" smtClean="0"/>
              <a:t>.NET C#</a:t>
            </a:r>
            <a:endParaRPr lang="es-AR" dirty="0"/>
          </a:p>
        </p:txBody>
      </p:sp>
      <p:sp>
        <p:nvSpPr>
          <p:cNvPr id="4" name="Text Placeholder 3"/>
          <p:cNvSpPr>
            <a:spLocks noGrp="1"/>
          </p:cNvSpPr>
          <p:nvPr>
            <p:ph type="body" sz="quarter" idx="17"/>
          </p:nvPr>
        </p:nvSpPr>
        <p:spPr/>
        <p:txBody>
          <a:bodyPr/>
          <a:lstStyle/>
          <a:p>
            <a:r>
              <a:rPr lang="es-AR" dirty="0" err="1" smtClean="0"/>
              <a:t>Namespaces</a:t>
            </a:r>
            <a:endParaRPr lang="es-AR" dirty="0"/>
          </a:p>
        </p:txBody>
      </p:sp>
      <p:sp>
        <p:nvSpPr>
          <p:cNvPr id="5" name="Rectangle 1"/>
          <p:cNvSpPr>
            <a:spLocks noChangeArrowheads="1"/>
          </p:cNvSpPr>
          <p:nvPr/>
        </p:nvSpPr>
        <p:spPr bwMode="auto">
          <a:xfrm>
            <a:off x="5080723" y="3824976"/>
            <a:ext cx="52501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dirty="0" err="1">
                <a:latin typeface="Consolas" pitchFamily="49" charset="0"/>
                <a:cs typeface="Consolas" pitchFamily="49" charset="0"/>
              </a:rPr>
              <a:t>System.</a:t>
            </a:r>
            <a:r>
              <a:rPr lang="es-AR" dirty="0" err="1">
                <a:solidFill>
                  <a:srgbClr val="2B91AF"/>
                </a:solidFill>
                <a:latin typeface="Consolas" pitchFamily="49" charset="0"/>
                <a:cs typeface="Consolas" pitchFamily="49" charset="0"/>
              </a:rPr>
              <a:t>Console</a:t>
            </a:r>
            <a:r>
              <a:rPr lang="es-AR" dirty="0" err="1">
                <a:latin typeface="Consolas" pitchFamily="49" charset="0"/>
                <a:cs typeface="Consolas" pitchFamily="49" charset="0"/>
              </a:rPr>
              <a:t>.WriteLine</a:t>
            </a:r>
            <a:r>
              <a:rPr lang="es-AR" dirty="0">
                <a:latin typeface="Consolas" pitchFamily="49" charset="0"/>
                <a:cs typeface="Consolas" pitchFamily="49" charset="0"/>
              </a:rPr>
              <a:t>(</a:t>
            </a:r>
            <a:r>
              <a:rPr lang="es-AR" dirty="0">
                <a:solidFill>
                  <a:srgbClr val="A31515"/>
                </a:solidFill>
                <a:latin typeface="Consolas" pitchFamily="49" charset="0"/>
                <a:cs typeface="Consolas" pitchFamily="49" charset="0"/>
              </a:rPr>
              <a:t>"Hola Mentor</a:t>
            </a:r>
            <a:r>
              <a:rPr lang="es-AR" dirty="0" smtClean="0">
                <a:solidFill>
                  <a:srgbClr val="A31515"/>
                </a:solidFill>
                <a:latin typeface="Consolas" pitchFamily="49" charset="0"/>
                <a:cs typeface="Consolas" pitchFamily="49" charset="0"/>
              </a:rPr>
              <a:t>"</a:t>
            </a:r>
            <a:r>
              <a:rPr lang="es-AR" dirty="0" smtClean="0">
                <a:latin typeface="Consolas" pitchFamily="49" charset="0"/>
                <a:cs typeface="Consolas" pitchFamily="49" charset="0"/>
              </a:rPr>
              <a:t>);</a:t>
            </a:r>
            <a:endParaRPr lang="es-AR" sz="4000" dirty="0">
              <a:latin typeface="Arial" pitchFamily="34" charset="0"/>
              <a:cs typeface="Arial" pitchFamily="34" charset="0"/>
            </a:endParaRPr>
          </a:p>
        </p:txBody>
      </p:sp>
      <p:sp>
        <p:nvSpPr>
          <p:cNvPr id="6" name="Rectangle 2"/>
          <p:cNvSpPr>
            <a:spLocks noChangeArrowheads="1"/>
          </p:cNvSpPr>
          <p:nvPr/>
        </p:nvSpPr>
        <p:spPr bwMode="auto">
          <a:xfrm>
            <a:off x="5080723" y="4551354"/>
            <a:ext cx="499325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sz="2000" dirty="0" err="1">
                <a:solidFill>
                  <a:srgbClr val="0000FF"/>
                </a:solidFill>
                <a:latin typeface="Consolas" pitchFamily="49" charset="0"/>
                <a:cs typeface="Consolas" pitchFamily="49" charset="0"/>
              </a:rPr>
              <a:t>using</a:t>
            </a:r>
            <a:r>
              <a:rPr lang="es-AR" sz="2000" dirty="0">
                <a:latin typeface="Consolas" pitchFamily="49" charset="0"/>
                <a:cs typeface="Consolas" pitchFamily="49" charset="0"/>
              </a:rPr>
              <a:t> </a:t>
            </a:r>
            <a:r>
              <a:rPr lang="es-AR" sz="2000" dirty="0" err="1">
                <a:latin typeface="Consolas" pitchFamily="49" charset="0"/>
                <a:cs typeface="Consolas" pitchFamily="49" charset="0"/>
              </a:rPr>
              <a:t>System</a:t>
            </a:r>
            <a:r>
              <a:rPr lang="es-AR" sz="2000" dirty="0">
                <a:latin typeface="Consolas" pitchFamily="49" charset="0"/>
                <a:cs typeface="Consolas" pitchFamily="49" charset="0"/>
              </a:rPr>
              <a:t>;</a:t>
            </a:r>
            <a:br>
              <a:rPr lang="es-AR" sz="2000" dirty="0">
                <a:latin typeface="Consolas" pitchFamily="49" charset="0"/>
                <a:cs typeface="Consolas" pitchFamily="49" charset="0"/>
              </a:rPr>
            </a:br>
            <a:r>
              <a:rPr lang="es-AR" sz="2000" dirty="0">
                <a:latin typeface="Consolas" pitchFamily="49" charset="0"/>
                <a:cs typeface="Consolas" pitchFamily="49" charset="0"/>
              </a:rPr>
              <a:t>…</a:t>
            </a:r>
          </a:p>
          <a:p>
            <a:pPr fontAlgn="base">
              <a:spcBef>
                <a:spcPct val="0"/>
              </a:spcBef>
              <a:spcAft>
                <a:spcPct val="0"/>
              </a:spcAft>
            </a:pPr>
            <a:r>
              <a:rPr lang="es-AR" sz="2000" dirty="0" err="1">
                <a:solidFill>
                  <a:srgbClr val="2B91AF"/>
                </a:solidFill>
                <a:latin typeface="Consolas" pitchFamily="49" charset="0"/>
                <a:cs typeface="Consolas" pitchFamily="49" charset="0"/>
              </a:rPr>
              <a:t>Console</a:t>
            </a:r>
            <a:r>
              <a:rPr lang="es-AR" sz="2000" dirty="0" err="1">
                <a:latin typeface="Consolas" pitchFamily="49" charset="0"/>
                <a:cs typeface="Consolas" pitchFamily="49" charset="0"/>
              </a:rPr>
              <a:t>.WriteLine</a:t>
            </a:r>
            <a:r>
              <a:rPr lang="es-AR" sz="2000" dirty="0">
                <a:latin typeface="Consolas" pitchFamily="49" charset="0"/>
                <a:cs typeface="Consolas" pitchFamily="49" charset="0"/>
              </a:rPr>
              <a:t>(</a:t>
            </a:r>
            <a:r>
              <a:rPr lang="es-AR" sz="2000" dirty="0">
                <a:solidFill>
                  <a:srgbClr val="A31515"/>
                </a:solidFill>
                <a:latin typeface="Consolas" pitchFamily="49" charset="0"/>
                <a:cs typeface="Consolas" pitchFamily="49" charset="0"/>
              </a:rPr>
              <a:t>"Hola Mentor"</a:t>
            </a:r>
            <a:r>
              <a:rPr lang="es-AR" sz="2000" dirty="0">
                <a:latin typeface="Consolas" pitchFamily="49" charset="0"/>
                <a:cs typeface="Consolas" pitchFamily="49" charset="0"/>
              </a:rPr>
              <a:t>);</a:t>
            </a:r>
            <a:endParaRPr lang="es-AR" sz="4400" dirty="0">
              <a:latin typeface="Arial" pitchFamily="34" charset="0"/>
              <a:cs typeface="Arial" pitchFamily="34" charset="0"/>
            </a:endParaRP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0723" y="1941117"/>
            <a:ext cx="7111277"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a:spLocks noChangeArrowheads="1"/>
          </p:cNvSpPr>
          <p:nvPr/>
        </p:nvSpPr>
        <p:spPr bwMode="auto">
          <a:xfrm>
            <a:off x="5080723" y="3067820"/>
            <a:ext cx="6572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s-AR" sz="2000" dirty="0" err="1">
                <a:solidFill>
                  <a:srgbClr val="0000FF"/>
                </a:solidFill>
                <a:latin typeface="Consolas" pitchFamily="49" charset="0"/>
                <a:cs typeface="Consolas" pitchFamily="49" charset="0"/>
              </a:rPr>
              <a:t>using</a:t>
            </a:r>
            <a:r>
              <a:rPr lang="es-AR" sz="2000" dirty="0">
                <a:latin typeface="Consolas" pitchFamily="49" charset="0"/>
                <a:cs typeface="Consolas" pitchFamily="49" charset="0"/>
              </a:rPr>
              <a:t> Project = </a:t>
            </a:r>
            <a:r>
              <a:rPr lang="es-AR" sz="2000" dirty="0" err="1">
                <a:latin typeface="Consolas" pitchFamily="49" charset="0"/>
                <a:cs typeface="Consolas" pitchFamily="49" charset="0"/>
              </a:rPr>
              <a:t>PC.MyCompany.Project</a:t>
            </a:r>
            <a:r>
              <a:rPr lang="es-AR" sz="2000" dirty="0">
                <a:latin typeface="Consolas" pitchFamily="49" charset="0"/>
                <a:cs typeface="Consolas" pitchFamily="49" charset="0"/>
              </a:rPr>
              <a:t>; </a:t>
            </a:r>
            <a:r>
              <a:rPr lang="es-AR" sz="2000" dirty="0">
                <a:solidFill>
                  <a:schemeClr val="accent3">
                    <a:lumMod val="75000"/>
                  </a:schemeClr>
                </a:solidFill>
                <a:latin typeface="Consolas" pitchFamily="49" charset="0"/>
                <a:cs typeface="Consolas" pitchFamily="49" charset="0"/>
              </a:rPr>
              <a:t>//alias</a:t>
            </a:r>
          </a:p>
        </p:txBody>
      </p:sp>
    </p:spTree>
    <p:extLst>
      <p:ext uri="{BB962C8B-B14F-4D97-AF65-F5344CB8AC3E}">
        <p14:creationId xmlns:p14="http://schemas.microsoft.com/office/powerpoint/2010/main" val="420290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ICollection</a:t>
            </a:r>
            <a:r>
              <a:rPr lang="en-US" dirty="0"/>
              <a:t>, </a:t>
            </a:r>
            <a:r>
              <a:rPr lang="en-US" dirty="0" err="1"/>
              <a:t>IList</a:t>
            </a:r>
            <a:r>
              <a:rPr lang="en-US" dirty="0"/>
              <a:t> e </a:t>
            </a:r>
            <a:r>
              <a:rPr lang="en-US" dirty="0" err="1"/>
              <a:t>IDictionary</a:t>
            </a:r>
            <a:endParaRPr lang="en-US" dirty="0"/>
          </a:p>
          <a:p>
            <a:endParaRPr lang="en-US" dirty="0"/>
          </a:p>
        </p:txBody>
      </p:sp>
      <p:sp>
        <p:nvSpPr>
          <p:cNvPr id="5" name="Rectangle 1"/>
          <p:cNvSpPr>
            <a:spLocks noChangeArrowheads="1"/>
          </p:cNvSpPr>
          <p:nvPr/>
        </p:nvSpPr>
        <p:spPr bwMode="auto">
          <a:xfrm>
            <a:off x="2836477" y="1806100"/>
            <a:ext cx="7023076"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dirty="0" err="1">
                <a:solidFill>
                  <a:srgbClr val="0000FF"/>
                </a:solidFill>
                <a:latin typeface="Consolas" pitchFamily="49" charset="0"/>
                <a:cs typeface="Consolas" pitchFamily="49" charset="0"/>
              </a:rPr>
              <a:t>public</a:t>
            </a:r>
            <a:r>
              <a:rPr lang="es-AR" dirty="0">
                <a:solidFill>
                  <a:srgbClr val="000000"/>
                </a:solidFill>
                <a:latin typeface="Consolas" pitchFamily="49" charset="0"/>
                <a:cs typeface="Consolas" pitchFamily="49" charset="0"/>
              </a:rPr>
              <a:t> </a:t>
            </a:r>
            <a:r>
              <a:rPr lang="es-AR" dirty="0">
                <a:solidFill>
                  <a:srgbClr val="0000FF"/>
                </a:solidFill>
                <a:latin typeface="Consolas" pitchFamily="49" charset="0"/>
                <a:cs typeface="Consolas" pitchFamily="49" charset="0"/>
              </a:rPr>
              <a:t>interface</a:t>
            </a:r>
            <a:r>
              <a:rPr lang="es-AR" dirty="0">
                <a:solidFill>
                  <a:srgbClr val="000000"/>
                </a:solidFill>
                <a:latin typeface="Consolas" pitchFamily="49" charset="0"/>
                <a:cs typeface="Consolas" pitchFamily="49" charset="0"/>
              </a:rPr>
              <a:t> </a:t>
            </a:r>
            <a:r>
              <a:rPr lang="es-AR" dirty="0" err="1">
                <a:solidFill>
                  <a:srgbClr val="2B91AF"/>
                </a:solidFill>
                <a:latin typeface="Consolas" pitchFamily="49" charset="0"/>
                <a:cs typeface="Consolas" pitchFamily="49" charset="0"/>
              </a:rPr>
              <a:t>ICollection</a:t>
            </a:r>
            <a:r>
              <a:rPr lang="es-AR" dirty="0">
                <a:solidFill>
                  <a:srgbClr val="000000"/>
                </a:solidFill>
                <a:latin typeface="Consolas" pitchFamily="49" charset="0"/>
                <a:cs typeface="Consolas" pitchFamily="49" charset="0"/>
              </a:rPr>
              <a:t>&lt;T&gt; : </a:t>
            </a:r>
            <a:r>
              <a:rPr lang="es-AR" dirty="0" err="1">
                <a:solidFill>
                  <a:srgbClr val="2B91AF"/>
                </a:solidFill>
                <a:latin typeface="Consolas" pitchFamily="49" charset="0"/>
                <a:cs typeface="Consolas" pitchFamily="49" charset="0"/>
              </a:rPr>
              <a:t>IEnumerable</a:t>
            </a:r>
            <a:r>
              <a:rPr lang="es-AR" dirty="0">
                <a:solidFill>
                  <a:srgbClr val="000000"/>
                </a:solidFill>
                <a:latin typeface="Consolas" pitchFamily="49" charset="0"/>
                <a:cs typeface="Consolas" pitchFamily="49" charset="0"/>
              </a:rPr>
              <a:t>&lt;T&gt;    </a:t>
            </a:r>
          </a:p>
          <a:p>
            <a:pPr fontAlgn="base">
              <a:spcBef>
                <a:spcPct val="0"/>
              </a:spcBef>
              <a:spcAft>
                <a:spcPct val="0"/>
              </a:spcAft>
            </a:pPr>
            <a:r>
              <a:rPr lang="es-AR" dirty="0">
                <a:solidFill>
                  <a:srgbClr val="000000"/>
                </a:solidFill>
                <a:latin typeface="Consolas" pitchFamily="49" charset="0"/>
                <a:cs typeface="Consolas" pitchFamily="49" charset="0"/>
              </a:rPr>
              <a:t>{</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Count</a:t>
            </a:r>
            <a:r>
              <a:rPr lang="es-AR" dirty="0">
                <a:solidFill>
                  <a:srgbClr val="000000"/>
                </a:solidFill>
                <a:latin typeface="Consolas" pitchFamily="49" charset="0"/>
                <a:cs typeface="Consolas" pitchFamily="49" charset="0"/>
              </a:rPr>
              <a:t> { </a:t>
            </a:r>
            <a:r>
              <a:rPr lang="es-AR" dirty="0" err="1">
                <a:solidFill>
                  <a:srgbClr val="0000FF"/>
                </a:solidFill>
                <a:latin typeface="Consolas" pitchFamily="49" charset="0"/>
                <a:cs typeface="Consolas" pitchFamily="49" charset="0"/>
              </a:rPr>
              <a:t>get</a:t>
            </a:r>
            <a:r>
              <a:rPr lang="es-AR" dirty="0">
                <a:solidFill>
                  <a:srgbClr val="000000"/>
                </a:solidFill>
                <a:latin typeface="Consolas" pitchFamily="49" charset="0"/>
                <a:cs typeface="Consolas" pitchFamily="49" charset="0"/>
              </a:rPr>
              <a:t>; }         </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bool</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Contains</a:t>
            </a:r>
            <a:r>
              <a:rPr lang="es-AR" dirty="0">
                <a:solidFill>
                  <a:srgbClr val="000000"/>
                </a:solidFill>
                <a:latin typeface="Consolas" pitchFamily="49" charset="0"/>
                <a:cs typeface="Consolas" pitchFamily="49" charset="0"/>
              </a:rPr>
              <a:t>(T </a:t>
            </a:r>
            <a:r>
              <a:rPr lang="es-AR" dirty="0" err="1">
                <a:solidFill>
                  <a:srgbClr val="000000"/>
                </a:solidFill>
                <a:latin typeface="Consolas" pitchFamily="49" charset="0"/>
                <a:cs typeface="Consolas" pitchFamily="49" charset="0"/>
              </a:rPr>
              <a:t>item</a:t>
            </a:r>
            <a:r>
              <a:rPr lang="es-AR" dirty="0">
                <a:solidFill>
                  <a:srgbClr val="000000"/>
                </a:solidFill>
                <a:latin typeface="Consolas" pitchFamily="49" charset="0"/>
                <a:cs typeface="Consolas" pitchFamily="49" charset="0"/>
              </a:rPr>
              <a:t>); </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void</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CopyTo</a:t>
            </a:r>
            <a:r>
              <a:rPr lang="es-AR" dirty="0">
                <a:solidFill>
                  <a:srgbClr val="000000"/>
                </a:solidFill>
                <a:latin typeface="Consolas" pitchFamily="49" charset="0"/>
                <a:cs typeface="Consolas" pitchFamily="49" charset="0"/>
              </a:rPr>
              <a:t>(T[] </a:t>
            </a:r>
            <a:r>
              <a:rPr lang="es-AR" dirty="0" err="1">
                <a:solidFill>
                  <a:srgbClr val="000000"/>
                </a:solidFill>
                <a:latin typeface="Consolas" pitchFamily="49" charset="0"/>
                <a:cs typeface="Consolas" pitchFamily="49" charset="0"/>
              </a:rPr>
              <a:t>array</a:t>
            </a:r>
            <a:r>
              <a:rPr lang="es-AR" dirty="0">
                <a:solidFill>
                  <a:srgbClr val="000000"/>
                </a:solidFill>
                <a:latin typeface="Consolas" pitchFamily="49" charset="0"/>
                <a:cs typeface="Consolas" pitchFamily="49" charset="0"/>
              </a:rPr>
              <a:t>, </a:t>
            </a: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arrayIndex</a:t>
            </a:r>
            <a:r>
              <a:rPr lang="es-AR" dirty="0">
                <a:solidFill>
                  <a:srgbClr val="000000"/>
                </a:solidFill>
                <a:latin typeface="Consolas" pitchFamily="49" charset="0"/>
                <a:cs typeface="Consolas" pitchFamily="49" charset="0"/>
              </a:rPr>
              <a:t>);</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bool</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IsReadOnly</a:t>
            </a:r>
            <a:r>
              <a:rPr lang="es-AR" dirty="0">
                <a:solidFill>
                  <a:srgbClr val="000000"/>
                </a:solidFill>
                <a:latin typeface="Consolas" pitchFamily="49" charset="0"/>
                <a:cs typeface="Consolas" pitchFamily="49" charset="0"/>
              </a:rPr>
              <a:t> { </a:t>
            </a:r>
            <a:r>
              <a:rPr lang="es-AR" dirty="0" err="1">
                <a:solidFill>
                  <a:srgbClr val="0000FF"/>
                </a:solidFill>
                <a:latin typeface="Consolas" pitchFamily="49" charset="0"/>
                <a:cs typeface="Consolas" pitchFamily="49" charset="0"/>
              </a:rPr>
              <a:t>get</a:t>
            </a:r>
            <a:r>
              <a:rPr lang="es-AR" dirty="0">
                <a:solidFill>
                  <a:srgbClr val="000000"/>
                </a:solidFill>
                <a:latin typeface="Consolas" pitchFamily="49" charset="0"/>
                <a:cs typeface="Consolas" pitchFamily="49" charset="0"/>
              </a:rPr>
              <a:t>; }</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void</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Add</a:t>
            </a:r>
            <a:r>
              <a:rPr lang="es-AR" dirty="0">
                <a:solidFill>
                  <a:srgbClr val="000000"/>
                </a:solidFill>
                <a:latin typeface="Consolas" pitchFamily="49" charset="0"/>
                <a:cs typeface="Consolas" pitchFamily="49" charset="0"/>
              </a:rPr>
              <a:t>(T </a:t>
            </a:r>
            <a:r>
              <a:rPr lang="es-AR" dirty="0" err="1">
                <a:solidFill>
                  <a:srgbClr val="000000"/>
                </a:solidFill>
                <a:latin typeface="Consolas" pitchFamily="49" charset="0"/>
                <a:cs typeface="Consolas" pitchFamily="49" charset="0"/>
              </a:rPr>
              <a:t>item</a:t>
            </a:r>
            <a:r>
              <a:rPr lang="es-AR" dirty="0">
                <a:solidFill>
                  <a:srgbClr val="000000"/>
                </a:solidFill>
                <a:latin typeface="Consolas" pitchFamily="49" charset="0"/>
                <a:cs typeface="Consolas" pitchFamily="49" charset="0"/>
              </a:rPr>
              <a:t>);</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bool</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Remove</a:t>
            </a:r>
            <a:r>
              <a:rPr lang="es-AR" dirty="0">
                <a:solidFill>
                  <a:srgbClr val="000000"/>
                </a:solidFill>
                <a:latin typeface="Consolas" pitchFamily="49" charset="0"/>
                <a:cs typeface="Consolas" pitchFamily="49" charset="0"/>
              </a:rPr>
              <a:t>(T </a:t>
            </a:r>
            <a:r>
              <a:rPr lang="es-AR" dirty="0" err="1">
                <a:solidFill>
                  <a:srgbClr val="000000"/>
                </a:solidFill>
                <a:latin typeface="Consolas" pitchFamily="49" charset="0"/>
                <a:cs typeface="Consolas" pitchFamily="49" charset="0"/>
              </a:rPr>
              <a:t>item</a:t>
            </a:r>
            <a:r>
              <a:rPr lang="es-AR" dirty="0">
                <a:solidFill>
                  <a:srgbClr val="000000"/>
                </a:solidFill>
                <a:latin typeface="Consolas" pitchFamily="49" charset="0"/>
                <a:cs typeface="Consolas" pitchFamily="49" charset="0"/>
              </a:rPr>
              <a:t>);</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void</a:t>
            </a:r>
            <a:r>
              <a:rPr lang="es-AR" dirty="0">
                <a:solidFill>
                  <a:srgbClr val="000000"/>
                </a:solidFill>
                <a:latin typeface="Consolas" pitchFamily="49" charset="0"/>
                <a:cs typeface="Consolas" pitchFamily="49" charset="0"/>
              </a:rPr>
              <a:t> Clear();     </a:t>
            </a:r>
          </a:p>
          <a:p>
            <a:pPr fontAlgn="base">
              <a:spcBef>
                <a:spcPct val="0"/>
              </a:spcBef>
              <a:spcAft>
                <a:spcPct val="0"/>
              </a:spcAft>
            </a:pPr>
            <a:r>
              <a:rPr lang="es-AR" dirty="0">
                <a:solidFill>
                  <a:srgbClr val="000000"/>
                </a:solidFill>
                <a:latin typeface="Consolas" pitchFamily="49" charset="0"/>
                <a:cs typeface="Consolas" pitchFamily="49" charset="0"/>
              </a:rPr>
              <a:t>}</a:t>
            </a:r>
            <a:endParaRPr lang="es-AR" sz="4400" dirty="0">
              <a:latin typeface="Arial" pitchFamily="34" charset="0"/>
              <a:cs typeface="Arial" pitchFamily="34" charset="0"/>
            </a:endParaRPr>
          </a:p>
        </p:txBody>
      </p:sp>
    </p:spTree>
    <p:extLst>
      <p:ext uri="{BB962C8B-B14F-4D97-AF65-F5344CB8AC3E}">
        <p14:creationId xmlns:p14="http://schemas.microsoft.com/office/powerpoint/2010/main" val="8588463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ICollection</a:t>
            </a:r>
            <a:r>
              <a:rPr lang="en-US" dirty="0"/>
              <a:t>, </a:t>
            </a:r>
            <a:r>
              <a:rPr lang="en-US" dirty="0" err="1"/>
              <a:t>IList</a:t>
            </a:r>
            <a:r>
              <a:rPr lang="en-US" dirty="0"/>
              <a:t> e </a:t>
            </a:r>
            <a:r>
              <a:rPr lang="en-US" dirty="0" err="1"/>
              <a:t>IDictionary</a:t>
            </a:r>
            <a:endParaRPr lang="en-US" dirty="0"/>
          </a:p>
          <a:p>
            <a:endParaRPr lang="en-US" dirty="0"/>
          </a:p>
        </p:txBody>
      </p:sp>
      <p:sp>
        <p:nvSpPr>
          <p:cNvPr id="5" name="Rectangle 1"/>
          <p:cNvSpPr>
            <a:spLocks noChangeArrowheads="1"/>
          </p:cNvSpPr>
          <p:nvPr/>
        </p:nvSpPr>
        <p:spPr bwMode="auto">
          <a:xfrm>
            <a:off x="1847528" y="2420888"/>
            <a:ext cx="8712642"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sz="1600" dirty="0" err="1">
                <a:solidFill>
                  <a:srgbClr val="0000FF"/>
                </a:solidFill>
                <a:latin typeface="Consolas" pitchFamily="49" charset="0"/>
                <a:cs typeface="Consolas" pitchFamily="49" charset="0"/>
              </a:rPr>
              <a:t>public</a:t>
            </a: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interface</a:t>
            </a:r>
            <a:r>
              <a:rPr lang="es-AR" sz="1600" dirty="0">
                <a:solidFill>
                  <a:srgbClr val="000000"/>
                </a:solidFill>
                <a:latin typeface="Consolas" pitchFamily="49" charset="0"/>
                <a:cs typeface="Consolas" pitchFamily="49" charset="0"/>
              </a:rPr>
              <a:t> </a:t>
            </a:r>
            <a:r>
              <a:rPr lang="es-AR" sz="1600" dirty="0" err="1">
                <a:solidFill>
                  <a:srgbClr val="2B91AF"/>
                </a:solidFill>
                <a:latin typeface="Consolas" pitchFamily="49" charset="0"/>
                <a:cs typeface="Consolas" pitchFamily="49" charset="0"/>
              </a:rPr>
              <a:t>IList</a:t>
            </a:r>
            <a:r>
              <a:rPr lang="es-AR" sz="1600" dirty="0">
                <a:solidFill>
                  <a:srgbClr val="000000"/>
                </a:solidFill>
                <a:latin typeface="Consolas" pitchFamily="49" charset="0"/>
                <a:cs typeface="Consolas" pitchFamily="49" charset="0"/>
              </a:rPr>
              <a:t>&lt;T&gt; : </a:t>
            </a:r>
            <a:r>
              <a:rPr lang="es-AR" sz="1600" dirty="0" err="1">
                <a:solidFill>
                  <a:srgbClr val="2B91AF"/>
                </a:solidFill>
                <a:latin typeface="Consolas" pitchFamily="49" charset="0"/>
                <a:cs typeface="Consolas" pitchFamily="49" charset="0"/>
              </a:rPr>
              <a:t>ICollection</a:t>
            </a:r>
            <a:r>
              <a:rPr lang="es-AR" sz="1600" dirty="0">
                <a:solidFill>
                  <a:srgbClr val="000000"/>
                </a:solidFill>
                <a:latin typeface="Consolas" pitchFamily="49" charset="0"/>
                <a:cs typeface="Consolas" pitchFamily="49" charset="0"/>
              </a:rPr>
              <a:t>&lt;T&gt;, </a:t>
            </a:r>
            <a:r>
              <a:rPr lang="es-AR" sz="1600" dirty="0" err="1">
                <a:solidFill>
                  <a:srgbClr val="2B91AF"/>
                </a:solidFill>
                <a:latin typeface="Consolas" pitchFamily="49" charset="0"/>
                <a:cs typeface="Consolas" pitchFamily="49" charset="0"/>
              </a:rPr>
              <a:t>IEnumerable</a:t>
            </a:r>
            <a:r>
              <a:rPr lang="es-AR" sz="1600" dirty="0">
                <a:solidFill>
                  <a:srgbClr val="000000"/>
                </a:solidFill>
                <a:latin typeface="Consolas" pitchFamily="49" charset="0"/>
                <a:cs typeface="Consolas" pitchFamily="49" charset="0"/>
              </a:rPr>
              <a:t>&lt;T&gt;, </a:t>
            </a:r>
            <a:r>
              <a:rPr lang="es-AR" sz="1600" dirty="0" err="1">
                <a:solidFill>
                  <a:srgbClr val="2B91AF"/>
                </a:solidFill>
                <a:latin typeface="Consolas" pitchFamily="49" charset="0"/>
                <a:cs typeface="Consolas" pitchFamily="49" charset="0"/>
              </a:rPr>
              <a:t>IEnumerable</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T </a:t>
            </a:r>
            <a:r>
              <a:rPr lang="es-AR" sz="1600" dirty="0" err="1">
                <a:solidFill>
                  <a:srgbClr val="0000FF"/>
                </a:solidFill>
                <a:latin typeface="Consolas" pitchFamily="49" charset="0"/>
                <a:cs typeface="Consolas" pitchFamily="49" charset="0"/>
              </a:rPr>
              <a:t>this</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 </a:t>
            </a:r>
            <a:r>
              <a:rPr lang="es-AR" sz="1600" dirty="0" err="1">
                <a:solidFill>
                  <a:srgbClr val="0000FF"/>
                </a:solidFill>
                <a:latin typeface="Consolas" pitchFamily="49" charset="0"/>
                <a:cs typeface="Consolas" pitchFamily="49" charset="0"/>
              </a:rPr>
              <a:t>get</a:t>
            </a: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set</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IndexOf</a:t>
            </a:r>
            <a:r>
              <a:rPr lang="es-AR" sz="1600" dirty="0">
                <a:solidFill>
                  <a:srgbClr val="000000"/>
                </a:solidFill>
                <a:latin typeface="Consolas" pitchFamily="49" charset="0"/>
                <a:cs typeface="Consolas" pitchFamily="49" charset="0"/>
              </a:rPr>
              <a:t>(T </a:t>
            </a:r>
            <a:r>
              <a:rPr lang="es-AR" sz="1600" dirty="0" err="1">
                <a:solidFill>
                  <a:srgbClr val="000000"/>
                </a:solidFill>
                <a:latin typeface="Consolas" pitchFamily="49" charset="0"/>
                <a:cs typeface="Consolas" pitchFamily="49" charset="0"/>
              </a:rPr>
              <a:t>item</a:t>
            </a: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err="1">
                <a:solidFill>
                  <a:srgbClr val="0000FF"/>
                </a:solidFill>
                <a:latin typeface="Consolas" pitchFamily="49" charset="0"/>
                <a:cs typeface="Consolas" pitchFamily="49" charset="0"/>
              </a:rPr>
              <a:t>void</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Insert</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T </a:t>
            </a:r>
            <a:r>
              <a:rPr lang="es-AR" sz="1600" dirty="0" err="1">
                <a:solidFill>
                  <a:srgbClr val="000000"/>
                </a:solidFill>
                <a:latin typeface="Consolas" pitchFamily="49" charset="0"/>
                <a:cs typeface="Consolas" pitchFamily="49" charset="0"/>
              </a:rPr>
              <a:t>item</a:t>
            </a: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err="1">
                <a:solidFill>
                  <a:srgbClr val="0000FF"/>
                </a:solidFill>
                <a:latin typeface="Consolas" pitchFamily="49" charset="0"/>
                <a:cs typeface="Consolas" pitchFamily="49" charset="0"/>
              </a:rPr>
              <a:t>void</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RemoveAt</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a:t>
            </a:r>
            <a:endParaRPr lang="es-AR" sz="4000" dirty="0">
              <a:latin typeface="Arial" pitchFamily="34" charset="0"/>
              <a:cs typeface="Arial" pitchFamily="34" charset="0"/>
            </a:endParaRPr>
          </a:p>
        </p:txBody>
      </p:sp>
    </p:spTree>
    <p:extLst>
      <p:ext uri="{BB962C8B-B14F-4D97-AF65-F5344CB8AC3E}">
        <p14:creationId xmlns:p14="http://schemas.microsoft.com/office/powerpoint/2010/main" val="21968150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Enumeration</a:t>
            </a:r>
          </a:p>
        </p:txBody>
      </p:sp>
      <p:pic>
        <p:nvPicPr>
          <p:cNvPr id="5" name="Picture 2"/>
          <p:cNvPicPr>
            <a:picLocks noGrp="1" noChangeAspect="1" noChangeArrowheads="1"/>
          </p:cNvPicPr>
          <p:nvPr>
            <p:ph idx="15"/>
          </p:nvPr>
        </p:nvPicPr>
        <p:blipFill>
          <a:blip r:embed="rId3" cstate="print">
            <a:extLst>
              <a:ext uri="{28A0092B-C50C-407E-A947-70E740481C1C}">
                <a14:useLocalDpi xmlns:a14="http://schemas.microsoft.com/office/drawing/2010/main" val="0"/>
              </a:ext>
            </a:extLst>
          </a:blip>
          <a:srcRect/>
          <a:stretch>
            <a:fillRect/>
          </a:stretch>
        </p:blipFill>
        <p:spPr bwMode="auto">
          <a:xfrm>
            <a:off x="3108429" y="1756229"/>
            <a:ext cx="5953134" cy="331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357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Collections</a:t>
            </a:r>
          </a:p>
        </p:txBody>
      </p:sp>
      <p:pic>
        <p:nvPicPr>
          <p:cNvPr id="5" name="Content Placeholder 4" descr="http://www.ewbi.com/ewbi.develop/graphics/generic.net.collection.interfaces.jpg"/>
          <p:cNvPicPr>
            <a:picLocks noGrp="1"/>
          </p:cNvPicPr>
          <p:nvPr>
            <p:ph idx="15"/>
          </p:nvPr>
        </p:nvPicPr>
        <p:blipFill>
          <a:blip r:embed="rId2" cstate="print">
            <a:extLst>
              <a:ext uri="{28A0092B-C50C-407E-A947-70E740481C1C}">
                <a14:useLocalDpi xmlns:a14="http://schemas.microsoft.com/office/drawing/2010/main" val="0"/>
              </a:ext>
            </a:extLst>
          </a:blip>
          <a:srcRect/>
          <a:stretch>
            <a:fillRect/>
          </a:stretch>
        </p:blipFill>
        <p:spPr bwMode="auto">
          <a:xfrm>
            <a:off x="2463216" y="1219200"/>
            <a:ext cx="7263980" cy="4992688"/>
          </a:xfrm>
          <a:prstGeom prst="rect">
            <a:avLst/>
          </a:prstGeom>
          <a:noFill/>
          <a:ln>
            <a:noFill/>
          </a:ln>
        </p:spPr>
      </p:pic>
    </p:spTree>
    <p:extLst>
      <p:ext uri="{BB962C8B-B14F-4D97-AF65-F5344CB8AC3E}">
        <p14:creationId xmlns:p14="http://schemas.microsoft.com/office/powerpoint/2010/main" val="40854397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n-US" dirty="0" err="1"/>
              <a:t>Es</a:t>
            </a:r>
            <a:r>
              <a:rPr lang="en-US" dirty="0"/>
              <a:t> </a:t>
            </a:r>
            <a:r>
              <a:rPr lang="en-US" dirty="0" err="1"/>
              <a:t>una</a:t>
            </a:r>
            <a:r>
              <a:rPr lang="en-US" dirty="0"/>
              <a:t> </a:t>
            </a:r>
            <a:r>
              <a:rPr lang="en-US" dirty="0" err="1"/>
              <a:t>clase</a:t>
            </a:r>
            <a:r>
              <a:rPr lang="en-US" dirty="0"/>
              <a:t>.</a:t>
            </a:r>
            <a:endParaRPr lang="es-AR" dirty="0"/>
          </a:p>
          <a:p>
            <a:r>
              <a:rPr lang="es-AR" dirty="0"/>
              <a:t>Implícita para todos los </a:t>
            </a:r>
            <a:r>
              <a:rPr lang="es-AR" dirty="0" err="1"/>
              <a:t>arrays</a:t>
            </a:r>
            <a:r>
              <a:rPr lang="es-AR" dirty="0"/>
              <a:t> simples o multidimensionales.</a:t>
            </a:r>
          </a:p>
          <a:p>
            <a:r>
              <a:rPr lang="es-AR" dirty="0"/>
              <a:t>Utilizada para implementar las colecciones más básicas y fundamentales dentro de </a:t>
            </a:r>
            <a:r>
              <a:rPr lang="es-AR" dirty="0" err="1"/>
              <a:t>.Net</a:t>
            </a:r>
            <a:r>
              <a:rPr lang="es-AR" dirty="0"/>
              <a:t>.</a:t>
            </a:r>
          </a:p>
          <a:p>
            <a:r>
              <a:rPr lang="es-AR" dirty="0"/>
              <a:t>C# provee sintaxis explicita para su declaración e instanciación.</a:t>
            </a:r>
          </a:p>
          <a:p>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Array</a:t>
            </a:r>
            <a:endParaRPr lang="en-US" dirty="0"/>
          </a:p>
        </p:txBody>
      </p:sp>
      <p:sp>
        <p:nvSpPr>
          <p:cNvPr id="5" name="Rectangle 1"/>
          <p:cNvSpPr>
            <a:spLocks noChangeArrowheads="1"/>
          </p:cNvSpPr>
          <p:nvPr/>
        </p:nvSpPr>
        <p:spPr bwMode="auto">
          <a:xfrm>
            <a:off x="3417753" y="2933037"/>
            <a:ext cx="5123518"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 = new </a:t>
            </a: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 1, 2, 3 };</a:t>
            </a:r>
            <a:endParaRPr lang="es-AR" dirty="0">
              <a:solidFill>
                <a:srgbClr val="0000FF"/>
              </a:solidFill>
              <a:latin typeface="Consolas" pitchFamily="49" charset="0"/>
              <a:cs typeface="Consolas" pitchFamily="49" charset="0"/>
            </a:endParaRPr>
          </a:p>
          <a:p>
            <a:pPr fontAlgn="base">
              <a:spcBef>
                <a:spcPct val="0"/>
              </a:spcBef>
              <a:spcAft>
                <a:spcPct val="0"/>
              </a:spcAft>
            </a:pPr>
            <a:endParaRPr lang="es-AR" dirty="0">
              <a:solidFill>
                <a:srgbClr val="0000FF"/>
              </a:solidFill>
              <a:latin typeface="Consolas" pitchFamily="49" charset="0"/>
              <a:cs typeface="Consolas" pitchFamily="49" charset="0"/>
            </a:endParaRPr>
          </a:p>
          <a:p>
            <a:pPr fontAlgn="base">
              <a:spcBef>
                <a:spcPct val="0"/>
              </a:spcBef>
              <a:spcAft>
                <a:spcPct val="0"/>
              </a:spcAft>
            </a:pP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 = { 1, 2, 3 };</a:t>
            </a:r>
          </a:p>
          <a:p>
            <a:pPr fontAlgn="base">
              <a:spcBef>
                <a:spcPct val="0"/>
              </a:spcBef>
              <a:spcAft>
                <a:spcPct val="0"/>
              </a:spcAft>
            </a:pPr>
            <a:r>
              <a:rPr lang="es-AR" dirty="0">
                <a:solidFill>
                  <a:srgbClr val="000000"/>
                </a:solidFill>
                <a:latin typeface="Consolas" pitchFamily="49" charset="0"/>
                <a:cs typeface="Consolas" pitchFamily="49" charset="0"/>
              </a:rPr>
              <a:t>             </a:t>
            </a: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first</a:t>
            </a:r>
            <a:r>
              <a:rPr lang="es-AR" dirty="0">
                <a:solidFill>
                  <a:srgbClr val="000000"/>
                </a:solidFill>
                <a:latin typeface="Consolas" pitchFamily="49" charset="0"/>
                <a:cs typeface="Consolas" pitchFamily="49" charset="0"/>
              </a:rPr>
              <a:t> =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[0];</a:t>
            </a:r>
          </a:p>
          <a:p>
            <a:pPr fontAlgn="base">
              <a:spcBef>
                <a:spcPct val="0"/>
              </a:spcBef>
              <a:spcAft>
                <a:spcPct val="0"/>
              </a:spcAft>
            </a:pPr>
            <a:endParaRPr lang="es-AR" dirty="0">
              <a:solidFill>
                <a:srgbClr val="000000"/>
              </a:solidFill>
              <a:latin typeface="Consolas" pitchFamily="49" charset="0"/>
              <a:cs typeface="Consolas" pitchFamily="49" charset="0"/>
            </a:endParaRP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last</a:t>
            </a:r>
            <a:r>
              <a:rPr lang="es-AR" dirty="0">
                <a:solidFill>
                  <a:srgbClr val="000000"/>
                </a:solidFill>
                <a:latin typeface="Consolas" pitchFamily="49" charset="0"/>
                <a:cs typeface="Consolas" pitchFamily="49" charset="0"/>
              </a:rPr>
              <a:t> =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a:t>
            </a:r>
            <a:r>
              <a:rPr lang="es-AR" dirty="0" err="1">
                <a:solidFill>
                  <a:srgbClr val="000000"/>
                </a:solidFill>
                <a:latin typeface="Consolas" pitchFamily="49" charset="0"/>
                <a:cs typeface="Consolas" pitchFamily="49" charset="0"/>
              </a:rPr>
              <a:t>myArray.Length</a:t>
            </a:r>
            <a:r>
              <a:rPr lang="es-AR" dirty="0">
                <a:solidFill>
                  <a:srgbClr val="000000"/>
                </a:solidFill>
                <a:latin typeface="Consolas" pitchFamily="49" charset="0"/>
                <a:cs typeface="Consolas" pitchFamily="49" charset="0"/>
              </a:rPr>
              <a:t> - 1];</a:t>
            </a:r>
          </a:p>
          <a:p>
            <a:pPr fontAlgn="base">
              <a:spcBef>
                <a:spcPct val="0"/>
              </a:spcBef>
              <a:spcAft>
                <a:spcPct val="0"/>
              </a:spcAft>
            </a:pPr>
            <a:endParaRPr lang="es-AR" dirty="0">
              <a:solidFill>
                <a:srgbClr val="000000"/>
              </a:solidFill>
              <a:latin typeface="Consolas" pitchFamily="49" charset="0"/>
              <a:cs typeface="Consolas" pitchFamily="49" charset="0"/>
            </a:endParaRP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twoD</a:t>
            </a:r>
            <a:r>
              <a:rPr lang="es-AR" dirty="0">
                <a:solidFill>
                  <a:srgbClr val="000000"/>
                </a:solidFill>
                <a:latin typeface="Consolas" pitchFamily="49" charset="0"/>
                <a:cs typeface="Consolas" pitchFamily="49" charset="0"/>
              </a:rPr>
              <a:t> = { { 5, 6 }, { 8, 9 } };</a:t>
            </a:r>
            <a:endParaRPr lang="es-AR" sz="4400" dirty="0">
              <a:latin typeface="Arial" pitchFamily="34" charset="0"/>
              <a:cs typeface="Arial" pitchFamily="34" charset="0"/>
            </a:endParaRPr>
          </a:p>
        </p:txBody>
      </p:sp>
    </p:spTree>
    <p:extLst>
      <p:ext uri="{BB962C8B-B14F-4D97-AF65-F5344CB8AC3E}">
        <p14:creationId xmlns:p14="http://schemas.microsoft.com/office/powerpoint/2010/main" val="30271130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noAutofit/>
          </a:bodyPr>
          <a:lstStyle/>
          <a:p>
            <a:r>
              <a:rPr lang="es-AR" sz="3600" dirty="0" smtClean="0">
                <a:solidFill>
                  <a:srgbClr val="2B91AF"/>
                </a:solidFill>
                <a:latin typeface="Courier New" panose="02070309020205020404" pitchFamily="49" charset="0"/>
                <a:cs typeface="Courier New" panose="02070309020205020404" pitchFamily="49" charset="0"/>
              </a:rPr>
              <a:t> </a:t>
            </a:r>
            <a:r>
              <a:rPr lang="es-AR" sz="3600" dirty="0" err="1" smtClean="0">
                <a:solidFill>
                  <a:srgbClr val="2B91AF"/>
                </a:solidFill>
                <a:latin typeface="Courier New" panose="02070309020205020404" pitchFamily="49" charset="0"/>
                <a:cs typeface="Courier New" panose="02070309020205020404" pitchFamily="49" charset="0"/>
              </a:rPr>
              <a:t>Stack</a:t>
            </a:r>
            <a:r>
              <a:rPr lang="es-AR" sz="3600" dirty="0" smtClean="0">
                <a:latin typeface="Courier New" panose="02070309020205020404" pitchFamily="49" charset="0"/>
                <a:cs typeface="Courier New" panose="02070309020205020404" pitchFamily="49" charset="0"/>
              </a:rPr>
              <a:t>&lt;T&gt;</a:t>
            </a:r>
          </a:p>
          <a:p>
            <a:r>
              <a:rPr lang="es-AR" sz="3600" dirty="0" smtClean="0">
                <a:solidFill>
                  <a:srgbClr val="2B91AF"/>
                </a:solidFill>
                <a:latin typeface="Courier New" panose="02070309020205020404" pitchFamily="49" charset="0"/>
                <a:cs typeface="Courier New" panose="02070309020205020404" pitchFamily="49" charset="0"/>
              </a:rPr>
              <a:t> </a:t>
            </a:r>
            <a:r>
              <a:rPr lang="es-AR" sz="3600" dirty="0" err="1" smtClean="0">
                <a:solidFill>
                  <a:srgbClr val="2B91AF"/>
                </a:solidFill>
                <a:latin typeface="Courier New" panose="02070309020205020404" pitchFamily="49" charset="0"/>
                <a:cs typeface="Courier New" panose="02070309020205020404" pitchFamily="49" charset="0"/>
              </a:rPr>
              <a:t>LinkedList</a:t>
            </a:r>
            <a:r>
              <a:rPr lang="es-AR" sz="3600" dirty="0" smtClean="0">
                <a:latin typeface="Courier New" panose="02070309020205020404" pitchFamily="49" charset="0"/>
                <a:cs typeface="Courier New" panose="02070309020205020404" pitchFamily="49" charset="0"/>
              </a:rPr>
              <a:t>&lt;T&gt;</a:t>
            </a:r>
          </a:p>
          <a:p>
            <a:r>
              <a:rPr lang="es-AR" sz="3600" dirty="0" smtClean="0">
                <a:solidFill>
                  <a:srgbClr val="2B91AF"/>
                </a:solidFill>
                <a:latin typeface="Courier New" panose="02070309020205020404" pitchFamily="49" charset="0"/>
                <a:cs typeface="Courier New" panose="02070309020205020404" pitchFamily="49" charset="0"/>
              </a:rPr>
              <a:t> </a:t>
            </a:r>
            <a:r>
              <a:rPr lang="es-AR" sz="3600" dirty="0" err="1" smtClean="0">
                <a:solidFill>
                  <a:srgbClr val="2B91AF"/>
                </a:solidFill>
                <a:latin typeface="Courier New" panose="02070309020205020404" pitchFamily="49" charset="0"/>
                <a:cs typeface="Courier New" panose="02070309020205020404" pitchFamily="49" charset="0"/>
              </a:rPr>
              <a:t>Queue</a:t>
            </a:r>
            <a:r>
              <a:rPr lang="es-AR" sz="3600" dirty="0" smtClean="0">
                <a:latin typeface="Courier New" panose="02070309020205020404" pitchFamily="49" charset="0"/>
                <a:cs typeface="Courier New" panose="02070309020205020404" pitchFamily="49" charset="0"/>
              </a:rPr>
              <a:t>&lt;T&gt;</a:t>
            </a:r>
          </a:p>
          <a:p>
            <a:r>
              <a:rPr lang="es-AR" sz="3600" dirty="0" smtClean="0">
                <a:solidFill>
                  <a:srgbClr val="2B91AF"/>
                </a:solidFill>
                <a:latin typeface="Courier New" panose="02070309020205020404" pitchFamily="49" charset="0"/>
                <a:cs typeface="Courier New" panose="02070309020205020404" pitchFamily="49" charset="0"/>
              </a:rPr>
              <a:t> </a:t>
            </a:r>
            <a:r>
              <a:rPr lang="es-AR" sz="3600" dirty="0" err="1" smtClean="0">
                <a:solidFill>
                  <a:srgbClr val="2B91AF"/>
                </a:solidFill>
                <a:latin typeface="Courier New" panose="02070309020205020404" pitchFamily="49" charset="0"/>
                <a:cs typeface="Courier New" panose="02070309020205020404" pitchFamily="49" charset="0"/>
              </a:rPr>
              <a:t>HashSet</a:t>
            </a:r>
            <a:r>
              <a:rPr lang="es-AR" sz="3600" dirty="0" smtClean="0">
                <a:latin typeface="Courier New" panose="02070309020205020404" pitchFamily="49" charset="0"/>
                <a:cs typeface="Courier New" panose="02070309020205020404" pitchFamily="49" charset="0"/>
              </a:rPr>
              <a:t>&lt;T&gt;</a:t>
            </a:r>
          </a:p>
          <a:p>
            <a:pPr marL="0" indent="0">
              <a:buNone/>
            </a:pPr>
            <a:r>
              <a:rPr lang="en-US" sz="1800" dirty="0" err="1" smtClean="0">
                <a:latin typeface="Courier New" panose="02070309020205020404" pitchFamily="49" charset="0"/>
                <a:cs typeface="Courier New" panose="02070309020205020404" pitchFamily="49" charset="0"/>
              </a:rPr>
              <a:t>var</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letters = new </a:t>
            </a:r>
            <a:r>
              <a:rPr lang="en-US" sz="1800" dirty="0" err="1">
                <a:latin typeface="Courier New" panose="02070309020205020404" pitchFamily="49" charset="0"/>
                <a:cs typeface="Courier New" panose="02070309020205020404" pitchFamily="49" charset="0"/>
              </a:rPr>
              <a:t>HashSet</a:t>
            </a:r>
            <a:r>
              <a:rPr lang="en-US" sz="1800" dirty="0">
                <a:latin typeface="Courier New" panose="02070309020205020404" pitchFamily="49" charset="0"/>
                <a:cs typeface="Courier New" panose="02070309020205020404" pitchFamily="49" charset="0"/>
              </a:rPr>
              <a:t>&lt;char&gt; ("the quick brown fox");</a:t>
            </a:r>
          </a:p>
          <a:p>
            <a:pPr marL="0" indent="0">
              <a:buNone/>
            </a:pPr>
            <a:r>
              <a:rPr lang="en-US" sz="1800" dirty="0">
                <a:latin typeface="Courier New" panose="02070309020205020404" pitchFamily="49" charset="0"/>
                <a:cs typeface="Courier New" panose="02070309020205020404" pitchFamily="49" charset="0"/>
              </a:rPr>
              <a:t> // the </a:t>
            </a:r>
            <a:r>
              <a:rPr lang="en-US" sz="1800" dirty="0" err="1">
                <a:latin typeface="Courier New" panose="02070309020205020404" pitchFamily="49" charset="0"/>
                <a:cs typeface="Courier New" panose="02070309020205020404" pitchFamily="49" charset="0"/>
              </a:rPr>
              <a:t>quickbrownfx</a:t>
            </a:r>
            <a:endParaRPr lang="en-US" sz="1800" dirty="0">
              <a:latin typeface="Courier New" panose="02070309020205020404" pitchFamily="49" charset="0"/>
              <a:cs typeface="Courier New" panose="02070309020205020404" pitchFamily="49" charset="0"/>
            </a:endParaRPr>
          </a:p>
          <a:p>
            <a:pPr marL="0" indent="0">
              <a:buNone/>
            </a:pPr>
            <a:endParaRPr lang="es-AR" sz="3600" dirty="0" smtClean="0">
              <a:latin typeface="Courier New" panose="02070309020205020404" pitchFamily="49" charset="0"/>
              <a:cs typeface="Courier New" panose="02070309020205020404" pitchFamily="49" charset="0"/>
            </a:endParaRPr>
          </a:p>
          <a:p>
            <a:endParaRPr lang="es-AR" sz="3600" dirty="0">
              <a:latin typeface="Courier New" panose="02070309020205020404" pitchFamily="49" charset="0"/>
              <a:cs typeface="Courier New" panose="02070309020205020404" pitchFamily="49" charset="0"/>
            </a:endParaRPr>
          </a:p>
          <a:p>
            <a:endParaRPr lang="es-AR" sz="3600" dirty="0">
              <a:latin typeface="Courier New" panose="02070309020205020404" pitchFamily="49" charset="0"/>
              <a:cs typeface="Courier New" panose="02070309020205020404" pitchFamily="49" charset="0"/>
            </a:endParaRPr>
          </a:p>
          <a:p>
            <a:endParaRPr lang="es-AR" sz="3600" dirty="0" smtClean="0">
              <a:latin typeface="Courier New" panose="02070309020205020404" pitchFamily="49" charset="0"/>
              <a:cs typeface="Courier New" panose="02070309020205020404" pitchFamily="49" charset="0"/>
            </a:endParaRPr>
          </a:p>
          <a:p>
            <a:endParaRPr lang="en-US" sz="3600" dirty="0">
              <a:latin typeface="Courier New" panose="02070309020205020404" pitchFamily="49" charset="0"/>
              <a:cs typeface="Courier New" panose="02070309020205020404" pitchFamily="49" charset="0"/>
            </a:endParaRPr>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Otras</a:t>
            </a:r>
            <a:r>
              <a:rPr lang="en-US" dirty="0"/>
              <a:t> </a:t>
            </a:r>
            <a:r>
              <a:rPr lang="en-US" dirty="0" err="1" smtClean="0"/>
              <a:t>colleciones</a:t>
            </a:r>
            <a:endParaRPr lang="es-AR" dirty="0"/>
          </a:p>
        </p:txBody>
      </p:sp>
    </p:spTree>
    <p:extLst>
      <p:ext uri="{BB962C8B-B14F-4D97-AF65-F5344CB8AC3E}">
        <p14:creationId xmlns:p14="http://schemas.microsoft.com/office/powerpoint/2010/main" val="22871766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Diccionarios: son colecciones con elementos </a:t>
            </a:r>
            <a:r>
              <a:rPr lang="es-AR" dirty="0" err="1"/>
              <a:t>KeyValuePair</a:t>
            </a:r>
            <a:r>
              <a:rPr lang="es-AR" dirty="0"/>
              <a:t>.</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Diccionarios</a:t>
            </a:r>
            <a:endParaRPr 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7648" y="2564904"/>
            <a:ext cx="6092840" cy="164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4669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Generics</a:t>
            </a:r>
          </a:p>
        </p:txBody>
      </p:sp>
    </p:spTree>
    <p:extLst>
      <p:ext uri="{BB962C8B-B14F-4D97-AF65-F5344CB8AC3E}">
        <p14:creationId xmlns:p14="http://schemas.microsoft.com/office/powerpoint/2010/main" val="193046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Generics</a:t>
            </a:r>
          </a:p>
        </p:txBody>
      </p:sp>
      <p:sp>
        <p:nvSpPr>
          <p:cNvPr id="5" name="TextBox 4"/>
          <p:cNvSpPr txBox="1"/>
          <p:nvPr/>
        </p:nvSpPr>
        <p:spPr>
          <a:xfrm>
            <a:off x="3359696" y="1484785"/>
            <a:ext cx="5638082" cy="3770263"/>
          </a:xfrm>
          <a:prstGeom prst="rect">
            <a:avLst/>
          </a:prstGeom>
          <a:noFill/>
        </p:spPr>
        <p:txBody>
          <a:bodyPr wrap="none" rtlCol="0">
            <a:spAutoFit/>
          </a:bodyPr>
          <a:lstStyle/>
          <a:p>
            <a:r>
              <a:rPr lang="en-US" sz="23900" dirty="0"/>
              <a:t>&lt;T&gt;</a:t>
            </a:r>
            <a:endParaRPr lang="es-AR" sz="23900" dirty="0"/>
          </a:p>
        </p:txBody>
      </p:sp>
    </p:spTree>
    <p:extLst>
      <p:ext uri="{BB962C8B-B14F-4D97-AF65-F5344CB8AC3E}">
        <p14:creationId xmlns:p14="http://schemas.microsoft.com/office/powerpoint/2010/main" val="27856421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Parámetro de tipo.</a:t>
            </a:r>
          </a:p>
          <a:p>
            <a:r>
              <a:rPr lang="es-AR" dirty="0"/>
              <a:t>Clases, interfaces o métodos, aplazan la especificación de los tipos hasta que un cliente los declara.</a:t>
            </a:r>
          </a:p>
          <a:p>
            <a:r>
              <a:rPr lang="es-AR" dirty="0"/>
              <a:t>Seguridad de tipo: evitan costo y riesgo de conversión de tipos.</a:t>
            </a:r>
          </a:p>
          <a:p>
            <a:r>
              <a:rPr lang="es-AR" dirty="0"/>
              <a:t>Rendimiento.</a:t>
            </a:r>
          </a:p>
          <a:p>
            <a:r>
              <a:rPr lang="es-AR" dirty="0"/>
              <a:t>Maximizan reutilización de código.</a:t>
            </a:r>
          </a:p>
          <a:p>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Generics</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1705" y="3573017"/>
            <a:ext cx="4599779" cy="157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803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Todo</a:t>
            </a:r>
            <a:r>
              <a:rPr lang="en-US" dirty="0" smtClean="0"/>
              <a:t> </a:t>
            </a:r>
            <a:r>
              <a:rPr lang="en-US" dirty="0" err="1"/>
              <a:t>es</a:t>
            </a:r>
            <a:r>
              <a:rPr lang="en-US" dirty="0"/>
              <a:t> un object</a:t>
            </a:r>
            <a:endParaRPr lang="es-AR" dirty="0"/>
          </a:p>
          <a:p>
            <a:endParaRPr lang="en-US" dirty="0"/>
          </a:p>
        </p:txBody>
      </p:sp>
      <p:sp>
        <p:nvSpPr>
          <p:cNvPr id="5" name="Rectangle 4"/>
          <p:cNvSpPr/>
          <p:nvPr/>
        </p:nvSpPr>
        <p:spPr>
          <a:xfrm>
            <a:off x="4655840" y="1612911"/>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System.Object</a:t>
            </a:r>
            <a:endParaRPr lang="es-AR" dirty="0"/>
          </a:p>
        </p:txBody>
      </p:sp>
      <p:sp>
        <p:nvSpPr>
          <p:cNvPr id="6" name="Rectangle 5"/>
          <p:cNvSpPr/>
          <p:nvPr/>
        </p:nvSpPr>
        <p:spPr>
          <a:xfrm>
            <a:off x="3503712" y="35571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7" name="Rectangle 6"/>
          <p:cNvSpPr/>
          <p:nvPr/>
        </p:nvSpPr>
        <p:spPr>
          <a:xfrm>
            <a:off x="3656112" y="37095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8" name="Rectangle 7"/>
          <p:cNvSpPr/>
          <p:nvPr/>
        </p:nvSpPr>
        <p:spPr>
          <a:xfrm>
            <a:off x="3808512" y="38619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9" name="Rectangle 8"/>
          <p:cNvSpPr/>
          <p:nvPr/>
        </p:nvSpPr>
        <p:spPr>
          <a:xfrm>
            <a:off x="3960912" y="40143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0" name="Rectangle 9"/>
          <p:cNvSpPr/>
          <p:nvPr/>
        </p:nvSpPr>
        <p:spPr>
          <a:xfrm>
            <a:off x="4113312" y="41667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1" name="Rectangle 10"/>
          <p:cNvSpPr/>
          <p:nvPr/>
        </p:nvSpPr>
        <p:spPr>
          <a:xfrm>
            <a:off x="4265712" y="43191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2" name="Rectangle 11"/>
          <p:cNvSpPr/>
          <p:nvPr/>
        </p:nvSpPr>
        <p:spPr>
          <a:xfrm>
            <a:off x="4418112" y="44715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3" name="Rectangle 12"/>
          <p:cNvSpPr/>
          <p:nvPr/>
        </p:nvSpPr>
        <p:spPr>
          <a:xfrm>
            <a:off x="4570512" y="46239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600" dirty="0"/>
              <a:t>*</a:t>
            </a:r>
            <a:endParaRPr lang="es-AR" sz="9600" dirty="0"/>
          </a:p>
        </p:txBody>
      </p:sp>
      <p:cxnSp>
        <p:nvCxnSpPr>
          <p:cNvPr id="14" name="Straight Connector 13"/>
          <p:cNvCxnSpPr>
            <a:endCxn id="5" idx="2"/>
          </p:cNvCxnSpPr>
          <p:nvPr/>
        </p:nvCxnSpPr>
        <p:spPr>
          <a:xfrm flipV="1">
            <a:off x="4799856" y="2765039"/>
            <a:ext cx="1332148" cy="7920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5" idx="2"/>
          </p:cNvCxnSpPr>
          <p:nvPr/>
        </p:nvCxnSpPr>
        <p:spPr>
          <a:xfrm flipV="1">
            <a:off x="4952256" y="2765039"/>
            <a:ext cx="1179748" cy="9444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5" idx="2"/>
          </p:cNvCxnSpPr>
          <p:nvPr/>
        </p:nvCxnSpPr>
        <p:spPr>
          <a:xfrm flipV="1">
            <a:off x="5104656" y="2765039"/>
            <a:ext cx="1027348" cy="10968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2"/>
          </p:cNvCxnSpPr>
          <p:nvPr/>
        </p:nvCxnSpPr>
        <p:spPr>
          <a:xfrm flipV="1">
            <a:off x="5257056" y="2765039"/>
            <a:ext cx="874948" cy="12492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5" idx="2"/>
          </p:cNvCxnSpPr>
          <p:nvPr/>
        </p:nvCxnSpPr>
        <p:spPr>
          <a:xfrm flipV="1">
            <a:off x="5409456" y="2765039"/>
            <a:ext cx="722548" cy="14016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5" idx="2"/>
          </p:cNvCxnSpPr>
          <p:nvPr/>
        </p:nvCxnSpPr>
        <p:spPr>
          <a:xfrm flipV="1">
            <a:off x="5561856" y="2765039"/>
            <a:ext cx="570148" cy="15540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5" idx="2"/>
          </p:cNvCxnSpPr>
          <p:nvPr/>
        </p:nvCxnSpPr>
        <p:spPr>
          <a:xfrm flipV="1">
            <a:off x="5714256" y="2765039"/>
            <a:ext cx="417748" cy="17064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5" idx="2"/>
          </p:cNvCxnSpPr>
          <p:nvPr/>
        </p:nvCxnSpPr>
        <p:spPr>
          <a:xfrm flipV="1">
            <a:off x="5866656" y="2765039"/>
            <a:ext cx="265348" cy="18588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1573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Generics</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9316" y="1873859"/>
            <a:ext cx="8676456" cy="1244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9316" y="3744664"/>
            <a:ext cx="8640960" cy="85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36379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Generics</a:t>
            </a:r>
            <a:endParaRPr lang="en-US" dirty="0"/>
          </a:p>
        </p:txBody>
      </p:sp>
      <p:pic>
        <p:nvPicPr>
          <p:cNvPr id="5" name="Picture 3"/>
          <p:cNvPicPr>
            <a:picLocks noGrp="1" noChangeAspect="1" noChangeArrowheads="1"/>
          </p:cNvPicPr>
          <p:nvPr>
            <p:ph idx="15"/>
          </p:nvPr>
        </p:nvPicPr>
        <p:blipFill>
          <a:blip r:embed="rId3" cstate="print">
            <a:extLst>
              <a:ext uri="{28A0092B-C50C-407E-A947-70E740481C1C}">
                <a14:useLocalDpi xmlns:a14="http://schemas.microsoft.com/office/drawing/2010/main" val="0"/>
              </a:ext>
            </a:extLst>
          </a:blip>
          <a:srcRect/>
          <a:stretch>
            <a:fillRect/>
          </a:stretch>
        </p:blipFill>
        <p:spPr bwMode="auto">
          <a:xfrm>
            <a:off x="2669545" y="1857829"/>
            <a:ext cx="6727207" cy="2920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8060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marL="173038" indent="-173038">
              <a:spcBef>
                <a:spcPct val="20000"/>
              </a:spcBef>
              <a:buBlip>
                <a:blip r:embed="rId3"/>
              </a:buBlip>
            </a:pPr>
            <a:r>
              <a:rPr lang="es-AR" sz="1800" dirty="0"/>
              <a:t>Denomine los parámetros de tipo genérico con nombres descriptivos, a menos que un nombre de una sola letra sea muy fácil de entender y un nombre descriptivo no agregue ningún valor</a:t>
            </a:r>
            <a:r>
              <a:rPr lang="es-AR" sz="1800" dirty="0" smtClean="0"/>
              <a:t>.</a:t>
            </a:r>
            <a:endParaRPr lang="es-AR" sz="1800" dirty="0"/>
          </a:p>
          <a:p>
            <a:pPr marL="173038" indent="-173038">
              <a:spcBef>
                <a:spcPct val="20000"/>
              </a:spcBef>
              <a:buBlip>
                <a:blip r:embed="rId3"/>
              </a:buBlip>
            </a:pPr>
            <a:r>
              <a:rPr lang="es-AR" sz="1800" dirty="0"/>
              <a:t>Considere el uso de T como nombre del parámetro de tipo para los tipos con un parámetro de tipo de una sola letra</a:t>
            </a:r>
            <a:r>
              <a:rPr lang="es-AR" sz="1800" dirty="0" smtClean="0"/>
              <a:t>.</a:t>
            </a:r>
            <a:endParaRPr lang="es-AR" sz="1800" dirty="0"/>
          </a:p>
          <a:p>
            <a:pPr marL="173038" indent="-173038">
              <a:spcBef>
                <a:spcPct val="20000"/>
              </a:spcBef>
              <a:buBlip>
                <a:blip r:embed="rId3"/>
              </a:buBlip>
            </a:pPr>
            <a:r>
              <a:rPr lang="es-AR" sz="1800" dirty="0" smtClean="0"/>
              <a:t>Añada el prefijo "T" a los nombres de parámetros de tipo descriptivos.</a:t>
            </a:r>
          </a:p>
          <a:p>
            <a:pPr marL="173038" indent="-173038">
              <a:spcBef>
                <a:spcPct val="20000"/>
              </a:spcBef>
              <a:buBlip>
                <a:blip r:embed="rId3"/>
              </a:buBlip>
            </a:pPr>
            <a:r>
              <a:rPr lang="es-AR" sz="1800" dirty="0" smtClean="0"/>
              <a:t>Considere </a:t>
            </a:r>
            <a:r>
              <a:rPr lang="es-AR" sz="1800" dirty="0"/>
              <a:t>indicar las restricciones de un parámetro de tipo en el nombre del parámetro</a:t>
            </a:r>
            <a:r>
              <a:rPr lang="es-AR" sz="1800" dirty="0" smtClean="0"/>
              <a:t>.</a:t>
            </a:r>
          </a:p>
          <a:p>
            <a:pPr marL="173038" indent="-173038">
              <a:spcBef>
                <a:spcPct val="20000"/>
              </a:spcBef>
              <a:buBlip>
                <a:blip r:embed="rId3"/>
              </a:buBlip>
            </a:pPr>
            <a:endParaRPr lang="es-AR" sz="1800" dirty="0"/>
          </a:p>
          <a:p>
            <a:pPr marL="173038" indent="-173038">
              <a:spcBef>
                <a:spcPct val="20000"/>
              </a:spcBef>
              <a:buBlip>
                <a:blip r:embed="rId3"/>
              </a:buBlip>
            </a:pPr>
            <a:r>
              <a:rPr lang="es-AR" sz="1800" dirty="0"/>
              <a:t>Como regla general, cuantos más tipos se puedan parametrizar, más flexible y reutilizable será el código. </a:t>
            </a:r>
          </a:p>
          <a:p>
            <a:pPr marL="173038" indent="-173038">
              <a:spcBef>
                <a:spcPct val="20000"/>
              </a:spcBef>
              <a:buBlip>
                <a:blip r:embed="rId3"/>
              </a:buBlip>
            </a:pPr>
            <a:r>
              <a:rPr lang="es-AR" sz="1800" dirty="0" smtClean="0"/>
              <a:t>Sin </a:t>
            </a:r>
            <a:r>
              <a:rPr lang="es-AR" sz="1800" dirty="0"/>
              <a:t>embargo, un exceso de generalización puede producir código difícil de leer o comprender para otros programadores.</a:t>
            </a:r>
          </a:p>
          <a:p>
            <a:pPr marL="173038" indent="-173038">
              <a:spcBef>
                <a:spcPct val="20000"/>
              </a:spcBef>
              <a:buBlip>
                <a:blip r:embed="rId3"/>
              </a:buBlip>
            </a:pPr>
            <a:endParaRPr lang="es-AR" sz="1800"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Generics</a:t>
            </a:r>
            <a:endParaRPr lang="en-US" dirty="0"/>
          </a:p>
        </p:txBody>
      </p:sp>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78082" y="4628241"/>
            <a:ext cx="8074569"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49773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AR" dirty="0" err="1"/>
              <a:t>Generics</a:t>
            </a:r>
            <a:r>
              <a:rPr lang="es-AR" dirty="0"/>
              <a:t> – Restricciones de parámetros de tipo</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053" y="3181130"/>
            <a:ext cx="8585921" cy="1686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3053" y="1432986"/>
            <a:ext cx="3821359" cy="1386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78541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Exception</a:t>
            </a:r>
          </a:p>
        </p:txBody>
      </p:sp>
    </p:spTree>
    <p:extLst>
      <p:ext uri="{BB962C8B-B14F-4D97-AF65-F5344CB8AC3E}">
        <p14:creationId xmlns:p14="http://schemas.microsoft.com/office/powerpoint/2010/main" val="10811108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n-US" dirty="0" err="1"/>
              <a:t>Bloque</a:t>
            </a:r>
            <a:r>
              <a:rPr lang="en-US" dirty="0"/>
              <a:t> try / catch / finally</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Exception</a:t>
            </a:r>
            <a:endParaRPr lang="en-US" dirty="0"/>
          </a:p>
          <a:p>
            <a:endParaRPr lang="en-US" dirty="0"/>
          </a:p>
        </p:txBody>
      </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1647"/>
          <a:stretch/>
        </p:blipFill>
        <p:spPr bwMode="auto">
          <a:xfrm>
            <a:off x="4267200" y="812528"/>
            <a:ext cx="7267099" cy="5141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49483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Determina si hay un bloque try o catch para atrapar el error</a:t>
            </a:r>
            <a:r>
              <a:rPr lang="es-AR" dirty="0" smtClean="0"/>
              <a:t>.</a:t>
            </a:r>
            <a:endParaRPr lang="es-AR" dirty="0"/>
          </a:p>
          <a:p>
            <a:pPr lvl="0"/>
            <a:r>
              <a:rPr lang="es-AR" dirty="0"/>
              <a:t>Si es así, para la ejecución del programa al bloque catch</a:t>
            </a:r>
            <a:r>
              <a:rPr lang="es-AR" dirty="0" smtClean="0"/>
              <a:t>.</a:t>
            </a:r>
            <a:endParaRPr lang="es-AR" dirty="0"/>
          </a:p>
          <a:p>
            <a:pPr lvl="0"/>
            <a:r>
              <a:rPr lang="es-AR" dirty="0"/>
              <a:t>Cuando finaliza la ejecución del catch se continua con la ejecución fuera del bloque</a:t>
            </a:r>
            <a:r>
              <a:rPr lang="es-AR" dirty="0" smtClean="0"/>
              <a:t>.</a:t>
            </a:r>
            <a:endParaRPr lang="es-AR" dirty="0"/>
          </a:p>
          <a:p>
            <a:pPr lvl="0"/>
            <a:r>
              <a:rPr lang="es-AR" dirty="0"/>
              <a:t>Si no es así, la ejecución del programa salta al llamado del miembro que ocasiono el error</a:t>
            </a:r>
            <a:r>
              <a:rPr lang="es-AR" dirty="0" smtClean="0"/>
              <a:t>.</a:t>
            </a:r>
            <a:endParaRPr lang="es-AR" dirty="0"/>
          </a:p>
          <a:p>
            <a:pPr lvl="0"/>
            <a:r>
              <a:rPr lang="es-AR" dirty="0"/>
              <a:t>Y se vuelve a evaluar si existe un bloque catch para manejar el error</a:t>
            </a:r>
            <a:r>
              <a:rPr lang="es-AR" dirty="0" smtClean="0"/>
              <a:t>.</a:t>
            </a:r>
            <a:endParaRPr lang="es-AR" dirty="0"/>
          </a:p>
          <a:p>
            <a:pPr lvl="0"/>
            <a:r>
              <a:rPr lang="es-AR" dirty="0"/>
              <a:t>Si nunca lo encuentra, un mensaje de error se le muestra al usuario y se finaliza el programa</a:t>
            </a:r>
            <a:r>
              <a:rPr lang="es-AR" dirty="0" smtClean="0"/>
              <a:t>.</a:t>
            </a:r>
            <a:endParaRPr lang="es-AR"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CLR y las </a:t>
            </a:r>
            <a:r>
              <a:rPr lang="en-US" dirty="0" err="1"/>
              <a:t>excepciones</a:t>
            </a:r>
            <a:endParaRPr lang="en-US" dirty="0"/>
          </a:p>
          <a:p>
            <a:endParaRPr lang="en-US" dirty="0"/>
          </a:p>
        </p:txBody>
      </p:sp>
    </p:spTree>
    <p:extLst>
      <p:ext uri="{BB962C8B-B14F-4D97-AF65-F5344CB8AC3E}">
        <p14:creationId xmlns:p14="http://schemas.microsoft.com/office/powerpoint/2010/main" val="21206009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a:xfrm>
            <a:off x="238755" y="1219564"/>
            <a:ext cx="6175722" cy="4992853"/>
          </a:xfrm>
        </p:spPr>
        <p:txBody>
          <a:bodyPr/>
          <a:lstStyle/>
          <a:p>
            <a:r>
              <a:rPr lang="es-AR" sz="1800" dirty="0"/>
              <a:t>Un bloque try especifica un bloque de código en el cual si existe un error este podrá ser manejado.</a:t>
            </a:r>
          </a:p>
          <a:p>
            <a:endParaRPr lang="en-US" dirty="0"/>
          </a:p>
        </p:txBody>
      </p:sp>
      <p:sp>
        <p:nvSpPr>
          <p:cNvPr id="3" name="Text Placeholder 2"/>
          <p:cNvSpPr>
            <a:spLocks noGrp="1"/>
          </p:cNvSpPr>
          <p:nvPr>
            <p:ph type="body" sz="quarter" idx="16"/>
          </p:nvPr>
        </p:nvSpPr>
        <p:spPr>
          <a:xfrm>
            <a:off x="239184" y="238951"/>
            <a:ext cx="11713467" cy="472856"/>
          </a:xfrm>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Exception</a:t>
            </a:r>
            <a:endParaRPr lang="en-US" dirty="0"/>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4642" y="985343"/>
            <a:ext cx="5538009" cy="5227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43019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a:t>
            </a:r>
            <a:r>
              <a:rPr lang="en-US" dirty="0" err="1" smtClean="0"/>
              <a:t>Preguntas</a:t>
            </a:r>
            <a:r>
              <a:rPr lang="en-US" dirty="0"/>
              <a:t>?</a:t>
            </a:r>
          </a:p>
        </p:txBody>
      </p:sp>
    </p:spTree>
    <p:extLst>
      <p:ext uri="{BB962C8B-B14F-4D97-AF65-F5344CB8AC3E}">
        <p14:creationId xmlns:p14="http://schemas.microsoft.com/office/powerpoint/2010/main" val="3140995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284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Mi</a:t>
            </a:r>
            <a:r>
              <a:rPr lang="en-US" dirty="0"/>
              <a:t> </a:t>
            </a:r>
            <a:r>
              <a:rPr lang="en-US" dirty="0" err="1"/>
              <a:t>primera</a:t>
            </a:r>
            <a:r>
              <a:rPr lang="en-US" dirty="0"/>
              <a:t> </a:t>
            </a:r>
            <a:r>
              <a:rPr lang="en-US" dirty="0" err="1"/>
              <a:t>aplicación</a:t>
            </a:r>
            <a:endParaRPr lang="es-AR" dirty="0"/>
          </a:p>
          <a:p>
            <a:endParaRPr lang="en-US" dirty="0"/>
          </a:p>
        </p:txBody>
      </p:sp>
      <p:pic>
        <p:nvPicPr>
          <p:cNvPr id="5" name="Content Placeholder 4" descr="C:\Users\edelahaye\Documents\Doc\Capacitacion\Introduccion .Net Hexacta\Clase 1 .Net\Images\FirstApp.png"/>
          <p:cNvPicPr>
            <a:picLocks noGrp="1"/>
          </p:cNvPicPr>
          <p:nvPr>
            <p:ph idx="15"/>
          </p:nvPr>
        </p:nvPicPr>
        <p:blipFill>
          <a:blip r:embed="rId3" cstate="print">
            <a:extLst>
              <a:ext uri="{28A0092B-C50C-407E-A947-70E740481C1C}">
                <a14:useLocalDpi xmlns:a14="http://schemas.microsoft.com/office/drawing/2010/main" val="0"/>
              </a:ext>
            </a:extLst>
          </a:blip>
          <a:srcRect/>
          <a:stretch>
            <a:fillRect/>
          </a:stretch>
        </p:blipFill>
        <p:spPr bwMode="auto">
          <a:xfrm>
            <a:off x="2054087" y="1537253"/>
            <a:ext cx="7991061" cy="3882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763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Estructuras</a:t>
            </a:r>
            <a:r>
              <a:rPr lang="en-US" dirty="0"/>
              <a:t> de control</a:t>
            </a:r>
            <a:endParaRPr lang="es-AR" dirty="0"/>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184" y="1438707"/>
            <a:ext cx="1080120" cy="14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2440" y="1434425"/>
            <a:ext cx="3168352"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9841" y="1438707"/>
            <a:ext cx="1247719" cy="878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48097" y="1434425"/>
            <a:ext cx="1319726" cy="1108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9184" y="3225466"/>
            <a:ext cx="3566354" cy="75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9184" y="4294664"/>
            <a:ext cx="2816583" cy="853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12440" y="5321007"/>
            <a:ext cx="521437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390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t>Clases</a:t>
            </a:r>
            <a:endParaRPr lang="en-US" dirty="0"/>
          </a:p>
        </p:txBody>
      </p:sp>
    </p:spTree>
    <p:extLst>
      <p:ext uri="{BB962C8B-B14F-4D97-AF65-F5344CB8AC3E}">
        <p14:creationId xmlns:p14="http://schemas.microsoft.com/office/powerpoint/2010/main" val="2350046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n-US" dirty="0" err="1"/>
              <a:t>Declaración</a:t>
            </a:r>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Clases</a:t>
            </a:r>
            <a:endParaRPr lang="en-US" dirty="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634" y="2562523"/>
            <a:ext cx="7846111" cy="115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264393"/>
      </p:ext>
    </p:extLst>
  </p:cSld>
  <p:clrMapOvr>
    <a:masterClrMapping/>
  </p:clrMapOvr>
</p:sld>
</file>

<file path=ppt/theme/theme1.xml><?xml version="1.0" encoding="utf-8"?>
<a:theme xmlns:a="http://schemas.openxmlformats.org/drawingml/2006/main" name="Theme Hexacta">
  <a:themeElements>
    <a:clrScheme name="Custom 3">
      <a:dk1>
        <a:srgbClr val="4D4D4D"/>
      </a:dk1>
      <a:lt1>
        <a:sysClr val="window" lastClr="FFFFFF"/>
      </a:lt1>
      <a:dk2>
        <a:srgbClr val="007788"/>
      </a:dk2>
      <a:lt2>
        <a:srgbClr val="FFFFFF"/>
      </a:lt2>
      <a:accent1>
        <a:srgbClr val="1EA89B"/>
      </a:accent1>
      <a:accent2>
        <a:srgbClr val="F87A0C"/>
      </a:accent2>
      <a:accent3>
        <a:srgbClr val="A0C14E"/>
      </a:accent3>
      <a:accent4>
        <a:srgbClr val="12645C"/>
      </a:accent4>
      <a:accent5>
        <a:srgbClr val="393939"/>
      </a:accent5>
      <a:accent6>
        <a:srgbClr val="00A9C0"/>
      </a:accent6>
      <a:hlink>
        <a:srgbClr val="F87A0C"/>
      </a:hlink>
      <a:folHlink>
        <a:srgbClr val="F87A0C"/>
      </a:folHlink>
    </a:clrScheme>
    <a:fontScheme name="Hexacta 2014">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_base.potx" id="{3167DB2E-4432-4846-A9A1-5A6471AD650D}" vid="{F6EDE29B-CE26-44AF-B623-9DCBD94868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Template_base</Template>
  <TotalTime>197</TotalTime>
  <Words>3706</Words>
  <Application>Microsoft Office PowerPoint</Application>
  <PresentationFormat>Widescreen</PresentationFormat>
  <Paragraphs>445</Paragraphs>
  <Slides>59</Slides>
  <Notes>26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59</vt:i4>
      </vt:variant>
    </vt:vector>
  </HeadingPairs>
  <TitlesOfParts>
    <vt:vector size="71" baseType="lpstr">
      <vt:lpstr>Arial</vt:lpstr>
      <vt:lpstr>Calibri</vt:lpstr>
      <vt:lpstr>Cambria Math</vt:lpstr>
      <vt:lpstr>Consolas</vt:lpstr>
      <vt:lpstr>Courier New</vt:lpstr>
      <vt:lpstr>Segoe UI</vt:lpstr>
      <vt:lpstr>Segoe UI Light</vt:lpstr>
      <vt:lpstr>Segoe UI Semibold</vt:lpstr>
      <vt:lpstr>Segoe UI Symbol</vt:lpstr>
      <vt:lpstr>Times New Roman</vt:lpstr>
      <vt:lpstr>Wingdings</vt:lpstr>
      <vt:lpstr>Theme Hexacta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Hexacta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Andres Descalzo</dc:creator>
  <cp:lastModifiedBy>Emanuel Alvea</cp:lastModifiedBy>
  <cp:revision>13</cp:revision>
  <dcterms:created xsi:type="dcterms:W3CDTF">2016-03-29T11:51:18Z</dcterms:created>
  <dcterms:modified xsi:type="dcterms:W3CDTF">2017-04-11T20:25:12Z</dcterms:modified>
</cp:coreProperties>
</file>