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7"/>
  </p:notesMasterIdLst>
  <p:sldIdLst>
    <p:sldId id="367" r:id="rId2"/>
    <p:sldId id="257" r:id="rId3"/>
    <p:sldId id="291" r:id="rId4"/>
    <p:sldId id="292" r:id="rId5"/>
    <p:sldId id="366" r:id="rId6"/>
    <p:sldId id="293" r:id="rId7"/>
    <p:sldId id="294" r:id="rId8"/>
    <p:sldId id="338" r:id="rId9"/>
    <p:sldId id="263" r:id="rId10"/>
    <p:sldId id="299" r:id="rId11"/>
    <p:sldId id="309" r:id="rId12"/>
    <p:sldId id="339" r:id="rId13"/>
    <p:sldId id="342" r:id="rId14"/>
    <p:sldId id="300" r:id="rId15"/>
    <p:sldId id="340" r:id="rId16"/>
    <p:sldId id="341" r:id="rId17"/>
    <p:sldId id="310" r:id="rId18"/>
    <p:sldId id="311" r:id="rId19"/>
    <p:sldId id="312" r:id="rId20"/>
    <p:sldId id="313" r:id="rId21"/>
    <p:sldId id="315" r:id="rId22"/>
    <p:sldId id="302" r:id="rId23"/>
    <p:sldId id="264" r:id="rId24"/>
    <p:sldId id="265" r:id="rId25"/>
    <p:sldId id="266" r:id="rId26"/>
    <p:sldId id="343" r:id="rId27"/>
    <p:sldId id="344" r:id="rId28"/>
    <p:sldId id="345" r:id="rId29"/>
    <p:sldId id="346" r:id="rId30"/>
    <p:sldId id="347" r:id="rId31"/>
    <p:sldId id="348" r:id="rId32"/>
    <p:sldId id="349" r:id="rId33"/>
    <p:sldId id="350" r:id="rId34"/>
    <p:sldId id="351" r:id="rId35"/>
    <p:sldId id="333" r:id="rId36"/>
    <p:sldId id="352" r:id="rId37"/>
    <p:sldId id="334" r:id="rId38"/>
    <p:sldId id="335" r:id="rId39"/>
    <p:sldId id="336" r:id="rId40"/>
    <p:sldId id="337" r:id="rId41"/>
    <p:sldId id="308" r:id="rId42"/>
    <p:sldId id="354" r:id="rId43"/>
    <p:sldId id="318" r:id="rId44"/>
    <p:sldId id="319" r:id="rId45"/>
    <p:sldId id="357" r:id="rId46"/>
    <p:sldId id="356" r:id="rId47"/>
    <p:sldId id="358" r:id="rId48"/>
    <p:sldId id="353" r:id="rId49"/>
    <p:sldId id="317" r:id="rId50"/>
    <p:sldId id="359" r:id="rId51"/>
    <p:sldId id="320" r:id="rId52"/>
    <p:sldId id="321" r:id="rId53"/>
    <p:sldId id="316" r:id="rId54"/>
    <p:sldId id="267" r:id="rId55"/>
    <p:sldId id="322" r:id="rId56"/>
    <p:sldId id="323" r:id="rId57"/>
    <p:sldId id="324" r:id="rId58"/>
    <p:sldId id="325" r:id="rId59"/>
    <p:sldId id="326" r:id="rId60"/>
    <p:sldId id="361" r:id="rId61"/>
    <p:sldId id="362" r:id="rId62"/>
    <p:sldId id="327" r:id="rId63"/>
    <p:sldId id="364" r:id="rId64"/>
    <p:sldId id="365" r:id="rId65"/>
    <p:sldId id="36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bastián Monía"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5637" autoAdjust="0"/>
  </p:normalViewPr>
  <p:slideViewPr>
    <p:cSldViewPr showGuides="1">
      <p:cViewPr varScale="1">
        <p:scale>
          <a:sx n="64" d="100"/>
          <a:sy n="64" d="100"/>
        </p:scale>
        <p:origin x="924" y="60"/>
      </p:cViewPr>
      <p:guideLst>
        <p:guide orient="horz" pos="2160"/>
        <p:guide pos="3840"/>
      </p:guideLst>
    </p:cSldViewPr>
  </p:slideViewPr>
  <p:outlineViewPr>
    <p:cViewPr>
      <p:scale>
        <a:sx n="33" d="100"/>
        <a:sy n="33" d="100"/>
      </p:scale>
      <p:origin x="0" y="121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F90F9-193E-4DD0-B6FD-9C82B614A3F4}" type="datetimeFigureOut">
              <a:rPr lang="es-AR" smtClean="0"/>
              <a:pPr/>
              <a:t>10/09/2015</a:t>
            </a:fld>
            <a:endParaRPr lang="es-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86570-FA78-4D3A-8A9E-0874097A786C}" type="slidenum">
              <a:rPr lang="es-AR" smtClean="0"/>
              <a:pPr/>
              <a:t>‹#›</a:t>
            </a:fld>
            <a:endParaRPr lang="es-AR"/>
          </a:p>
        </p:txBody>
      </p:sp>
    </p:spTree>
    <p:extLst>
      <p:ext uri="{BB962C8B-B14F-4D97-AF65-F5344CB8AC3E}">
        <p14:creationId xmlns:p14="http://schemas.microsoft.com/office/powerpoint/2010/main" val="79213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a:t>
            </a:fld>
            <a:endParaRPr lang="es-AR"/>
          </a:p>
        </p:txBody>
      </p:sp>
    </p:spTree>
    <p:extLst>
      <p:ext uri="{BB962C8B-B14F-4D97-AF65-F5344CB8AC3E}">
        <p14:creationId xmlns:p14="http://schemas.microsoft.com/office/powerpoint/2010/main" val="403767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16</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17</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18</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19</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20</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21</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 </a:t>
            </a:r>
            <a:r>
              <a:rPr lang="en-US" dirty="0" err="1" smtClean="0"/>
              <a:t>crean</a:t>
            </a:r>
            <a:r>
              <a:rPr lang="en-US" dirty="0" smtClean="0"/>
              <a:t> dos </a:t>
            </a:r>
            <a:r>
              <a:rPr lang="en-US" dirty="0" err="1" smtClean="0"/>
              <a:t>cosas</a:t>
            </a:r>
            <a:endParaRPr lang="en-US" dirty="0" smtClean="0"/>
          </a:p>
          <a:p>
            <a:pPr marL="171450" indent="-171450">
              <a:buFontTx/>
              <a:buChar char="-"/>
            </a:pPr>
            <a:r>
              <a:rPr lang="en-US" baseline="0" dirty="0" smtClean="0"/>
              <a:t>El </a:t>
            </a:r>
            <a:r>
              <a:rPr lang="en-US" baseline="0" dirty="0" err="1" smtClean="0"/>
              <a:t>objeto</a:t>
            </a:r>
            <a:endParaRPr lang="en-US" baseline="0" dirty="0" smtClean="0"/>
          </a:p>
          <a:p>
            <a:pPr marL="171450" indent="-171450">
              <a:buFontTx/>
              <a:buChar char="-"/>
            </a:pPr>
            <a:r>
              <a:rPr lang="en-US" baseline="0" dirty="0" smtClean="0"/>
              <a:t>La </a:t>
            </a:r>
            <a:r>
              <a:rPr lang="en-US" baseline="0" dirty="0" err="1" smtClean="0"/>
              <a:t>referencia</a:t>
            </a:r>
            <a:r>
              <a:rPr lang="en-US" baseline="0" dirty="0" smtClean="0"/>
              <a:t> al </a:t>
            </a:r>
            <a:r>
              <a:rPr lang="en-US" baseline="0" dirty="0" err="1" smtClean="0"/>
              <a:t>objeto</a:t>
            </a:r>
            <a:endParaRPr lang="en-US" baseline="0" dirty="0" smtClean="0"/>
          </a:p>
          <a:p>
            <a:pPr marL="171450" indent="-171450">
              <a:buFontTx/>
              <a:buChar char="-"/>
            </a:pPr>
            <a:endParaRPr lang="en-US" baseline="0" dirty="0" smtClean="0"/>
          </a:p>
          <a:p>
            <a:pPr marL="171450" indent="-171450">
              <a:buFontTx/>
              <a:buChar char="-"/>
            </a:pP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22</a:t>
            </a:fld>
            <a:endParaRPr lang="es-AR"/>
          </a:p>
        </p:txBody>
      </p:sp>
    </p:spTree>
    <p:extLst>
      <p:ext uri="{BB962C8B-B14F-4D97-AF65-F5344CB8AC3E}">
        <p14:creationId xmlns:p14="http://schemas.microsoft.com/office/powerpoint/2010/main" val="2720466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23</a:t>
            </a:fld>
            <a:endParaRPr lang="es-AR"/>
          </a:p>
        </p:txBody>
      </p:sp>
    </p:spTree>
    <p:extLst>
      <p:ext uri="{BB962C8B-B14F-4D97-AF65-F5344CB8AC3E}">
        <p14:creationId xmlns:p14="http://schemas.microsoft.com/office/powerpoint/2010/main" val="2121209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24</a:t>
            </a:fld>
            <a:endParaRPr lang="es-AR"/>
          </a:p>
        </p:txBody>
      </p:sp>
    </p:spTree>
    <p:extLst>
      <p:ext uri="{BB962C8B-B14F-4D97-AF65-F5344CB8AC3E}">
        <p14:creationId xmlns:p14="http://schemas.microsoft.com/office/powerpoint/2010/main" val="288939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 utilización de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indica que otras partes de la clase, estructura o interfaz se pueden definir dentro del espacio de nombres. </a:t>
            </a:r>
          </a:p>
          <a:p>
            <a:pPr lvl="0"/>
            <a:r>
              <a:rPr lang="es-AR" sz="1200" kern="1200" dirty="0" smtClean="0">
                <a:solidFill>
                  <a:schemeClr val="tx1"/>
                </a:solidFill>
                <a:effectLst/>
                <a:latin typeface="+mn-lt"/>
                <a:ea typeface="+mn-ea"/>
                <a:cs typeface="+mn-cs"/>
              </a:rPr>
              <a:t>Todas las partes deben utilizar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Todas las partes deben estar disponibles en tiempo de compilación para formar el tipo final. </a:t>
            </a:r>
          </a:p>
          <a:p>
            <a:pPr lvl="0"/>
            <a:r>
              <a:rPr lang="es-AR" sz="1200" kern="1200" dirty="0" smtClean="0">
                <a:solidFill>
                  <a:schemeClr val="tx1"/>
                </a:solidFill>
                <a:effectLst/>
                <a:latin typeface="+mn-lt"/>
                <a:ea typeface="+mn-ea"/>
                <a:cs typeface="+mn-cs"/>
              </a:rPr>
              <a:t>Todas las partes deben tener la misma accesibilidad, ya sea </a:t>
            </a:r>
            <a:r>
              <a:rPr lang="es-AR" sz="1200" kern="1200" dirty="0" err="1" smtClean="0">
                <a:solidFill>
                  <a:schemeClr val="tx1"/>
                </a:solidFill>
                <a:effectLst/>
                <a:latin typeface="+mn-lt"/>
                <a:ea typeface="+mn-ea"/>
                <a:cs typeface="+mn-cs"/>
              </a:rPr>
              <a:t>public</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private</a:t>
            </a:r>
            <a:r>
              <a:rPr lang="es-AR" sz="1200" kern="1200" dirty="0" smtClean="0">
                <a:solidFill>
                  <a:schemeClr val="tx1"/>
                </a:solidFill>
                <a:effectLst/>
                <a:latin typeface="+mn-lt"/>
                <a:ea typeface="+mn-ea"/>
                <a:cs typeface="+mn-cs"/>
              </a:rPr>
              <a:t>, etc.</a:t>
            </a:r>
          </a:p>
          <a:p>
            <a:pPr lvl="0"/>
            <a:r>
              <a:rPr lang="es-AR" sz="1200" kern="1200" dirty="0" smtClean="0">
                <a:solidFill>
                  <a:schemeClr val="tx1"/>
                </a:solidFill>
                <a:effectLst/>
                <a:latin typeface="+mn-lt"/>
                <a:ea typeface="+mn-ea"/>
                <a:cs typeface="+mn-cs"/>
              </a:rPr>
              <a:t>Si alguna de las partes se declara abstracta, todo el tipo se considera abstracto. </a:t>
            </a:r>
          </a:p>
          <a:p>
            <a:pPr lvl="0"/>
            <a:r>
              <a:rPr lang="es-AR" sz="1200" kern="1200" dirty="0" smtClean="0">
                <a:solidFill>
                  <a:schemeClr val="tx1"/>
                </a:solidFill>
                <a:effectLst/>
                <a:latin typeface="+mn-lt"/>
                <a:ea typeface="+mn-ea"/>
                <a:cs typeface="+mn-cs"/>
              </a:rPr>
              <a:t>Si alguna de las partes se declara sellada, todo el tipo se considera sellado. </a:t>
            </a:r>
          </a:p>
          <a:p>
            <a:pPr lvl="0"/>
            <a:r>
              <a:rPr lang="es-AR" sz="1200" kern="1200" dirty="0" smtClean="0">
                <a:solidFill>
                  <a:schemeClr val="tx1"/>
                </a:solidFill>
                <a:effectLst/>
                <a:latin typeface="+mn-lt"/>
                <a:ea typeface="+mn-ea"/>
                <a:cs typeface="+mn-cs"/>
              </a:rPr>
              <a:t>Si alguna de las partes declara un tipo base, todo el tipo hereda esa clase.</a:t>
            </a:r>
          </a:p>
          <a:p>
            <a:pPr lvl="0"/>
            <a:r>
              <a:rPr lang="es-AR" sz="1200" kern="1200" dirty="0" smtClean="0">
                <a:solidFill>
                  <a:schemeClr val="tx1"/>
                </a:solidFill>
                <a:effectLst/>
                <a:latin typeface="+mn-lt"/>
                <a:ea typeface="+mn-ea"/>
                <a:cs typeface="+mn-cs"/>
              </a:rPr>
              <a:t>Todas las partes que especifican una clase base deben concordar, pero las partes que omiten una clase base heredan igualmente el tipo base. </a:t>
            </a:r>
          </a:p>
          <a:p>
            <a:pPr lvl="0"/>
            <a:r>
              <a:rPr lang="es-AR" sz="1200" kern="1200" dirty="0" smtClean="0">
                <a:solidFill>
                  <a:schemeClr val="tx1"/>
                </a:solidFill>
                <a:effectLst/>
                <a:latin typeface="+mn-lt"/>
                <a:ea typeface="+mn-ea"/>
                <a:cs typeface="+mn-cs"/>
              </a:rPr>
              <a:t>Las partes pueden especificar diferentes interfaces base, pero el tipo final implementa todas las interfaces mostradas por todas las declaraciones parciales. </a:t>
            </a:r>
          </a:p>
          <a:p>
            <a:pPr lvl="0"/>
            <a:r>
              <a:rPr lang="es-AR" sz="1200" kern="1200" dirty="0" smtClean="0">
                <a:solidFill>
                  <a:schemeClr val="tx1"/>
                </a:solidFill>
                <a:effectLst/>
                <a:latin typeface="+mn-lt"/>
                <a:ea typeface="+mn-ea"/>
                <a:cs typeface="+mn-cs"/>
              </a:rPr>
              <a:t>Cualquier miembro de clase, estructura o interfaz declarados en una definición parcial está disponible para todas las demás partes. </a:t>
            </a:r>
          </a:p>
          <a:p>
            <a:pPr lvl="0"/>
            <a:r>
              <a:rPr lang="es-AR" sz="1200" kern="1200" dirty="0" smtClean="0">
                <a:solidFill>
                  <a:schemeClr val="tx1"/>
                </a:solidFill>
                <a:effectLst/>
                <a:latin typeface="+mn-lt"/>
                <a:ea typeface="+mn-ea"/>
                <a:cs typeface="+mn-cs"/>
              </a:rPr>
              <a:t>El tipo final es la combinación de todas las partes en tiempo de compilación.</a:t>
            </a:r>
          </a:p>
          <a:p>
            <a:r>
              <a:rPr lang="es-AR" sz="1200" kern="1200" dirty="0" smtClean="0">
                <a:solidFill>
                  <a:schemeClr val="tx1"/>
                </a:solidFill>
                <a:effectLst/>
                <a:latin typeface="+mn-lt"/>
                <a:ea typeface="+mn-ea"/>
                <a:cs typeface="+mn-cs"/>
              </a:rPr>
              <a:t>El modificador </a:t>
            </a:r>
            <a:r>
              <a:rPr lang="es-AR" sz="1200"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no está disponible en declaraciones de delegado o enumeración.</a:t>
            </a:r>
          </a:p>
          <a:p>
            <a:r>
              <a:rPr lang="es-AR" sz="1200" kern="1200" smtClean="0">
                <a:solidFill>
                  <a:schemeClr val="tx1"/>
                </a:solidFill>
                <a:effectLst/>
                <a:latin typeface="+mn-lt"/>
                <a:ea typeface="+mn-ea"/>
                <a:cs typeface="+mn-cs"/>
              </a:rPr>
              <a:t>En tiempo de compilación, se combinan los atributos de definiciones de tipo parcial</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25</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lenguaje C# es una evolución de los lenguajes C y C++. Utiliza muchas de las características de C++ en las áreas de instrucciones, expresiones y operadores.</a:t>
            </a:r>
          </a:p>
          <a:p>
            <a:r>
              <a:rPr lang="es-AR" sz="1200" kern="1200" dirty="0" smtClean="0">
                <a:solidFill>
                  <a:schemeClr val="tx1"/>
                </a:solidFill>
                <a:effectLst/>
                <a:latin typeface="+mn-lt"/>
                <a:ea typeface="+mn-ea"/>
                <a:cs typeface="+mn-cs"/>
              </a:rPr>
              <a:t>El código escrito en C# es auto contenido, lo que significa que no necesita de archivos adicionales al propio fuente tales como ficheros de cabecera o ficheros IDL</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a:t>
            </a:fld>
            <a:endParaRPr lang="es-AR"/>
          </a:p>
        </p:txBody>
      </p:sp>
    </p:spTree>
    <p:extLst>
      <p:ext uri="{BB962C8B-B14F-4D97-AF65-F5344CB8AC3E}">
        <p14:creationId xmlns:p14="http://schemas.microsoft.com/office/powerpoint/2010/main" val="386952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 utilización de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indica que otras partes de la clase, estructura o interfaz se pueden definir dentro del espacio de nombres. </a:t>
            </a:r>
          </a:p>
          <a:p>
            <a:pPr lvl="0"/>
            <a:r>
              <a:rPr lang="es-AR" sz="1200" kern="1200" dirty="0" smtClean="0">
                <a:solidFill>
                  <a:schemeClr val="tx1"/>
                </a:solidFill>
                <a:effectLst/>
                <a:latin typeface="+mn-lt"/>
                <a:ea typeface="+mn-ea"/>
                <a:cs typeface="+mn-cs"/>
              </a:rPr>
              <a:t>Todas las partes deben utilizar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Todas las partes deben estar disponibles en tiempo de compilación para formar el tipo final. </a:t>
            </a:r>
          </a:p>
          <a:p>
            <a:pPr lvl="0"/>
            <a:r>
              <a:rPr lang="es-AR" sz="1200" kern="1200" dirty="0" smtClean="0">
                <a:solidFill>
                  <a:schemeClr val="tx1"/>
                </a:solidFill>
                <a:effectLst/>
                <a:latin typeface="+mn-lt"/>
                <a:ea typeface="+mn-ea"/>
                <a:cs typeface="+mn-cs"/>
              </a:rPr>
              <a:t>Todas las partes deben tener la misma accesibilidad, ya sea </a:t>
            </a:r>
            <a:r>
              <a:rPr lang="es-AR" sz="1200" kern="1200" dirty="0" err="1" smtClean="0">
                <a:solidFill>
                  <a:schemeClr val="tx1"/>
                </a:solidFill>
                <a:effectLst/>
                <a:latin typeface="+mn-lt"/>
                <a:ea typeface="+mn-ea"/>
                <a:cs typeface="+mn-cs"/>
              </a:rPr>
              <a:t>public</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private</a:t>
            </a:r>
            <a:r>
              <a:rPr lang="es-AR" sz="1200" kern="1200" dirty="0" smtClean="0">
                <a:solidFill>
                  <a:schemeClr val="tx1"/>
                </a:solidFill>
                <a:effectLst/>
                <a:latin typeface="+mn-lt"/>
                <a:ea typeface="+mn-ea"/>
                <a:cs typeface="+mn-cs"/>
              </a:rPr>
              <a:t>, etc.</a:t>
            </a:r>
          </a:p>
          <a:p>
            <a:pPr lvl="0"/>
            <a:r>
              <a:rPr lang="es-AR" sz="1200" kern="1200" dirty="0" smtClean="0">
                <a:solidFill>
                  <a:schemeClr val="tx1"/>
                </a:solidFill>
                <a:effectLst/>
                <a:latin typeface="+mn-lt"/>
                <a:ea typeface="+mn-ea"/>
                <a:cs typeface="+mn-cs"/>
              </a:rPr>
              <a:t>Si alguna de las partes se declara abstracta, todo el tipo se considera abstracto. </a:t>
            </a:r>
          </a:p>
          <a:p>
            <a:pPr lvl="0"/>
            <a:r>
              <a:rPr lang="es-AR" sz="1200" kern="1200" dirty="0" smtClean="0">
                <a:solidFill>
                  <a:schemeClr val="tx1"/>
                </a:solidFill>
                <a:effectLst/>
                <a:latin typeface="+mn-lt"/>
                <a:ea typeface="+mn-ea"/>
                <a:cs typeface="+mn-cs"/>
              </a:rPr>
              <a:t>Si alguna de las partes se declara sellada, todo el tipo se considera sellado. </a:t>
            </a:r>
          </a:p>
          <a:p>
            <a:pPr lvl="0"/>
            <a:r>
              <a:rPr lang="es-AR" sz="1200" kern="1200" dirty="0" smtClean="0">
                <a:solidFill>
                  <a:schemeClr val="tx1"/>
                </a:solidFill>
                <a:effectLst/>
                <a:latin typeface="+mn-lt"/>
                <a:ea typeface="+mn-ea"/>
                <a:cs typeface="+mn-cs"/>
              </a:rPr>
              <a:t>Si alguna de las partes declara un tipo base, todo el tipo hereda esa clase.</a:t>
            </a:r>
          </a:p>
          <a:p>
            <a:pPr lvl="0"/>
            <a:r>
              <a:rPr lang="es-AR" sz="1200" kern="1200" dirty="0" smtClean="0">
                <a:solidFill>
                  <a:schemeClr val="tx1"/>
                </a:solidFill>
                <a:effectLst/>
                <a:latin typeface="+mn-lt"/>
                <a:ea typeface="+mn-ea"/>
                <a:cs typeface="+mn-cs"/>
              </a:rPr>
              <a:t>Todas las partes que especifican una clase base deben concordar, pero las partes que omiten una clase base heredan igualmente el tipo base. </a:t>
            </a:r>
          </a:p>
          <a:p>
            <a:pPr lvl="0"/>
            <a:r>
              <a:rPr lang="es-AR" sz="1200" kern="1200" dirty="0" smtClean="0">
                <a:solidFill>
                  <a:schemeClr val="tx1"/>
                </a:solidFill>
                <a:effectLst/>
                <a:latin typeface="+mn-lt"/>
                <a:ea typeface="+mn-ea"/>
                <a:cs typeface="+mn-cs"/>
              </a:rPr>
              <a:t>Las partes pueden especificar diferentes interfaces base, pero el tipo final implementa todas las interfaces mostradas por todas las declaraciones parciales. </a:t>
            </a:r>
          </a:p>
          <a:p>
            <a:pPr lvl="0"/>
            <a:r>
              <a:rPr lang="es-AR" sz="1200" kern="1200" dirty="0" smtClean="0">
                <a:solidFill>
                  <a:schemeClr val="tx1"/>
                </a:solidFill>
                <a:effectLst/>
                <a:latin typeface="+mn-lt"/>
                <a:ea typeface="+mn-ea"/>
                <a:cs typeface="+mn-cs"/>
              </a:rPr>
              <a:t>Cualquier miembro de clase, estructura o interfaz declarados en una definición parcial está disponible para todas las demás partes. </a:t>
            </a:r>
          </a:p>
          <a:p>
            <a:pPr lvl="0"/>
            <a:r>
              <a:rPr lang="es-AR" sz="1200" kern="1200" dirty="0" smtClean="0">
                <a:solidFill>
                  <a:schemeClr val="tx1"/>
                </a:solidFill>
                <a:effectLst/>
                <a:latin typeface="+mn-lt"/>
                <a:ea typeface="+mn-ea"/>
                <a:cs typeface="+mn-cs"/>
              </a:rPr>
              <a:t>El tipo final es la combinación de todas las partes en tiempo de compilación.</a:t>
            </a:r>
          </a:p>
          <a:p>
            <a:r>
              <a:rPr lang="es-AR" sz="1200" kern="1200" dirty="0" smtClean="0">
                <a:solidFill>
                  <a:schemeClr val="tx1"/>
                </a:solidFill>
                <a:effectLst/>
                <a:latin typeface="+mn-lt"/>
                <a:ea typeface="+mn-ea"/>
                <a:cs typeface="+mn-cs"/>
              </a:rPr>
              <a:t>El modificador </a:t>
            </a:r>
            <a:r>
              <a:rPr lang="es-AR" sz="1200"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no está disponible en declaraciones de delegado o enumeración.</a:t>
            </a:r>
          </a:p>
          <a:p>
            <a:r>
              <a:rPr lang="es-AR" sz="1200" kern="1200" smtClean="0">
                <a:solidFill>
                  <a:schemeClr val="tx1"/>
                </a:solidFill>
                <a:effectLst/>
                <a:latin typeface="+mn-lt"/>
                <a:ea typeface="+mn-ea"/>
                <a:cs typeface="+mn-cs"/>
              </a:rPr>
              <a:t>En tiempo de compilación, se combinan los atributos de definiciones de tipo parcial</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26</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27</a:t>
            </a:fld>
            <a:endParaRPr lang="es-AR"/>
          </a:p>
        </p:txBody>
      </p:sp>
    </p:spTree>
    <p:extLst>
      <p:ext uri="{BB962C8B-B14F-4D97-AF65-F5344CB8AC3E}">
        <p14:creationId xmlns:p14="http://schemas.microsoft.com/office/powerpoint/2010/main" val="1447808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29</a:t>
            </a:fld>
            <a:endParaRPr lang="es-AR"/>
          </a:p>
        </p:txBody>
      </p:sp>
    </p:spTree>
    <p:extLst>
      <p:ext uri="{BB962C8B-B14F-4D97-AF65-F5344CB8AC3E}">
        <p14:creationId xmlns:p14="http://schemas.microsoft.com/office/powerpoint/2010/main" val="411643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30</a:t>
            </a:fld>
            <a:endParaRPr lang="es-AR"/>
          </a:p>
        </p:txBody>
      </p:sp>
    </p:spTree>
    <p:extLst>
      <p:ext uri="{BB962C8B-B14F-4D97-AF65-F5344CB8AC3E}">
        <p14:creationId xmlns:p14="http://schemas.microsoft.com/office/powerpoint/2010/main" val="3735905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idea de </a:t>
            </a:r>
            <a:r>
              <a:rPr lang="es-AR" sz="1200" i="1" kern="1200" dirty="0" err="1" smtClean="0">
                <a:solidFill>
                  <a:schemeClr val="tx1"/>
                </a:solidFill>
                <a:effectLst/>
                <a:latin typeface="+mn-lt"/>
                <a:ea typeface="+mn-ea"/>
                <a:cs typeface="+mn-cs"/>
              </a:rPr>
              <a:t>extension</a:t>
            </a:r>
            <a:r>
              <a:rPr lang="es-AR" sz="1200" i="1" kern="1200" dirty="0" smtClean="0">
                <a:solidFill>
                  <a:schemeClr val="tx1"/>
                </a:solidFill>
                <a:effectLst/>
                <a:latin typeface="+mn-lt"/>
                <a:ea typeface="+mn-ea"/>
                <a:cs typeface="+mn-cs"/>
              </a:rPr>
              <a:t> </a:t>
            </a:r>
            <a:r>
              <a:rPr lang="es-AR" sz="1200" i="1" kern="1200" dirty="0" err="1" smtClean="0">
                <a:solidFill>
                  <a:schemeClr val="tx1"/>
                </a:solidFill>
                <a:effectLst/>
                <a:latin typeface="+mn-lt"/>
                <a:ea typeface="+mn-ea"/>
                <a:cs typeface="+mn-cs"/>
              </a:rPr>
              <a:t>methods</a:t>
            </a:r>
            <a:r>
              <a:rPr lang="es-AR" sz="1200" kern="1200" dirty="0" smtClean="0">
                <a:solidFill>
                  <a:schemeClr val="tx1"/>
                </a:solidFill>
                <a:effectLst/>
                <a:latin typeface="+mn-lt"/>
                <a:ea typeface="+mn-ea"/>
                <a:cs typeface="+mn-cs"/>
              </a:rPr>
              <a:t>, permitiendo llamar a métodos estáticos de una clase como si fueran métodos de instancia de otra.</a:t>
            </a:r>
            <a:endParaRPr lang="es-AR" dirty="0" smtClean="0"/>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31</a:t>
            </a:fld>
            <a:endParaRPr lang="es-AR"/>
          </a:p>
        </p:txBody>
      </p:sp>
    </p:spTree>
    <p:extLst>
      <p:ext uri="{BB962C8B-B14F-4D97-AF65-F5344CB8AC3E}">
        <p14:creationId xmlns:p14="http://schemas.microsoft.com/office/powerpoint/2010/main" val="3735905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Ideal </a:t>
            </a:r>
            <a:r>
              <a:rPr lang="en-US" dirty="0" err="1" smtClean="0"/>
              <a:t>para</a:t>
            </a:r>
            <a:r>
              <a:rPr lang="en-US" dirty="0" smtClean="0"/>
              <a:t> los helpers, </a:t>
            </a:r>
            <a:r>
              <a:rPr lang="en-US" dirty="0" err="1" smtClean="0"/>
              <a:t>utils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32</a:t>
            </a:fld>
            <a:endParaRPr lang="es-AR"/>
          </a:p>
        </p:txBody>
      </p:sp>
    </p:spTree>
    <p:extLst>
      <p:ext uri="{BB962C8B-B14F-4D97-AF65-F5344CB8AC3E}">
        <p14:creationId xmlns:p14="http://schemas.microsoft.com/office/powerpoint/2010/main" val="2158428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35</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36</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37</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38</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endParaRPr lang="es-A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386570-FA78-4D3A-8A9E-0874097A786C}" type="slidenum">
              <a:rPr lang="es-AR" smtClean="0"/>
              <a:pPr/>
              <a:t>5</a:t>
            </a:fld>
            <a:endParaRPr lang="es-AR"/>
          </a:p>
        </p:txBody>
      </p:sp>
    </p:spTree>
    <p:extLst>
      <p:ext uri="{BB962C8B-B14F-4D97-AF65-F5344CB8AC3E}">
        <p14:creationId xmlns:p14="http://schemas.microsoft.com/office/powerpoint/2010/main" val="1566080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Copiar</a:t>
            </a:r>
            <a:r>
              <a:rPr lang="en-US" sz="1200" kern="1200" dirty="0" smtClean="0">
                <a:solidFill>
                  <a:schemeClr val="tx1"/>
                </a:solidFill>
                <a:effectLst/>
                <a:latin typeface="+mn-lt"/>
                <a:ea typeface="+mn-ea"/>
                <a:cs typeface="+mn-cs"/>
              </a:rPr>
              <a:t> un reference </a:t>
            </a:r>
            <a:r>
              <a:rPr lang="en-US" sz="1200" kern="1200" dirty="0" err="1" smtClean="0">
                <a:solidFill>
                  <a:schemeClr val="tx1"/>
                </a:solidFill>
                <a:effectLst/>
                <a:latin typeface="+mn-lt"/>
                <a:ea typeface="+mn-ea"/>
                <a:cs typeface="+mn-cs"/>
              </a:rPr>
              <a:t>copia</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referencia</a:t>
            </a:r>
            <a:r>
              <a:rPr lang="en-US" sz="1200" kern="1200" baseline="0" dirty="0" smtClean="0">
                <a:solidFill>
                  <a:schemeClr val="tx1"/>
                </a:solidFill>
                <a:effectLst/>
                <a:latin typeface="+mn-lt"/>
                <a:ea typeface="+mn-ea"/>
                <a:cs typeface="+mn-cs"/>
              </a:rPr>
              <a:t> y no el valor</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39</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value-type en un reference type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reference type a un value-type</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40</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41</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43</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44</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46</a:t>
            </a:fld>
            <a:endParaRPr lang="es-AR"/>
          </a:p>
        </p:txBody>
      </p:sp>
    </p:spTree>
    <p:extLst>
      <p:ext uri="{BB962C8B-B14F-4D97-AF65-F5344CB8AC3E}">
        <p14:creationId xmlns:p14="http://schemas.microsoft.com/office/powerpoint/2010/main" val="20136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47</a:t>
            </a:fld>
            <a:endParaRPr lang="es-AR"/>
          </a:p>
        </p:txBody>
      </p:sp>
    </p:spTree>
    <p:extLst>
      <p:ext uri="{BB962C8B-B14F-4D97-AF65-F5344CB8AC3E}">
        <p14:creationId xmlns:p14="http://schemas.microsoft.com/office/powerpoint/2010/main" val="20136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48</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49</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Lista</a:t>
            </a:r>
            <a:r>
              <a:rPr lang="en-US" dirty="0" smtClean="0"/>
              <a:t> de </a:t>
            </a:r>
            <a:r>
              <a:rPr lang="en-US" dirty="0" err="1" smtClean="0"/>
              <a:t>nodos</a:t>
            </a:r>
            <a:r>
              <a:rPr lang="en-US" dirty="0" smtClean="0"/>
              <a:t> </a:t>
            </a:r>
            <a:r>
              <a:rPr lang="en-US" dirty="0" err="1" smtClean="0"/>
              <a:t>encadenados</a:t>
            </a:r>
            <a:r>
              <a:rPr lang="en-US" dirty="0" smtClean="0"/>
              <a:t>, en la </a:t>
            </a:r>
            <a:r>
              <a:rPr lang="en-US" dirty="0" err="1" smtClean="0"/>
              <a:t>cual</a:t>
            </a:r>
            <a:r>
              <a:rPr lang="en-US" dirty="0" smtClean="0"/>
              <a:t> </a:t>
            </a:r>
            <a:r>
              <a:rPr lang="en-US" dirty="0" err="1" smtClean="0"/>
              <a:t>cada</a:t>
            </a:r>
            <a:r>
              <a:rPr lang="en-US" dirty="0" smtClean="0"/>
              <a:t> </a:t>
            </a:r>
            <a:r>
              <a:rPr lang="en-US" dirty="0" err="1" smtClean="0"/>
              <a:t>nodo</a:t>
            </a:r>
            <a:r>
              <a:rPr lang="en-US" dirty="0" smtClean="0"/>
              <a:t> </a:t>
            </a:r>
            <a:r>
              <a:rPr lang="en-US" dirty="0" err="1" smtClean="0"/>
              <a:t>conoce</a:t>
            </a:r>
            <a:r>
              <a:rPr lang="en-US" dirty="0" smtClean="0"/>
              <a:t> el </a:t>
            </a:r>
            <a:r>
              <a:rPr lang="en-US" dirty="0" err="1" smtClean="0"/>
              <a:t>nodo</a:t>
            </a:r>
            <a:r>
              <a:rPr lang="en-US" dirty="0" smtClean="0"/>
              <a:t> anterior y el posterior</a:t>
            </a:r>
          </a:p>
          <a:p>
            <a:r>
              <a:rPr lang="en-US" dirty="0" smtClean="0"/>
              <a:t>Queue </a:t>
            </a:r>
            <a:r>
              <a:rPr lang="en-US" dirty="0" err="1" smtClean="0"/>
              <a:t>es</a:t>
            </a:r>
            <a:r>
              <a:rPr lang="en-US" dirty="0" smtClean="0"/>
              <a:t> </a:t>
            </a:r>
            <a:r>
              <a:rPr lang="en-US" dirty="0" err="1" smtClean="0"/>
              <a:t>una</a:t>
            </a:r>
            <a:r>
              <a:rPr lang="en-US" dirty="0" smtClean="0"/>
              <a:t> cola FIFO</a:t>
            </a:r>
          </a:p>
          <a:p>
            <a:r>
              <a:rPr lang="en-US" dirty="0" smtClean="0"/>
              <a:t>Stack LIFO</a:t>
            </a:r>
          </a:p>
          <a:p>
            <a:r>
              <a:rPr lang="en-US" dirty="0" err="1" smtClean="0"/>
              <a:t>Hashset</a:t>
            </a:r>
            <a:r>
              <a:rPr lang="en-US" baseline="0" dirty="0" smtClean="0"/>
              <a:t> y </a:t>
            </a:r>
            <a:r>
              <a:rPr lang="en-US" baseline="0" dirty="0" err="1" smtClean="0"/>
              <a:t>Sortedset</a:t>
            </a:r>
            <a:r>
              <a:rPr lang="en-US" baseline="0" dirty="0" smtClean="0"/>
              <a:t> </a:t>
            </a:r>
            <a:r>
              <a:rPr lang="en-US" baseline="0" dirty="0" err="1" smtClean="0"/>
              <a:t>tienen</a:t>
            </a:r>
            <a:r>
              <a:rPr lang="en-US" baseline="0" dirty="0" smtClean="0"/>
              <a:t> </a:t>
            </a:r>
            <a:r>
              <a:rPr lang="en-US" baseline="0" dirty="0" err="1" smtClean="0"/>
              <a:t>metodos</a:t>
            </a:r>
            <a:r>
              <a:rPr lang="en-US" baseline="0" dirty="0" smtClean="0"/>
              <a:t> </a:t>
            </a:r>
            <a:r>
              <a:rPr lang="en-US" baseline="0" dirty="0" err="1" smtClean="0"/>
              <a:t>para</a:t>
            </a:r>
            <a:r>
              <a:rPr lang="en-US" baseline="0" dirty="0" smtClean="0"/>
              <a:t> </a:t>
            </a:r>
            <a:r>
              <a:rPr lang="en-US" baseline="0" dirty="0" err="1" smtClean="0"/>
              <a:t>ejecutar</a:t>
            </a:r>
            <a:r>
              <a:rPr lang="en-US" baseline="0" dirty="0" smtClean="0"/>
              <a:t> </a:t>
            </a:r>
            <a:r>
              <a:rPr lang="en-US" baseline="0" dirty="0" err="1" smtClean="0"/>
              <a:t>rapidamente</a:t>
            </a:r>
            <a:r>
              <a:rPr lang="en-US" baseline="0" dirty="0" smtClean="0"/>
              <a:t> </a:t>
            </a:r>
            <a:r>
              <a:rPr lang="en-US" baseline="0" dirty="0" err="1" smtClean="0"/>
              <a:t>busquedas</a:t>
            </a:r>
            <a:r>
              <a:rPr lang="en-US" baseline="0" dirty="0" smtClean="0"/>
              <a:t> </a:t>
            </a:r>
            <a:r>
              <a:rPr lang="en-US" baseline="0" dirty="0" err="1" smtClean="0"/>
              <a:t>basadas</a:t>
            </a:r>
            <a:r>
              <a:rPr lang="en-US" baseline="0" dirty="0" smtClean="0"/>
              <a:t> en hash, no </a:t>
            </a:r>
            <a:r>
              <a:rPr lang="en-US" baseline="0" dirty="0" err="1" smtClean="0"/>
              <a:t>almacenan</a:t>
            </a:r>
            <a:r>
              <a:rPr lang="en-US" baseline="0" dirty="0" smtClean="0"/>
              <a:t> </a:t>
            </a:r>
            <a:r>
              <a:rPr lang="en-US" baseline="0" dirty="0" err="1" smtClean="0"/>
              <a:t>datos</a:t>
            </a:r>
            <a:r>
              <a:rPr lang="en-US" baseline="0" dirty="0" smtClean="0"/>
              <a:t> </a:t>
            </a:r>
            <a:r>
              <a:rPr lang="en-US" baseline="0" dirty="0" err="1" smtClean="0"/>
              <a:t>duplicados</a:t>
            </a:r>
            <a:r>
              <a:rPr lang="en-US" baseline="0" dirty="0" smtClean="0"/>
              <a:t> y no se </a:t>
            </a:r>
            <a:r>
              <a:rPr lang="en-US" baseline="0" dirty="0" err="1" smtClean="0"/>
              <a:t>puede</a:t>
            </a:r>
            <a:r>
              <a:rPr lang="en-US" baseline="0" dirty="0" smtClean="0"/>
              <a:t> </a:t>
            </a:r>
            <a:r>
              <a:rPr lang="en-US" baseline="0" dirty="0" err="1" smtClean="0"/>
              <a:t>acceder</a:t>
            </a:r>
            <a:r>
              <a:rPr lang="en-US" baseline="0" dirty="0" smtClean="0"/>
              <a:t> a un </a:t>
            </a:r>
            <a:r>
              <a:rPr lang="en-US" baseline="0" dirty="0" err="1" smtClean="0"/>
              <a:t>elemento</a:t>
            </a:r>
            <a:r>
              <a:rPr lang="en-US" baseline="0" dirty="0" smtClean="0"/>
              <a:t> </a:t>
            </a:r>
            <a:r>
              <a:rPr lang="en-US" baseline="0" dirty="0" err="1" smtClean="0"/>
              <a:t>por</a:t>
            </a:r>
            <a:r>
              <a:rPr lang="en-US" baseline="0" dirty="0" smtClean="0"/>
              <a:t> </a:t>
            </a:r>
            <a:r>
              <a:rPr lang="en-US" baseline="0" dirty="0" err="1" smtClean="0"/>
              <a:t>su</a:t>
            </a:r>
            <a:r>
              <a:rPr lang="en-US" baseline="0" dirty="0" smtClean="0"/>
              <a:t> </a:t>
            </a:r>
            <a:r>
              <a:rPr lang="en-US" baseline="0" dirty="0" err="1" smtClean="0"/>
              <a:t>posicion</a:t>
            </a:r>
            <a:endParaRPr lang="en-US" baseline="0" dirty="0" smtClean="0"/>
          </a:p>
          <a:p>
            <a:r>
              <a:rPr lang="en-US" dirty="0" err="1" smtClean="0"/>
              <a:t>var</a:t>
            </a:r>
            <a:r>
              <a:rPr lang="en-US" dirty="0" smtClean="0"/>
              <a:t> letters = new </a:t>
            </a:r>
            <a:r>
              <a:rPr lang="en-US" dirty="0" err="1" smtClean="0"/>
              <a:t>HashSet</a:t>
            </a:r>
            <a:r>
              <a:rPr lang="en-US" dirty="0" smtClean="0"/>
              <a:t>&lt;char&gt; ("the quick brown fox");</a:t>
            </a:r>
          </a:p>
          <a:p>
            <a:r>
              <a:rPr lang="en-US" dirty="0" smtClean="0"/>
              <a:t> // the </a:t>
            </a:r>
            <a:r>
              <a:rPr lang="en-US" dirty="0" err="1" smtClean="0"/>
              <a:t>quickbrownfx</a:t>
            </a:r>
            <a:endParaRPr lang="en-US" dirty="0" smtClean="0"/>
          </a:p>
          <a:p>
            <a:r>
              <a:rPr lang="en-US" dirty="0" err="1" smtClean="0"/>
              <a:t>var</a:t>
            </a:r>
            <a:r>
              <a:rPr lang="en-US" dirty="0" smtClean="0"/>
              <a:t> letters = new </a:t>
            </a:r>
            <a:r>
              <a:rPr lang="en-US" dirty="0" err="1" smtClean="0"/>
              <a:t>SortedSet</a:t>
            </a:r>
            <a:r>
              <a:rPr lang="en-US" dirty="0" smtClean="0"/>
              <a:t>&lt;char&gt; ("the quick brown fox");</a:t>
            </a:r>
          </a:p>
          <a:p>
            <a:r>
              <a:rPr lang="en-US" dirty="0" smtClean="0"/>
              <a:t>//  </a:t>
            </a:r>
            <a:r>
              <a:rPr lang="en-US" dirty="0" err="1" smtClean="0"/>
              <a:t>bcefhiknoqrtuw</a:t>
            </a:r>
            <a:endParaRPr lang="en-US" dirty="0" smtClean="0"/>
          </a:p>
        </p:txBody>
      </p:sp>
      <p:sp>
        <p:nvSpPr>
          <p:cNvPr id="4" name="Slide Number Placeholder 3"/>
          <p:cNvSpPr>
            <a:spLocks noGrp="1"/>
          </p:cNvSpPr>
          <p:nvPr>
            <p:ph type="sldNum" sz="quarter" idx="10"/>
          </p:nvPr>
        </p:nvSpPr>
        <p:spPr/>
        <p:txBody>
          <a:bodyPr/>
          <a:lstStyle/>
          <a:p>
            <a:fld id="{DD386570-FA78-4D3A-8A9E-0874097A786C}" type="slidenum">
              <a:rPr lang="es-AR" smtClean="0"/>
              <a:pPr/>
              <a:t>51</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6</a:t>
            </a:fld>
            <a:endParaRPr lang="es-AR"/>
          </a:p>
        </p:txBody>
      </p:sp>
    </p:spTree>
    <p:extLst>
      <p:ext uri="{BB962C8B-B14F-4D97-AF65-F5344CB8AC3E}">
        <p14:creationId xmlns:p14="http://schemas.microsoft.com/office/powerpoint/2010/main" val="854558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p:txBody>
      </p:sp>
      <p:sp>
        <p:nvSpPr>
          <p:cNvPr id="4" name="Slide Number Placeholder 3"/>
          <p:cNvSpPr>
            <a:spLocks noGrp="1"/>
          </p:cNvSpPr>
          <p:nvPr>
            <p:ph type="sldNum" sz="quarter" idx="10"/>
          </p:nvPr>
        </p:nvSpPr>
        <p:spPr/>
        <p:txBody>
          <a:bodyPr/>
          <a:lstStyle/>
          <a:p>
            <a:fld id="{DD386570-FA78-4D3A-8A9E-0874097A786C}" type="slidenum">
              <a:rPr lang="es-AR" smtClean="0"/>
              <a:pPr/>
              <a:t>52</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53</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como se muestra a continuación:</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54</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Cualquier referencia o tipo de valor agregado a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se convierte implícitamente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Si los elementos son tipos de valor, se les debe aplicar la conversión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cuando se agregan a la lista y la conversión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cuando se recuperan. Tanto las operaciones de conversión de tipos como las de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reducen el rendimiento; el efecto de las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puede ser muy notable en los casos en los que se deben recorrer en iteración colecciones extensas.</a:t>
            </a:r>
          </a:p>
          <a:p>
            <a:r>
              <a:rPr lang="es-AR" sz="1200" kern="1200" dirty="0" smtClean="0">
                <a:solidFill>
                  <a:schemeClr val="tx1"/>
                </a:solidFill>
                <a:effectLst/>
                <a:latin typeface="+mn-lt"/>
                <a:ea typeface="+mn-ea"/>
                <a:cs typeface="+mn-cs"/>
              </a:rPr>
              <a:t>La otra limitación es la ausencia de comprobación de tipos en tiempo de compilación; dado que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convierte todo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en tiempo de compilación no hay forma de evitar que el código de cliente haga cosas como la siguiente:</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55</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56</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57</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58</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59</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Cuando ocurre una excepción el CLR realiza las siguientes tareas:</a:t>
            </a:r>
          </a:p>
          <a:p>
            <a:pPr lvl="0"/>
            <a:r>
              <a:rPr lang="es-AR" sz="1200" kern="1200" dirty="0" smtClean="0">
                <a:solidFill>
                  <a:schemeClr val="tx1"/>
                </a:solidFill>
                <a:effectLst/>
                <a:latin typeface="+mn-lt"/>
                <a:ea typeface="+mn-ea"/>
                <a:cs typeface="+mn-cs"/>
              </a:rPr>
              <a:t>Determina si hay un bloque try o catch para atrapar el error</a:t>
            </a:r>
          </a:p>
          <a:p>
            <a:pPr lvl="0"/>
            <a:r>
              <a:rPr lang="es-AR" sz="1200" kern="1200" dirty="0" smtClean="0">
                <a:solidFill>
                  <a:schemeClr val="tx1"/>
                </a:solidFill>
                <a:effectLst/>
                <a:latin typeface="+mn-lt"/>
                <a:ea typeface="+mn-ea"/>
                <a:cs typeface="+mn-cs"/>
              </a:rPr>
              <a:t>Si es así, para la </a:t>
            </a:r>
            <a:r>
              <a:rPr lang="es-AR" sz="1200" kern="1200" dirty="0" err="1" smtClean="0">
                <a:solidFill>
                  <a:schemeClr val="tx1"/>
                </a:solidFill>
                <a:effectLst/>
                <a:latin typeface="+mn-lt"/>
                <a:ea typeface="+mn-ea"/>
                <a:cs typeface="+mn-cs"/>
              </a:rPr>
              <a:t>ejecucion</a:t>
            </a:r>
            <a:r>
              <a:rPr lang="es-AR" sz="1200" kern="1200" dirty="0" smtClean="0">
                <a:solidFill>
                  <a:schemeClr val="tx1"/>
                </a:solidFill>
                <a:effectLst/>
                <a:latin typeface="+mn-lt"/>
                <a:ea typeface="+mn-ea"/>
                <a:cs typeface="+mn-cs"/>
              </a:rPr>
              <a:t> del programa al bloque catch</a:t>
            </a:r>
          </a:p>
          <a:p>
            <a:pPr lvl="0"/>
            <a:r>
              <a:rPr lang="es-AR" sz="1200" kern="1200" dirty="0" smtClean="0">
                <a:solidFill>
                  <a:schemeClr val="tx1"/>
                </a:solidFill>
                <a:effectLst/>
                <a:latin typeface="+mn-lt"/>
                <a:ea typeface="+mn-ea"/>
                <a:cs typeface="+mn-cs"/>
              </a:rPr>
              <a:t>Cuando finaliza la ejecución del catch se continua con la ejecución fuera del bloque</a:t>
            </a:r>
          </a:p>
          <a:p>
            <a:pPr lvl="0"/>
            <a:r>
              <a:rPr lang="es-AR" sz="1200" kern="1200" dirty="0" smtClean="0">
                <a:solidFill>
                  <a:schemeClr val="tx1"/>
                </a:solidFill>
                <a:effectLst/>
                <a:latin typeface="+mn-lt"/>
                <a:ea typeface="+mn-ea"/>
                <a:cs typeface="+mn-cs"/>
              </a:rPr>
              <a:t>Si no es así, la ejecución del programa salta al llamado del miembro que ocasiono el erro</a:t>
            </a:r>
          </a:p>
          <a:p>
            <a:pPr lvl="0"/>
            <a:r>
              <a:rPr lang="es-AR" sz="1200" kern="1200" dirty="0" smtClean="0">
                <a:solidFill>
                  <a:schemeClr val="tx1"/>
                </a:solidFill>
                <a:effectLst/>
                <a:latin typeface="+mn-lt"/>
                <a:ea typeface="+mn-ea"/>
                <a:cs typeface="+mn-cs"/>
              </a:rPr>
              <a:t>Y se vuelve a evaluar si existe un bloque catch para manejar el error</a:t>
            </a:r>
          </a:p>
          <a:p>
            <a:pPr lvl="0"/>
            <a:r>
              <a:rPr lang="es-AR" sz="1200" kern="1200" dirty="0" smtClean="0">
                <a:solidFill>
                  <a:schemeClr val="tx1"/>
                </a:solidFill>
                <a:effectLst/>
                <a:latin typeface="+mn-lt"/>
                <a:ea typeface="+mn-ea"/>
                <a:cs typeface="+mn-cs"/>
              </a:rPr>
              <a:t>Si nunca lo encuentra un mensaje de error se le muestra al usuario y se finaliza el programa </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62</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a:p>
            <a:endParaRPr lang="en-US" dirty="0" smtClean="0"/>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7</a:t>
            </a:fld>
            <a:endParaRPr lang="es-AR"/>
          </a:p>
        </p:txBody>
      </p:sp>
    </p:spTree>
    <p:extLst>
      <p:ext uri="{BB962C8B-B14F-4D97-AF65-F5344CB8AC3E}">
        <p14:creationId xmlns:p14="http://schemas.microsoft.com/office/powerpoint/2010/main" val="70491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8</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smtClean="0"/>
              <a:t>Las clases se declaran mediante la palabra clave </a:t>
            </a:r>
            <a:r>
              <a:rPr lang="es-AR" dirty="0" err="1" smtClean="0"/>
              <a:t>class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9</a:t>
            </a:fld>
            <a:endParaRPr lang="es-AR"/>
          </a:p>
        </p:txBody>
      </p:sp>
    </p:spTree>
    <p:extLst>
      <p:ext uri="{BB962C8B-B14F-4D97-AF65-F5344CB8AC3E}">
        <p14:creationId xmlns:p14="http://schemas.microsoft.com/office/powerpoint/2010/main" val="391235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11</a:t>
            </a:fld>
            <a:endParaRPr lang="es-AR"/>
          </a:p>
        </p:txBody>
      </p:sp>
    </p:spTree>
    <p:extLst>
      <p:ext uri="{BB962C8B-B14F-4D97-AF65-F5344CB8AC3E}">
        <p14:creationId xmlns:p14="http://schemas.microsoft.com/office/powerpoint/2010/main" val="358499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15</a:t>
            </a:fld>
            <a:endParaRPr lang="es-AR"/>
          </a:p>
        </p:txBody>
      </p:sp>
    </p:spTree>
    <p:extLst>
      <p:ext uri="{BB962C8B-B14F-4D97-AF65-F5344CB8AC3E}">
        <p14:creationId xmlns:p14="http://schemas.microsoft.com/office/powerpoint/2010/main" val="3419377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8"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3"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14"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7490818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yout para graficos claro">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8498105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ficos oscuro 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346627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3" name="Text Placeholder 2"/>
          <p:cNvSpPr>
            <a:spLocks noGrp="1"/>
          </p:cNvSpPr>
          <p:nvPr>
            <p:ph type="body" sz="quarter" idx="19"/>
          </p:nvPr>
        </p:nvSpPr>
        <p:spPr>
          <a:xfrm>
            <a:off x="239184" y="261574"/>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875636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2957015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1990" y="1446214"/>
            <a:ext cx="6908895"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51600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a:xfrm>
            <a:off x="633984" y="347472"/>
            <a:ext cx="11265408" cy="29684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058400" y="6364224"/>
            <a:ext cx="1865376" cy="210312"/>
          </a:xfrm>
          <a:prstGeom prst="rect">
            <a:avLst/>
          </a:prstGeom>
        </p:spPr>
        <p:txBody>
          <a:bodyPr/>
          <a:lstStyle/>
          <a:p>
            <a:fld id="{5A4F54B1-5C76-4AD1-9017-DEB9004F4194}" type="slidenum">
              <a:rPr lang="es-AR" smtClean="0"/>
              <a:pPr/>
              <a:t>‹#›</a:t>
            </a:fld>
            <a:endParaRPr lang="es-AR"/>
          </a:p>
        </p:txBody>
      </p:sp>
      <p:sp>
        <p:nvSpPr>
          <p:cNvPr id="8" name="Text Placeholder 7"/>
          <p:cNvSpPr>
            <a:spLocks noGrp="1"/>
          </p:cNvSpPr>
          <p:nvPr>
            <p:ph type="body" sz="quarter" idx="13" hasCustomPrompt="1"/>
          </p:nvPr>
        </p:nvSpPr>
        <p:spPr>
          <a:xfrm>
            <a:off x="633984" y="640080"/>
            <a:ext cx="11265408"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Tree>
    <p:extLst>
      <p:ext uri="{BB962C8B-B14F-4D97-AF65-F5344CB8AC3E}">
        <p14:creationId xmlns:p14="http://schemas.microsoft.com/office/powerpoint/2010/main" val="89526610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13896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subtítulo y contenido ">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582538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y subtítulo">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40957109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153264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contenido y recuadro">
    <p:bg>
      <p:bgPr>
        <a:solidFill>
          <a:schemeClr val="bg1">
            <a:lumMod val="95000"/>
          </a:schemeClr>
        </a:solidFill>
        <a:effectLst/>
      </p:bgPr>
    </p:bg>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E8E8E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 Placeholder 10"/>
          <p:cNvSpPr>
            <a:spLocks noGrp="1"/>
          </p:cNvSpPr>
          <p:nvPr>
            <p:ph type="body" sz="quarter" idx="19"/>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4419928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as y subtítulos">
    <p:bg>
      <p:bgPr>
        <a:solidFill>
          <a:schemeClr val="bg1">
            <a:lumMod val="95000"/>
          </a:schemeClr>
        </a:solidFill>
        <a:effectLst/>
      </p:bgPr>
    </p:bg>
    <p:spTree>
      <p:nvGrpSpPr>
        <p:cNvPr id="1" name=""/>
        <p:cNvGrpSpPr/>
        <p:nvPr/>
      </p:nvGrpSpPr>
      <p:grpSpPr>
        <a:xfrm>
          <a:off x="0" y="0"/>
          <a:ext cx="0" cy="0"/>
          <a:chOff x="0" y="0"/>
          <a:chExt cx="0" cy="0"/>
        </a:xfrm>
      </p:grpSpPr>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7"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751813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as">
    <p:bg>
      <p:bgPr>
        <a:solidFill>
          <a:schemeClr val="bg1">
            <a:lumMod val="95000"/>
          </a:schemeClr>
        </a:solidFill>
        <a:effectLst/>
      </p:bgPr>
    </p:bg>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0"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923159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solidFill>
          <a:srgbClr val="585454"/>
        </a:solid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44" y="6368353"/>
            <a:ext cx="12192000" cy="487531"/>
          </a:xfrm>
          <a:solidFill>
            <a:schemeClr val="bg1"/>
          </a:solidFill>
        </p:spPr>
        <p:txBody>
          <a:bodyPr>
            <a:normAutofit/>
          </a:bodyPr>
          <a:lstStyle>
            <a:lvl1pPr marL="0" indent="0">
              <a:buNone/>
              <a:defRPr sz="1867" b="0">
                <a:solidFill>
                  <a:schemeClr val="tx1">
                    <a:lumMod val="75000"/>
                  </a:schemeClr>
                </a:solidFill>
                <a:latin typeface="Segoe UI Semibold" panose="020B0702040204020203" pitchFamily="34" charset="0"/>
              </a:defRPr>
            </a:lvl1pPr>
          </a:lstStyle>
          <a:p>
            <a:pPr lvl="0"/>
            <a:r>
              <a:rPr lang="en-US" smtClean="0"/>
              <a:t>Click to edit Master text styles</a:t>
            </a:r>
          </a:p>
        </p:txBody>
      </p:sp>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6099862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04353260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6" r:id="rId14"/>
    <p:sldLayoutId id="2147483687" r:id="rId15"/>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image" Target="../media/image24.gi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5.xml"/><Relationship Id="rId1" Type="http://schemas.openxmlformats.org/officeDocument/2006/relationships/slideLayout" Target="../slideLayouts/slideLayout15.xml"/><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6.xml"/><Relationship Id="rId1" Type="http://schemas.openxmlformats.org/officeDocument/2006/relationships/slideLayout" Target="../slideLayouts/slideLayout15.xml"/><Relationship Id="rId5" Type="http://schemas.openxmlformats.org/officeDocument/2006/relationships/image" Target="../media/image64.png"/><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5.xml"/><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.Net</a:t>
            </a:r>
            <a:endParaRPr lang="en-US" dirty="0"/>
          </a:p>
        </p:txBody>
      </p:sp>
      <p:sp>
        <p:nvSpPr>
          <p:cNvPr id="4" name="Text Placeholder 3"/>
          <p:cNvSpPr>
            <a:spLocks noGrp="1"/>
          </p:cNvSpPr>
          <p:nvPr>
            <p:ph type="body" sz="quarter" idx="12"/>
          </p:nvPr>
        </p:nvSpPr>
        <p:spPr/>
        <p:txBody>
          <a:bodyPr/>
          <a:lstStyle/>
          <a:p>
            <a:r>
              <a:rPr lang="es-AR" dirty="0"/>
              <a:t>Bases de la plataforma y C</a:t>
            </a:r>
            <a:r>
              <a:rPr lang="es-AR" dirty="0" smtClean="0"/>
              <a:t>#</a:t>
            </a:r>
            <a:endParaRPr lang="es-AR" dirty="0"/>
          </a:p>
        </p:txBody>
      </p:sp>
      <p:pic>
        <p:nvPicPr>
          <p:cNvPr id="5" name="Picture 4"/>
          <p:cNvPicPr>
            <a:picLocks noChangeAspect="1"/>
          </p:cNvPicPr>
          <p:nvPr/>
        </p:nvPicPr>
        <p:blipFill>
          <a:blip r:embed="rId2"/>
          <a:stretch>
            <a:fillRect/>
          </a:stretch>
        </p:blipFill>
        <p:spPr>
          <a:xfrm>
            <a:off x="10704512" y="4752809"/>
            <a:ext cx="1171575" cy="809625"/>
          </a:xfrm>
          <a:prstGeom prst="rect">
            <a:avLst/>
          </a:prstGeom>
        </p:spPr>
      </p:pic>
    </p:spTree>
    <p:extLst>
      <p:ext uri="{BB962C8B-B14F-4D97-AF65-F5344CB8AC3E}">
        <p14:creationId xmlns:p14="http://schemas.microsoft.com/office/powerpoint/2010/main" val="3008979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r>
              <a:rPr lang="es-AR" dirty="0" err="1"/>
              <a:t>Public</a:t>
            </a:r>
            <a:r>
              <a:rPr lang="es-AR" dirty="0"/>
              <a:t>: </a:t>
            </a:r>
            <a:r>
              <a:rPr lang="es-AR" dirty="0" smtClean="0"/>
              <a:t>la </a:t>
            </a:r>
            <a:r>
              <a:rPr lang="es-AR" dirty="0"/>
              <a:t>visibilidad general, se puede acceder sin restricciones</a:t>
            </a:r>
            <a:r>
              <a:rPr lang="es-AR" dirty="0" smtClean="0"/>
              <a:t>.</a:t>
            </a:r>
            <a:br>
              <a:rPr lang="es-AR" dirty="0" smtClean="0"/>
            </a:br>
            <a:endParaRPr lang="es-AR" dirty="0"/>
          </a:p>
          <a:p>
            <a:pPr lvl="0"/>
            <a:r>
              <a:rPr lang="es-AR" dirty="0" err="1"/>
              <a:t>Private</a:t>
            </a:r>
            <a:r>
              <a:rPr lang="es-AR" dirty="0"/>
              <a:t>: </a:t>
            </a:r>
            <a:r>
              <a:rPr lang="es-AR" dirty="0" smtClean="0"/>
              <a:t>sólo </a:t>
            </a:r>
            <a:r>
              <a:rPr lang="es-AR" dirty="0"/>
              <a:t>puede accederse desde adentro del tipo</a:t>
            </a:r>
            <a:r>
              <a:rPr lang="es-AR" dirty="0" smtClean="0"/>
              <a:t>.</a:t>
            </a:r>
            <a:br>
              <a:rPr lang="es-AR" dirty="0" smtClean="0"/>
            </a:br>
            <a:endParaRPr lang="es-AR" dirty="0"/>
          </a:p>
          <a:p>
            <a:pPr lvl="0"/>
            <a:r>
              <a:rPr lang="es-AR" dirty="0" err="1" smtClean="0"/>
              <a:t>Internal</a:t>
            </a:r>
            <a:r>
              <a:rPr lang="es-AR" dirty="0"/>
              <a:t>: </a:t>
            </a:r>
            <a:r>
              <a:rPr lang="es-AR" dirty="0" smtClean="0"/>
              <a:t>acceso </a:t>
            </a:r>
            <a:r>
              <a:rPr lang="es-AR" dirty="0"/>
              <a:t>público </a:t>
            </a:r>
            <a:r>
              <a:rPr lang="es-AR" dirty="0" smtClean="0"/>
              <a:t>sólo </a:t>
            </a:r>
            <a:r>
              <a:rPr lang="es-AR" dirty="0"/>
              <a:t>desde </a:t>
            </a:r>
            <a:r>
              <a:rPr lang="es-AR" dirty="0" smtClean="0"/>
              <a:t>adentro </a:t>
            </a:r>
            <a:r>
              <a:rPr lang="es-AR" dirty="0"/>
              <a:t>del </a:t>
            </a:r>
            <a:r>
              <a:rPr lang="es-AR" dirty="0" err="1"/>
              <a:t>assembly</a:t>
            </a:r>
            <a:r>
              <a:rPr lang="es-AR" dirty="0"/>
              <a:t>.</a:t>
            </a:r>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Modificadores</a:t>
            </a:r>
            <a:r>
              <a:rPr lang="en-US" dirty="0" smtClean="0"/>
              <a:t> de </a:t>
            </a:r>
            <a:r>
              <a:rPr lang="en-US" dirty="0" err="1" smtClean="0"/>
              <a:t>acceso</a:t>
            </a:r>
            <a:r>
              <a:rPr lang="en-US" dirty="0" smtClean="0"/>
              <a:t> de </a:t>
            </a:r>
            <a:r>
              <a:rPr lang="en-US" dirty="0" err="1" smtClean="0"/>
              <a:t>clase</a:t>
            </a:r>
            <a:endParaRPr lang="es-AR" dirty="0"/>
          </a:p>
        </p:txBody>
      </p:sp>
    </p:spTree>
    <p:extLst>
      <p:ext uri="{BB962C8B-B14F-4D97-AF65-F5344CB8AC3E}">
        <p14:creationId xmlns:p14="http://schemas.microsoft.com/office/powerpoint/2010/main" val="25136719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2193440" cy="4573587"/>
          </a:xfrm>
        </p:spPr>
        <p:txBody>
          <a:bodyPr>
            <a:noAutofit/>
          </a:bodyPr>
          <a:lstStyle/>
          <a:p>
            <a:r>
              <a:rPr lang="en-US" sz="2000" dirty="0"/>
              <a:t>Campos</a:t>
            </a:r>
          </a:p>
          <a:p>
            <a:r>
              <a:rPr lang="en-US" sz="2000" dirty="0" err="1"/>
              <a:t>Constantes</a:t>
            </a:r>
            <a:endParaRPr lang="en-US" sz="2000" dirty="0"/>
          </a:p>
          <a:p>
            <a:r>
              <a:rPr lang="en-US" sz="2000" dirty="0" err="1"/>
              <a:t>Propiedades</a:t>
            </a:r>
            <a:endParaRPr lang="en-US" sz="2000" dirty="0"/>
          </a:p>
          <a:p>
            <a:r>
              <a:rPr lang="en-US" sz="2000" dirty="0" err="1"/>
              <a:t>Métodos</a:t>
            </a:r>
            <a:endParaRPr lang="en-US" sz="2000" dirty="0"/>
          </a:p>
          <a:p>
            <a:r>
              <a:rPr lang="en-US" sz="2000" dirty="0" err="1"/>
              <a:t>Eventos</a:t>
            </a:r>
            <a:endParaRPr lang="en-US" sz="2000" dirty="0"/>
          </a:p>
          <a:p>
            <a:r>
              <a:rPr lang="en-US" sz="2000" dirty="0" err="1"/>
              <a:t>Operadores</a:t>
            </a:r>
            <a:endParaRPr lang="en-US" sz="2000" dirty="0"/>
          </a:p>
          <a:p>
            <a:r>
              <a:rPr lang="en-US" sz="2000" dirty="0" err="1"/>
              <a:t>Indizadores</a:t>
            </a:r>
            <a:endParaRPr lang="en-US" sz="2000" dirty="0"/>
          </a:p>
          <a:p>
            <a:r>
              <a:rPr lang="en-US" sz="2000" dirty="0" err="1"/>
              <a:t>Constructores</a:t>
            </a:r>
            <a:endParaRPr lang="en-US" sz="2000" dirty="0"/>
          </a:p>
          <a:p>
            <a:r>
              <a:rPr lang="en-US" sz="2000" dirty="0" err="1"/>
              <a:t>Destructores</a:t>
            </a:r>
            <a:endParaRPr lang="en-US" sz="2000" dirty="0"/>
          </a:p>
          <a:p>
            <a:r>
              <a:rPr lang="en-US" sz="2000" dirty="0" err="1"/>
              <a:t>Tipos</a:t>
            </a:r>
            <a:r>
              <a:rPr lang="en-US" sz="2000" dirty="0"/>
              <a:t> </a:t>
            </a:r>
            <a:r>
              <a:rPr lang="en-US" sz="2000" dirty="0" err="1"/>
              <a:t>anidados</a:t>
            </a:r>
            <a:endParaRPr lang="en-US" sz="2000" dirty="0"/>
          </a:p>
          <a:p>
            <a:pPr lvl="0"/>
            <a:endParaRPr lang="en-US" sz="2000" dirty="0"/>
          </a:p>
          <a:p>
            <a:pPr marL="0" indent="0">
              <a:buNone/>
            </a:pPr>
            <a:endParaRPr lang="es-AR" sz="2000"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a:t>
            </a:r>
            <a:endParaRPr lang="es-AR" dirty="0"/>
          </a:p>
        </p:txBody>
      </p:sp>
      <p:sp>
        <p:nvSpPr>
          <p:cNvPr id="5" name="Content Placeholder 2"/>
          <p:cNvSpPr txBox="1">
            <a:spLocks/>
          </p:cNvSpPr>
          <p:nvPr/>
        </p:nvSpPr>
        <p:spPr>
          <a:xfrm>
            <a:off x="4583978" y="1412777"/>
            <a:ext cx="2193440"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accent3">
                    <a:lumMod val="75000"/>
                  </a:schemeClr>
                </a:solidFill>
              </a:rPr>
              <a:t>Fields</a:t>
            </a:r>
          </a:p>
          <a:p>
            <a:r>
              <a:rPr lang="en-US" sz="2000" dirty="0">
                <a:solidFill>
                  <a:schemeClr val="accent3">
                    <a:lumMod val="75000"/>
                  </a:schemeClr>
                </a:solidFill>
              </a:rPr>
              <a:t>Constants</a:t>
            </a:r>
          </a:p>
          <a:p>
            <a:r>
              <a:rPr lang="en-US" sz="2000" dirty="0">
                <a:solidFill>
                  <a:schemeClr val="accent3">
                    <a:lumMod val="75000"/>
                  </a:schemeClr>
                </a:solidFill>
              </a:rPr>
              <a:t>Properties</a:t>
            </a:r>
          </a:p>
          <a:p>
            <a:r>
              <a:rPr lang="en-US" sz="2000" dirty="0">
                <a:solidFill>
                  <a:schemeClr val="accent3">
                    <a:lumMod val="75000"/>
                  </a:schemeClr>
                </a:solidFill>
              </a:rPr>
              <a:t>Methods</a:t>
            </a:r>
          </a:p>
          <a:p>
            <a:r>
              <a:rPr lang="en-US" sz="2000" dirty="0">
                <a:solidFill>
                  <a:schemeClr val="accent3">
                    <a:lumMod val="75000"/>
                  </a:schemeClr>
                </a:solidFill>
              </a:rPr>
              <a:t>Events</a:t>
            </a:r>
          </a:p>
          <a:p>
            <a:r>
              <a:rPr lang="en-US" sz="2000" dirty="0">
                <a:solidFill>
                  <a:schemeClr val="accent3">
                    <a:lumMod val="75000"/>
                  </a:schemeClr>
                </a:solidFill>
              </a:rPr>
              <a:t>Operators</a:t>
            </a:r>
          </a:p>
          <a:p>
            <a:r>
              <a:rPr lang="en-US" sz="2000" dirty="0">
                <a:solidFill>
                  <a:schemeClr val="accent3">
                    <a:lumMod val="75000"/>
                  </a:schemeClr>
                </a:solidFill>
              </a:rPr>
              <a:t>Indexers</a:t>
            </a:r>
          </a:p>
          <a:p>
            <a:r>
              <a:rPr lang="en-US" sz="2000" dirty="0">
                <a:solidFill>
                  <a:schemeClr val="accent3">
                    <a:lumMod val="75000"/>
                  </a:schemeClr>
                </a:solidFill>
              </a:rPr>
              <a:t>Constructor</a:t>
            </a:r>
          </a:p>
          <a:p>
            <a:r>
              <a:rPr lang="en-US" sz="2000" dirty="0">
                <a:solidFill>
                  <a:schemeClr val="accent3">
                    <a:lumMod val="75000"/>
                  </a:schemeClr>
                </a:solidFill>
              </a:rPr>
              <a:t>Destructor</a:t>
            </a:r>
          </a:p>
          <a:p>
            <a:r>
              <a:rPr lang="en-US" sz="2000" dirty="0">
                <a:solidFill>
                  <a:schemeClr val="accent3">
                    <a:lumMod val="75000"/>
                  </a:schemeClr>
                </a:solidFill>
              </a:rPr>
              <a:t>Nested types</a:t>
            </a:r>
          </a:p>
          <a:p>
            <a:endParaRPr lang="en-US" sz="2000" dirty="0">
              <a:solidFill>
                <a:schemeClr val="accent3">
                  <a:lumMod val="75000"/>
                </a:schemeClr>
              </a:solidFill>
            </a:endParaRPr>
          </a:p>
          <a:p>
            <a:pPr marL="0" indent="0">
              <a:buNone/>
            </a:pPr>
            <a:endParaRPr lang="es-AR" sz="2000" dirty="0">
              <a:solidFill>
                <a:schemeClr val="accent3">
                  <a:lumMod val="75000"/>
                </a:schemeClr>
              </a:solidFill>
            </a:endParaRPr>
          </a:p>
        </p:txBody>
      </p:sp>
    </p:spTree>
    <p:extLst>
      <p:ext uri="{BB962C8B-B14F-4D97-AF65-F5344CB8AC3E}">
        <p14:creationId xmlns:p14="http://schemas.microsoft.com/office/powerpoint/2010/main" val="340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r>
              <a:rPr lang="es-AR" dirty="0" smtClean="0"/>
              <a:t>De instancia</a:t>
            </a:r>
          </a:p>
          <a:p>
            <a:pPr lvl="0"/>
            <a:endParaRPr lang="en-US" dirty="0"/>
          </a:p>
          <a:p>
            <a:pPr lvl="0"/>
            <a:endParaRPr lang="en-US" dirty="0" smtClean="0"/>
          </a:p>
          <a:p>
            <a:pPr marL="0" indent="0">
              <a:buNone/>
            </a:pPr>
            <a:endParaRPr lang="es-AR" dirty="0"/>
          </a:p>
          <a:p>
            <a:pPr lvl="0"/>
            <a:r>
              <a:rPr lang="es-AR" dirty="0" smtClean="0"/>
              <a:t>De clase</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endParaRPr lang="es-AR" dirty="0"/>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625" y="3043933"/>
            <a:ext cx="7376087" cy="40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25" y="1978538"/>
            <a:ext cx="3688043" cy="39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0659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Modificadores</a:t>
            </a:r>
            <a:r>
              <a:rPr lang="en-US" dirty="0" smtClean="0"/>
              <a:t> de </a:t>
            </a:r>
            <a:r>
              <a:rPr lang="en-US" dirty="0" err="1" smtClean="0"/>
              <a:t>acceso</a:t>
            </a:r>
            <a:r>
              <a:rPr lang="en-US" dirty="0" smtClean="0"/>
              <a:t> a </a:t>
            </a:r>
            <a:r>
              <a:rPr lang="en-US" dirty="0" err="1" smtClean="0"/>
              <a:t>miembros</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9" y="1272447"/>
            <a:ext cx="5616624" cy="431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4171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r>
              <a:rPr lang="es-AR" dirty="0" err="1"/>
              <a:t>Public</a:t>
            </a:r>
            <a:r>
              <a:rPr lang="es-AR" dirty="0"/>
              <a:t>: </a:t>
            </a:r>
            <a:r>
              <a:rPr lang="es-AR" dirty="0" smtClean="0"/>
              <a:t>la </a:t>
            </a:r>
            <a:r>
              <a:rPr lang="es-AR" dirty="0"/>
              <a:t>visibilidad general, se puede acceder sin restricciones</a:t>
            </a:r>
            <a:r>
              <a:rPr lang="es-AR" dirty="0" smtClean="0"/>
              <a:t>.</a:t>
            </a:r>
            <a:br>
              <a:rPr lang="es-AR" dirty="0" smtClean="0"/>
            </a:br>
            <a:endParaRPr lang="es-AR" dirty="0"/>
          </a:p>
          <a:p>
            <a:pPr lvl="0"/>
            <a:r>
              <a:rPr lang="es-AR" dirty="0" err="1"/>
              <a:t>Private</a:t>
            </a:r>
            <a:r>
              <a:rPr lang="es-AR" dirty="0"/>
              <a:t>: </a:t>
            </a:r>
            <a:r>
              <a:rPr lang="es-AR" dirty="0" smtClean="0"/>
              <a:t>sólo </a:t>
            </a:r>
            <a:r>
              <a:rPr lang="es-AR" dirty="0"/>
              <a:t>puede accederse desde adentro del tipo</a:t>
            </a:r>
            <a:r>
              <a:rPr lang="es-AR" dirty="0" smtClean="0"/>
              <a:t>.</a:t>
            </a:r>
            <a:br>
              <a:rPr lang="es-AR" dirty="0" smtClean="0"/>
            </a:br>
            <a:endParaRPr lang="es-AR" dirty="0"/>
          </a:p>
          <a:p>
            <a:pPr lvl="0"/>
            <a:r>
              <a:rPr lang="es-AR" dirty="0" err="1"/>
              <a:t>Protected</a:t>
            </a:r>
            <a:r>
              <a:rPr lang="es-AR" dirty="0"/>
              <a:t>: </a:t>
            </a:r>
            <a:r>
              <a:rPr lang="es-AR" dirty="0" smtClean="0"/>
              <a:t>será </a:t>
            </a:r>
            <a:r>
              <a:rPr lang="es-AR" dirty="0"/>
              <a:t>accesible </a:t>
            </a:r>
            <a:r>
              <a:rPr lang="es-AR" dirty="0" smtClean="0"/>
              <a:t>sólo </a:t>
            </a:r>
            <a:r>
              <a:rPr lang="es-AR" dirty="0"/>
              <a:t>en una especialización de la clase (Heredera</a:t>
            </a:r>
            <a:r>
              <a:rPr lang="es-AR" dirty="0" smtClean="0"/>
              <a:t>)</a:t>
            </a:r>
            <a:br>
              <a:rPr lang="es-AR" dirty="0" smtClean="0"/>
            </a:br>
            <a:endParaRPr lang="es-AR" dirty="0"/>
          </a:p>
          <a:p>
            <a:pPr lvl="0"/>
            <a:r>
              <a:rPr lang="es-AR" dirty="0" err="1"/>
              <a:t>Internal</a:t>
            </a:r>
            <a:r>
              <a:rPr lang="es-AR" dirty="0"/>
              <a:t>: </a:t>
            </a:r>
            <a:r>
              <a:rPr lang="es-AR" dirty="0" smtClean="0"/>
              <a:t>acceso </a:t>
            </a:r>
            <a:r>
              <a:rPr lang="es-AR" dirty="0"/>
              <a:t>público </a:t>
            </a:r>
            <a:r>
              <a:rPr lang="es-AR" dirty="0" smtClean="0"/>
              <a:t>sólo </a:t>
            </a:r>
            <a:r>
              <a:rPr lang="es-AR" dirty="0"/>
              <a:t>desde dentro del </a:t>
            </a:r>
            <a:r>
              <a:rPr lang="es-AR" dirty="0" err="1" smtClean="0"/>
              <a:t>assembly</a:t>
            </a:r>
            <a:r>
              <a:rPr lang="es-AR" dirty="0" smtClean="0"/>
              <a:t> (combinable con </a:t>
            </a:r>
            <a:r>
              <a:rPr lang="es-AR" dirty="0" err="1" smtClean="0"/>
              <a:t>Protected</a:t>
            </a:r>
            <a:r>
              <a:rPr lang="es-AR" dirty="0" smtClean="0"/>
              <a:t>).</a:t>
            </a:r>
            <a:endParaRPr lang="es-AR" dirty="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Modificadores</a:t>
            </a:r>
            <a:r>
              <a:rPr lang="en-US" dirty="0" smtClean="0"/>
              <a:t> de </a:t>
            </a:r>
            <a:r>
              <a:rPr lang="en-US" dirty="0" err="1" smtClean="0"/>
              <a:t>acceso</a:t>
            </a:r>
            <a:r>
              <a:rPr lang="en-US" dirty="0" smtClean="0"/>
              <a:t> a </a:t>
            </a:r>
            <a:r>
              <a:rPr lang="en-US" dirty="0" err="1" smtClean="0"/>
              <a:t>miembros</a:t>
            </a:r>
            <a:endParaRPr lang="es-AR" dirty="0"/>
          </a:p>
        </p:txBody>
      </p:sp>
    </p:spTree>
    <p:extLst>
      <p:ext uri="{BB962C8B-B14F-4D97-AF65-F5344CB8AC3E}">
        <p14:creationId xmlns:p14="http://schemas.microsoft.com/office/powerpoint/2010/main" val="33724996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7888287" cy="1190699"/>
          </a:xfrm>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Fields</a:t>
            </a:r>
            <a:endParaRPr lang="es-AR" dirty="0"/>
          </a:p>
        </p:txBody>
      </p:sp>
      <p:sp>
        <p:nvSpPr>
          <p:cNvPr id="5"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Un campo es una variable</a:t>
            </a:r>
            <a:r>
              <a:rPr lang="es-AR" dirty="0"/>
              <a:t>.</a:t>
            </a:r>
          </a:p>
        </p:txBody>
      </p:sp>
      <p:sp>
        <p:nvSpPr>
          <p:cNvPr id="6" name="Rectangle 5"/>
          <p:cNvSpPr/>
          <p:nvPr/>
        </p:nvSpPr>
        <p:spPr>
          <a:xfrm>
            <a:off x="3810000" y="2828837"/>
            <a:ext cx="4572000" cy="1200329"/>
          </a:xfrm>
          <a:prstGeom prst="rect">
            <a:avLst/>
          </a:prstGeom>
        </p:spPr>
        <p:txBody>
          <a:bodyPr>
            <a:spAutoFit/>
          </a:bodyPr>
          <a:lstStyle/>
          <a:p>
            <a:r>
              <a:rPr lang="es-AR" dirty="0"/>
              <a:t> </a:t>
            </a:r>
            <a:r>
              <a:rPr lang="en-US" dirty="0"/>
              <a:t>public class Mentor</a:t>
            </a:r>
            <a:endParaRPr lang="es-AR" dirty="0"/>
          </a:p>
          <a:p>
            <a:r>
              <a:rPr lang="en-US" dirty="0"/>
              <a:t> </a:t>
            </a:r>
            <a:r>
              <a:rPr lang="en-US" dirty="0"/>
              <a:t>{</a:t>
            </a:r>
            <a:endParaRPr lang="es-AR" dirty="0"/>
          </a:p>
          <a:p>
            <a:r>
              <a:rPr lang="en-US" b="1" dirty="0"/>
              <a:t>        private int id;</a:t>
            </a:r>
            <a:endParaRPr lang="es-AR" b="1" dirty="0"/>
          </a:p>
          <a:p>
            <a:r>
              <a:rPr lang="en-US" dirty="0"/>
              <a:t> </a:t>
            </a:r>
            <a:r>
              <a:rPr lang="es-AR" dirty="0"/>
              <a:t>}</a:t>
            </a:r>
            <a:endParaRPr lang="es-AR" dirty="0"/>
          </a:p>
        </p:txBody>
      </p:sp>
    </p:spTree>
    <p:extLst>
      <p:ext uri="{BB962C8B-B14F-4D97-AF65-F5344CB8AC3E}">
        <p14:creationId xmlns:p14="http://schemas.microsoft.com/office/powerpoint/2010/main" val="861992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7888287" cy="1190699"/>
          </a:xfrm>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Constants</a:t>
            </a:r>
            <a:endParaRPr lang="es-AR" dirty="0"/>
          </a:p>
        </p:txBody>
      </p:sp>
      <p:sp>
        <p:nvSpPr>
          <p:cNvPr id="5"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Una constante es una variable cuyo valor no puede cambiar </a:t>
            </a:r>
            <a:r>
              <a:rPr lang="es-AR" dirty="0"/>
              <a:t>nunca.</a:t>
            </a:r>
          </a:p>
        </p:txBody>
      </p:sp>
      <p:sp>
        <p:nvSpPr>
          <p:cNvPr id="6" name="Rectangle 5"/>
          <p:cNvSpPr/>
          <p:nvPr/>
        </p:nvSpPr>
        <p:spPr>
          <a:xfrm>
            <a:off x="3810000" y="2828837"/>
            <a:ext cx="4572000" cy="1200329"/>
          </a:xfrm>
          <a:prstGeom prst="rect">
            <a:avLst/>
          </a:prstGeom>
        </p:spPr>
        <p:txBody>
          <a:bodyPr>
            <a:spAutoFit/>
          </a:bodyPr>
          <a:lstStyle/>
          <a:p>
            <a:r>
              <a:rPr lang="en-US" dirty="0"/>
              <a:t>public </a:t>
            </a:r>
            <a:r>
              <a:rPr lang="en-US" dirty="0"/>
              <a:t>class Mentor</a:t>
            </a:r>
            <a:endParaRPr lang="es-AR" dirty="0"/>
          </a:p>
          <a:p>
            <a:r>
              <a:rPr lang="en-US" dirty="0"/>
              <a:t>{</a:t>
            </a:r>
            <a:endParaRPr lang="es-AR" dirty="0"/>
          </a:p>
          <a:p>
            <a:r>
              <a:rPr lang="en-US" dirty="0"/>
              <a:t>      </a:t>
            </a:r>
            <a:r>
              <a:rPr lang="en-US" dirty="0" err="1"/>
              <a:t>const</a:t>
            </a:r>
            <a:r>
              <a:rPr lang="en-US" dirty="0"/>
              <a:t> int </a:t>
            </a:r>
            <a:r>
              <a:rPr lang="en-US" dirty="0" err="1"/>
              <a:t>DaysBetweenMeetings</a:t>
            </a:r>
            <a:r>
              <a:rPr lang="en-US" dirty="0"/>
              <a:t> = 30;</a:t>
            </a:r>
            <a:endParaRPr lang="es-AR" dirty="0"/>
          </a:p>
          <a:p>
            <a:r>
              <a:rPr lang="es-AR" dirty="0"/>
              <a:t>}</a:t>
            </a:r>
            <a:endParaRPr lang="es-AR" dirty="0"/>
          </a:p>
        </p:txBody>
      </p:sp>
    </p:spTree>
    <p:extLst>
      <p:ext uri="{BB962C8B-B14F-4D97-AF65-F5344CB8AC3E}">
        <p14:creationId xmlns:p14="http://schemas.microsoft.com/office/powerpoint/2010/main" val="15077887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a:t>
            </a:r>
            <a:r>
              <a:rPr lang="en-US" dirty="0" err="1" smtClean="0"/>
              <a:t>Propiedades</a:t>
            </a:r>
            <a:endParaRPr lang="es-AR" dirty="0"/>
          </a:p>
        </p:txBody>
      </p:sp>
      <p:sp>
        <p:nvSpPr>
          <p:cNvPr id="5"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Son </a:t>
            </a:r>
            <a:r>
              <a:rPr lang="es-AR" dirty="0"/>
              <a:t>miembros que ofrecen un mecanismo flexible para leer, escribir o calcular los valores de campos </a:t>
            </a:r>
            <a:r>
              <a:rPr lang="es-AR" dirty="0"/>
              <a:t>privados.</a:t>
            </a:r>
            <a:endParaRPr lang="es-AR" dirty="0"/>
          </a:p>
          <a:p>
            <a:r>
              <a:rPr lang="es-AR" dirty="0"/>
              <a:t>El </a:t>
            </a:r>
            <a:r>
              <a:rPr lang="es-AR" dirty="0"/>
              <a:t>descriptor de acceso de una propiedad </a:t>
            </a:r>
            <a:r>
              <a:rPr lang="es-AR" dirty="0" err="1">
                <a:solidFill>
                  <a:schemeClr val="accent1">
                    <a:lumMod val="75000"/>
                  </a:schemeClr>
                </a:solidFill>
              </a:rPr>
              <a:t>get</a:t>
            </a:r>
            <a:r>
              <a:rPr lang="es-AR" dirty="0">
                <a:solidFill>
                  <a:schemeClr val="accent1">
                    <a:lumMod val="75000"/>
                  </a:schemeClr>
                </a:solidFill>
              </a:rPr>
              <a:t> </a:t>
            </a:r>
            <a:r>
              <a:rPr lang="es-AR" dirty="0"/>
              <a:t>se utiliza para devolver el valor de la propiedad y el descriptor de acceso </a:t>
            </a:r>
            <a:r>
              <a:rPr lang="es-AR" dirty="0">
                <a:solidFill>
                  <a:schemeClr val="accent1">
                    <a:lumMod val="75000"/>
                  </a:schemeClr>
                </a:solidFill>
              </a:rPr>
              <a:t>set</a:t>
            </a:r>
            <a:r>
              <a:rPr lang="es-AR" dirty="0"/>
              <a:t> se utiliza para asignar un </a:t>
            </a:r>
            <a:r>
              <a:rPr lang="es-AR" dirty="0"/>
              <a:t>nuevo valor.</a:t>
            </a:r>
          </a:p>
          <a:p>
            <a:r>
              <a:rPr lang="es-AR" dirty="0"/>
              <a:t>La palabra clave </a:t>
            </a:r>
            <a:r>
              <a:rPr lang="es-AR" dirty="0" err="1">
                <a:solidFill>
                  <a:schemeClr val="accent1">
                    <a:lumMod val="75000"/>
                  </a:schemeClr>
                </a:solidFill>
              </a:rPr>
              <a:t>value</a:t>
            </a:r>
            <a:r>
              <a:rPr lang="es-AR" dirty="0">
                <a:solidFill>
                  <a:schemeClr val="accent1">
                    <a:lumMod val="75000"/>
                  </a:schemeClr>
                </a:solidFill>
              </a:rPr>
              <a:t> </a:t>
            </a:r>
            <a:r>
              <a:rPr lang="es-AR" dirty="0"/>
              <a:t>se usa para definir el valor asignado por el descriptor de acceso set. </a:t>
            </a:r>
            <a:endParaRPr lang="es-AR" dirty="0"/>
          </a:p>
          <a:p>
            <a:r>
              <a:rPr lang="es-AR" dirty="0"/>
              <a:t>Las propiedades que no implementan un descriptor de acceso </a:t>
            </a:r>
            <a:r>
              <a:rPr lang="es-AR" dirty="0">
                <a:solidFill>
                  <a:schemeClr val="accent1">
                    <a:lumMod val="75000"/>
                  </a:schemeClr>
                </a:solidFill>
              </a:rPr>
              <a:t>set</a:t>
            </a:r>
            <a:r>
              <a:rPr lang="es-AR" dirty="0"/>
              <a:t> son de </a:t>
            </a:r>
            <a:r>
              <a:rPr lang="es-AR" dirty="0"/>
              <a:t>sólo </a:t>
            </a:r>
            <a:r>
              <a:rPr lang="es-AR" dirty="0"/>
              <a:t>lectura</a:t>
            </a:r>
            <a:r>
              <a:rPr lang="es-AR" dirty="0"/>
              <a:t>.</a:t>
            </a:r>
          </a:p>
          <a:p>
            <a:r>
              <a:rPr lang="es-AR" dirty="0"/>
              <a:t>Posibilidad de utilizar propiedades </a:t>
            </a:r>
            <a:r>
              <a:rPr lang="es-AR" dirty="0"/>
              <a:t>auto implementadas.</a:t>
            </a:r>
            <a:endParaRPr lang="es-AR" dirty="0"/>
          </a:p>
          <a:p>
            <a:endParaRPr lang="es-AR" dirty="0"/>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0956" y="4041068"/>
            <a:ext cx="3170504" cy="149200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0057" y="3861048"/>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1985"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19290337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a:t>
            </a:r>
            <a:r>
              <a:rPr lang="en-US" dirty="0" err="1" smtClean="0"/>
              <a:t>Métodos</a:t>
            </a:r>
            <a:endParaRPr lang="es-AR" dirty="0"/>
          </a:p>
        </p:txBody>
      </p:sp>
      <p:sp>
        <p:nvSpPr>
          <p:cNvPr id="5" name="Content Placeholder 2"/>
          <p:cNvSpPr txBox="1">
            <a:spLocks/>
          </p:cNvSpPr>
          <p:nvPr/>
        </p:nvSpPr>
        <p:spPr>
          <a:xfrm>
            <a:off x="2398777" y="1412777"/>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Un método realiza una acción en una serie de sentencias.</a:t>
            </a:r>
          </a:p>
          <a:p>
            <a:r>
              <a:rPr lang="es-AR" dirty="0"/>
              <a:t>Los métodos se declaran dentro de una clase con la siguiente estructura:</a:t>
            </a:r>
          </a:p>
          <a:p>
            <a:pPr marL="228600" lvl="1" indent="0">
              <a:buNone/>
            </a:pPr>
            <a:endParaRPr lang="es-AR" dirty="0"/>
          </a:p>
          <a:p>
            <a:endParaRPr lang="es-AR" dirty="0"/>
          </a:p>
        </p:txBody>
      </p:sp>
      <p:sp>
        <p:nvSpPr>
          <p:cNvPr id="6" name="Rectangle 5"/>
          <p:cNvSpPr/>
          <p:nvPr/>
        </p:nvSpPr>
        <p:spPr>
          <a:xfrm>
            <a:off x="1991544" y="2492896"/>
            <a:ext cx="8424936" cy="1785104"/>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p>
          <a:p>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a:solidFill>
                  <a:schemeClr val="tx2">
                    <a:lumMod val="75000"/>
                  </a:schemeClr>
                </a:solidFill>
                <a:latin typeface="Arial" pitchFamily="34" charset="0"/>
                <a:cs typeface="Arial" pitchFamily="34" charset="0"/>
              </a:rPr>
              <a:t>&gt;</a:t>
            </a:r>
            <a:endParaRPr lang="en-US" b="1" dirty="0">
              <a:solidFill>
                <a:schemeClr val="tx2">
                  <a:lumMod val="75000"/>
                </a:schemeClr>
              </a:solidFill>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a:t>
            </a:r>
          </a:p>
        </p:txBody>
      </p:sp>
    </p:spTree>
    <p:extLst>
      <p:ext uri="{BB962C8B-B14F-4D97-AF65-F5344CB8AC3E}">
        <p14:creationId xmlns:p14="http://schemas.microsoft.com/office/powerpoint/2010/main" val="40260126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Miembros</a:t>
            </a:r>
            <a:r>
              <a:rPr lang="en-US" dirty="0" smtClean="0"/>
              <a:t> – </a:t>
            </a:r>
            <a:r>
              <a:rPr lang="en-US" dirty="0" err="1" smtClean="0"/>
              <a:t>Métodos</a:t>
            </a:r>
            <a:r>
              <a:rPr lang="en-US" dirty="0" smtClean="0"/>
              <a:t> – </a:t>
            </a:r>
            <a:r>
              <a:rPr lang="en-US" dirty="0" err="1" smtClean="0"/>
              <a:t>Parámetros</a:t>
            </a:r>
            <a:r>
              <a:rPr lang="en-US" dirty="0"/>
              <a:t> </a:t>
            </a:r>
            <a:r>
              <a:rPr lang="en-US" dirty="0" err="1" smtClean="0"/>
              <a:t>opcionales</a:t>
            </a:r>
            <a:r>
              <a:rPr lang="en-US" dirty="0" smtClean="0"/>
              <a:t> y </a:t>
            </a:r>
            <a:r>
              <a:rPr lang="en-US" dirty="0" err="1" smtClean="0"/>
              <a:t>parámetros</a:t>
            </a:r>
            <a:r>
              <a:rPr lang="en-US" dirty="0" smtClean="0"/>
              <a:t> </a:t>
            </a:r>
            <a:r>
              <a:rPr lang="en-US" dirty="0" err="1" smtClean="0"/>
              <a:t>por</a:t>
            </a:r>
            <a:r>
              <a:rPr lang="en-US" dirty="0" smtClean="0"/>
              <a:t> </a:t>
            </a:r>
            <a:r>
              <a:rPr lang="en-US" dirty="0" err="1" smtClean="0"/>
              <a:t>nombre</a:t>
            </a:r>
            <a:endParaRPr lang="es-AR"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5520" y="1834715"/>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8543" y="3501008"/>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7591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a:t>
            </a:r>
          </a:p>
          <a:p>
            <a:r>
              <a:rPr lang="en-US" dirty="0" err="1" smtClean="0"/>
              <a:t>Estructuras</a:t>
            </a:r>
            <a:r>
              <a:rPr lang="en-US" dirty="0" smtClean="0"/>
              <a:t> de control</a:t>
            </a:r>
          </a:p>
          <a:p>
            <a:r>
              <a:rPr lang="en-US" dirty="0" err="1" smtClean="0"/>
              <a:t>Trabajando</a:t>
            </a:r>
            <a:r>
              <a:rPr lang="en-US" dirty="0" smtClean="0"/>
              <a:t> con </a:t>
            </a:r>
            <a:r>
              <a:rPr lang="en-US" dirty="0" err="1" smtClean="0"/>
              <a:t>Clases</a:t>
            </a:r>
            <a:endParaRPr lang="en-US" dirty="0" smtClean="0"/>
          </a:p>
          <a:p>
            <a:r>
              <a:rPr lang="en-US" dirty="0" smtClean="0"/>
              <a:t>Value Types y Reference Types</a:t>
            </a:r>
          </a:p>
          <a:p>
            <a:r>
              <a:rPr lang="en-US" dirty="0" err="1" smtClean="0"/>
              <a:t>Conversión</a:t>
            </a:r>
            <a:r>
              <a:rPr lang="en-US" dirty="0" smtClean="0"/>
              <a:t> de </a:t>
            </a:r>
            <a:r>
              <a:rPr lang="en-US" dirty="0" err="1" smtClean="0"/>
              <a:t>tipos</a:t>
            </a:r>
            <a:endParaRPr lang="en-US" dirty="0" smtClean="0"/>
          </a:p>
          <a:p>
            <a:r>
              <a:rPr lang="es-AR" dirty="0" err="1"/>
              <a:t>Generics</a:t>
            </a:r>
            <a:endParaRPr lang="es-AR" dirty="0"/>
          </a:p>
          <a:p>
            <a:r>
              <a:rPr lang="en-US" dirty="0" smtClean="0"/>
              <a:t>Collections</a:t>
            </a:r>
          </a:p>
          <a:p>
            <a:r>
              <a:rPr lang="en-US" dirty="0" smtClean="0"/>
              <a:t>Exceptions</a:t>
            </a:r>
          </a:p>
          <a:p>
            <a:pPr marL="0" indent="0">
              <a:buNone/>
            </a:pPr>
            <a:endParaRPr lang="es-AR"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Constructor</a:t>
            </a:r>
            <a:endParaRPr lang="es-AR" dirty="0"/>
          </a:p>
        </p:txBody>
      </p:sp>
      <p:sp>
        <p:nvSpPr>
          <p:cNvPr id="6"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Cada vez que se crea una instancia de una clase se llama al constructor.</a:t>
            </a:r>
          </a:p>
          <a:p>
            <a:r>
              <a:rPr lang="es-AR" dirty="0"/>
              <a:t>Los constructores ejecutan código de </a:t>
            </a:r>
            <a:r>
              <a:rPr lang="es-AR" dirty="0"/>
              <a:t>inicialización.</a:t>
            </a:r>
          </a:p>
          <a:p>
            <a:r>
              <a:rPr lang="en-US" dirty="0" err="1"/>
              <a:t>Pueden</a:t>
            </a:r>
            <a:r>
              <a:rPr lang="en-US" dirty="0"/>
              <a:t> </a:t>
            </a:r>
            <a:r>
              <a:rPr lang="en-US" dirty="0" err="1"/>
              <a:t>existir</a:t>
            </a:r>
            <a:r>
              <a:rPr lang="en-US" dirty="0"/>
              <a:t> n </a:t>
            </a:r>
            <a:r>
              <a:rPr lang="en-US" dirty="0" err="1"/>
              <a:t>constructores</a:t>
            </a:r>
            <a:r>
              <a:rPr lang="en-US" dirty="0"/>
              <a:t> </a:t>
            </a:r>
            <a:r>
              <a:rPr lang="en-US" dirty="0" err="1"/>
              <a:t>que</a:t>
            </a:r>
            <a:r>
              <a:rPr lang="en-US" dirty="0"/>
              <a:t> </a:t>
            </a:r>
            <a:r>
              <a:rPr lang="en-US" dirty="0" err="1"/>
              <a:t>tienen</a:t>
            </a:r>
            <a:r>
              <a:rPr lang="en-US" dirty="0"/>
              <a:t> </a:t>
            </a:r>
            <a:r>
              <a:rPr lang="en-US" dirty="0" err="1"/>
              <a:t>parámetros</a:t>
            </a:r>
            <a:r>
              <a:rPr lang="en-US" dirty="0"/>
              <a:t> </a:t>
            </a:r>
            <a:r>
              <a:rPr lang="en-US" dirty="0" err="1"/>
              <a:t>diferentes</a:t>
            </a:r>
            <a:r>
              <a:rPr lang="en-US" dirty="0"/>
              <a:t> (</a:t>
            </a:r>
            <a:r>
              <a:rPr lang="en-US" dirty="0" err="1"/>
              <a:t>sobrecarga</a:t>
            </a:r>
            <a:r>
              <a:rPr lang="en-US" dirty="0"/>
              <a:t>)</a:t>
            </a:r>
          </a:p>
          <a:p>
            <a:r>
              <a:rPr lang="en-US" dirty="0" err="1"/>
              <a:t>Permiten</a:t>
            </a:r>
            <a:r>
              <a:rPr lang="en-US" dirty="0"/>
              <a:t> </a:t>
            </a:r>
            <a:r>
              <a:rPr lang="en-US" dirty="0" err="1"/>
              <a:t>modificadores</a:t>
            </a:r>
            <a:r>
              <a:rPr lang="en-US" dirty="0"/>
              <a:t> de </a:t>
            </a:r>
            <a:r>
              <a:rPr lang="en-US" dirty="0" err="1"/>
              <a:t>acceso</a:t>
            </a:r>
            <a:r>
              <a:rPr lang="en-US" dirty="0"/>
              <a:t>.</a:t>
            </a:r>
          </a:p>
          <a:p>
            <a:r>
              <a:rPr lang="en-US" dirty="0" err="1"/>
              <a:t>Siempre</a:t>
            </a:r>
            <a:r>
              <a:rPr lang="en-US" dirty="0"/>
              <a:t> hay al </a:t>
            </a:r>
            <a:r>
              <a:rPr lang="en-US" dirty="0" err="1"/>
              <a:t>menos</a:t>
            </a:r>
            <a:r>
              <a:rPr lang="en-US" dirty="0"/>
              <a:t> un constructor. Si no se pone </a:t>
            </a:r>
            <a:r>
              <a:rPr lang="en-US" dirty="0" err="1"/>
              <a:t>ninguno</a:t>
            </a:r>
            <a:r>
              <a:rPr lang="en-US" dirty="0"/>
              <a:t> </a:t>
            </a:r>
            <a:r>
              <a:rPr lang="en-US" dirty="0" err="1"/>
              <a:t>automáticamente</a:t>
            </a:r>
            <a:r>
              <a:rPr lang="en-US" dirty="0"/>
              <a:t> </a:t>
            </a:r>
            <a:r>
              <a:rPr lang="en-US" dirty="0" err="1"/>
              <a:t>habrá</a:t>
            </a:r>
            <a:r>
              <a:rPr lang="en-US" dirty="0"/>
              <a:t> un “default constructor”: no </a:t>
            </a:r>
            <a:r>
              <a:rPr lang="en-US" dirty="0" err="1"/>
              <a:t>recibe</a:t>
            </a:r>
            <a:r>
              <a:rPr lang="en-US" dirty="0"/>
              <a:t> </a:t>
            </a:r>
            <a:r>
              <a:rPr lang="en-US" dirty="0" err="1"/>
              <a:t>parámetros</a:t>
            </a:r>
            <a:r>
              <a:rPr lang="en-US" dirty="0"/>
              <a:t> y no </a:t>
            </a:r>
            <a:r>
              <a:rPr lang="en-US" dirty="0" err="1"/>
              <a:t>contiene</a:t>
            </a:r>
            <a:r>
              <a:rPr lang="en-US" dirty="0"/>
              <a:t> </a:t>
            </a:r>
            <a:r>
              <a:rPr lang="en-US" dirty="0" err="1"/>
              <a:t>ninguna</a:t>
            </a:r>
            <a:r>
              <a:rPr lang="en-US" dirty="0"/>
              <a:t> </a:t>
            </a:r>
            <a:r>
              <a:rPr lang="en-US" dirty="0" err="1"/>
              <a:t>sentencia</a:t>
            </a:r>
            <a:r>
              <a:rPr lang="en-US" dirty="0"/>
              <a: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2659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a:t>
            </a:r>
            <a:r>
              <a:rPr lang="en-US" dirty="0" err="1" smtClean="0"/>
              <a:t>Operadores</a:t>
            </a:r>
            <a:endParaRPr lang="es-AR" dirty="0"/>
          </a:p>
        </p:txBody>
      </p:sp>
      <p:sp>
        <p:nvSpPr>
          <p:cNvPr id="6" name="Content Placeholder 2"/>
          <p:cNvSpPr txBox="1">
            <a:spLocks/>
          </p:cNvSpPr>
          <p:nvPr/>
        </p:nvSpPr>
        <p:spPr>
          <a:xfrm>
            <a:off x="2398777" y="1156499"/>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 </a:t>
            </a:r>
            <a:r>
              <a:rPr lang="en-US" dirty="0" err="1"/>
              <a:t>operador</a:t>
            </a:r>
            <a:r>
              <a:rPr lang="en-US" dirty="0"/>
              <a:t> </a:t>
            </a:r>
            <a:r>
              <a:rPr lang="en-US" dirty="0" err="1"/>
              <a:t>es</a:t>
            </a:r>
            <a:r>
              <a:rPr lang="en-US" dirty="0"/>
              <a:t> un </a:t>
            </a:r>
            <a:r>
              <a:rPr lang="en-US" dirty="0" err="1"/>
              <a:t>término</a:t>
            </a:r>
            <a:r>
              <a:rPr lang="en-US" dirty="0"/>
              <a:t> o </a:t>
            </a:r>
            <a:r>
              <a:rPr lang="en-US" dirty="0" err="1"/>
              <a:t>símbolo</a:t>
            </a:r>
            <a:r>
              <a:rPr lang="en-US" dirty="0"/>
              <a:t> </a:t>
            </a:r>
            <a:r>
              <a:rPr lang="en-US" dirty="0" err="1"/>
              <a:t>que</a:t>
            </a:r>
            <a:r>
              <a:rPr lang="en-US" dirty="0"/>
              <a:t> </a:t>
            </a:r>
            <a:r>
              <a:rPr lang="en-US" dirty="0" err="1"/>
              <a:t>acepta</a:t>
            </a:r>
            <a:r>
              <a:rPr lang="en-US" dirty="0"/>
              <a:t> </a:t>
            </a:r>
            <a:r>
              <a:rPr lang="en-US" dirty="0" err="1"/>
              <a:t>como</a:t>
            </a:r>
            <a:r>
              <a:rPr lang="en-US" dirty="0"/>
              <a:t> </a:t>
            </a:r>
            <a:r>
              <a:rPr lang="en-US" dirty="0" err="1"/>
              <a:t>entrada</a:t>
            </a:r>
            <a:r>
              <a:rPr lang="en-US" dirty="0"/>
              <a:t> </a:t>
            </a:r>
            <a:r>
              <a:rPr lang="en-US" dirty="0" err="1"/>
              <a:t>expresiones</a:t>
            </a:r>
            <a:r>
              <a:rPr lang="en-US" dirty="0"/>
              <a:t> u </a:t>
            </a:r>
            <a:r>
              <a:rPr lang="en-US" dirty="0" err="1"/>
              <a:t>operados</a:t>
            </a:r>
            <a:r>
              <a:rPr lang="en-US" dirty="0"/>
              <a:t> y </a:t>
            </a:r>
            <a:r>
              <a:rPr lang="en-US" dirty="0" err="1"/>
              <a:t>devuelve</a:t>
            </a:r>
            <a:r>
              <a:rPr lang="en-US" dirty="0"/>
              <a:t> un valor.</a:t>
            </a:r>
          </a:p>
          <a:p>
            <a:r>
              <a:rPr lang="en-US" dirty="0" err="1"/>
              <a:t>Operadores</a:t>
            </a:r>
            <a:r>
              <a:rPr lang="en-US" dirty="0"/>
              <a:t> </a:t>
            </a:r>
            <a:r>
              <a:rPr lang="en-US" dirty="0" err="1"/>
              <a:t>que</a:t>
            </a:r>
            <a:r>
              <a:rPr lang="en-US" dirty="0"/>
              <a:t> </a:t>
            </a:r>
            <a:r>
              <a:rPr lang="en-US" dirty="0" err="1"/>
              <a:t>requieren</a:t>
            </a:r>
            <a:r>
              <a:rPr lang="en-US" dirty="0"/>
              <a:t> </a:t>
            </a:r>
            <a:r>
              <a:rPr lang="en-US" dirty="0" err="1"/>
              <a:t>sólo</a:t>
            </a:r>
            <a:r>
              <a:rPr lang="en-US" dirty="0"/>
              <a:t> un </a:t>
            </a:r>
            <a:r>
              <a:rPr lang="en-US" dirty="0" err="1"/>
              <a:t>operando</a:t>
            </a:r>
            <a:r>
              <a:rPr lang="en-US" dirty="0"/>
              <a:t> se </a:t>
            </a:r>
            <a:r>
              <a:rPr lang="en-US" dirty="0" err="1"/>
              <a:t>denominan</a:t>
            </a:r>
            <a:r>
              <a:rPr lang="en-US" dirty="0"/>
              <a:t> </a:t>
            </a:r>
            <a:r>
              <a:rPr lang="en-US" dirty="0" err="1"/>
              <a:t>unarios</a:t>
            </a:r>
            <a:r>
              <a:rPr lang="en-US" dirty="0"/>
              <a:t> (</a:t>
            </a:r>
            <a:r>
              <a:rPr lang="en-US" dirty="0" err="1"/>
              <a:t>ej</a:t>
            </a:r>
            <a:r>
              <a:rPr lang="en-US" dirty="0"/>
              <a:t>: ++)</a:t>
            </a:r>
          </a:p>
          <a:p>
            <a:r>
              <a:rPr lang="en-US" dirty="0"/>
              <a:t>Los </a:t>
            </a:r>
            <a:r>
              <a:rPr lang="en-US" dirty="0" err="1"/>
              <a:t>operados</a:t>
            </a:r>
            <a:r>
              <a:rPr lang="en-US" dirty="0"/>
              <a:t> </a:t>
            </a:r>
            <a:r>
              <a:rPr lang="en-US" dirty="0" err="1"/>
              <a:t>que</a:t>
            </a:r>
            <a:r>
              <a:rPr lang="en-US" dirty="0"/>
              <a:t> </a:t>
            </a:r>
            <a:r>
              <a:rPr lang="en-US" dirty="0" err="1"/>
              <a:t>requieren</a:t>
            </a:r>
            <a:r>
              <a:rPr lang="en-US" dirty="0"/>
              <a:t> 2 </a:t>
            </a:r>
            <a:r>
              <a:rPr lang="en-US" dirty="0" err="1"/>
              <a:t>operandos</a:t>
            </a:r>
            <a:r>
              <a:rPr lang="en-US" dirty="0"/>
              <a:t> son </a:t>
            </a:r>
            <a:r>
              <a:rPr lang="en-US" dirty="0" err="1"/>
              <a:t>binarios</a:t>
            </a:r>
            <a:r>
              <a:rPr lang="en-US" dirty="0"/>
              <a:t> (</a:t>
            </a:r>
            <a:r>
              <a:rPr lang="en-US" dirty="0" err="1"/>
              <a:t>ej</a:t>
            </a:r>
            <a:r>
              <a:rPr lang="en-US" dirty="0"/>
              <a:t>: +, -, *) y los de 3 son </a:t>
            </a:r>
            <a:r>
              <a:rPr lang="en-US" dirty="0" err="1"/>
              <a:t>ternarios</a:t>
            </a:r>
            <a:r>
              <a:rPr lang="en-US" dirty="0"/>
              <a:t>.</a:t>
            </a:r>
          </a:p>
          <a:p>
            <a:r>
              <a:rPr lang="en-US" dirty="0"/>
              <a:t>Hay </a:t>
            </a:r>
            <a:r>
              <a:rPr lang="en-US" dirty="0" err="1"/>
              <a:t>operadores</a:t>
            </a:r>
            <a:r>
              <a:rPr lang="en-US" dirty="0"/>
              <a:t> </a:t>
            </a:r>
            <a:r>
              <a:rPr lang="en-US" dirty="0" err="1"/>
              <a:t>que</a:t>
            </a:r>
            <a:r>
              <a:rPr lang="en-US" dirty="0"/>
              <a:t> se </a:t>
            </a:r>
            <a:r>
              <a:rPr lang="en-US" dirty="0" err="1"/>
              <a:t>pueden</a:t>
            </a:r>
            <a:r>
              <a:rPr lang="en-US" dirty="0"/>
              <a:t> </a:t>
            </a:r>
            <a:r>
              <a:rPr lang="en-US" dirty="0" err="1"/>
              <a:t>sobrecargar</a:t>
            </a:r>
            <a:r>
              <a:rPr lang="en-US" dirty="0"/>
              <a:t> (+, -, *)</a:t>
            </a:r>
          </a:p>
          <a:p>
            <a:r>
              <a:rPr lang="es-ES" dirty="0"/>
              <a:t>Operador binario que no está en la imagen: </a:t>
            </a:r>
            <a:r>
              <a:rPr lang="es-ES" b="1" dirty="0"/>
              <a:t>??</a:t>
            </a:r>
            <a:r>
              <a:rPr lang="es-ES" dirty="0"/>
              <a:t>. </a:t>
            </a: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7729" y="3068960"/>
            <a:ext cx="5339479" cy="17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5720" y="4797152"/>
            <a:ext cx="5143536" cy="107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5265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pPr marL="173038" lvl="1">
              <a:buClrTx/>
              <a:buBlip>
                <a:blip r:embed="rId3"/>
              </a:buBlip>
            </a:pPr>
            <a:r>
              <a:rPr lang="en-US" dirty="0" err="1" smtClean="0"/>
              <a:t>Creación</a:t>
            </a:r>
            <a:r>
              <a:rPr lang="en-US" dirty="0" smtClean="0"/>
              <a:t> de </a:t>
            </a:r>
            <a:r>
              <a:rPr lang="en-US" dirty="0" err="1" smtClean="0"/>
              <a:t>objetos</a:t>
            </a:r>
            <a:r>
              <a:rPr lang="en-US" dirty="0" smtClean="0"/>
              <a:t> / </a:t>
            </a:r>
            <a:r>
              <a:rPr lang="en-US" dirty="0" err="1" smtClean="0"/>
              <a:t>Instanciación</a:t>
            </a:r>
            <a:r>
              <a:rPr lang="en-US" dirty="0" smtClean="0"/>
              <a:t> </a:t>
            </a:r>
            <a:r>
              <a:rPr lang="en-US" dirty="0"/>
              <a:t>de </a:t>
            </a:r>
            <a:r>
              <a:rPr lang="en-US" dirty="0" err="1"/>
              <a:t>clases</a:t>
            </a:r>
            <a:endParaRPr lang="es-AR" dirty="0"/>
          </a:p>
          <a:p>
            <a:endParaRPr lang="en-US" dirty="0" smtClean="0"/>
          </a:p>
          <a:p>
            <a:endParaRPr lang="en-US" dirty="0"/>
          </a:p>
          <a:p>
            <a:pPr lvl="1"/>
            <a:r>
              <a:rPr lang="es-AR" dirty="0" smtClean="0"/>
              <a:t>Palabra </a:t>
            </a:r>
            <a:r>
              <a:rPr lang="es-AR" dirty="0"/>
              <a:t>clave </a:t>
            </a:r>
            <a:r>
              <a:rPr lang="es-AR" b="1" dirty="0"/>
              <a:t>new</a:t>
            </a:r>
            <a:r>
              <a:rPr lang="es-AR" dirty="0"/>
              <a:t> seguida del nombre de la clase en la que se basará el </a:t>
            </a:r>
            <a:r>
              <a:rPr lang="es-AR" dirty="0" smtClean="0"/>
              <a:t>objeto, de </a:t>
            </a:r>
            <a:r>
              <a:rPr lang="es-AR" dirty="0"/>
              <a:t>la </a:t>
            </a:r>
            <a:r>
              <a:rPr lang="es-AR" dirty="0" smtClean="0"/>
              <a:t>siguiente manera:</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Clases</a:t>
            </a:r>
            <a:endParaRPr lang="es-AR" dirty="0"/>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9918" y="3163462"/>
            <a:ext cx="5691606" cy="49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2846" y="4174030"/>
            <a:ext cx="5904656" cy="4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378442" y="5013177"/>
            <a:ext cx="4572000" cy="877163"/>
          </a:xfrm>
          <a:prstGeom prst="rect">
            <a:avLst/>
          </a:prstGeom>
        </p:spPr>
        <p:txBody>
          <a:bodyPr>
            <a:spAutoFit/>
          </a:bodyPr>
          <a:lstStyle/>
          <a:p>
            <a:pPr marL="173038" lvl="1" indent="-173038">
              <a:spcBef>
                <a:spcPct val="20000"/>
              </a:spcBef>
              <a:buBlip>
                <a:blip r:embed="rId3"/>
              </a:buBlip>
            </a:pPr>
            <a:r>
              <a:rPr lang="en-US" sz="1500" dirty="0"/>
              <a:t>Se </a:t>
            </a:r>
            <a:r>
              <a:rPr lang="en-US" sz="1500" dirty="0" err="1"/>
              <a:t>crean</a:t>
            </a:r>
            <a:r>
              <a:rPr lang="en-US" sz="1500" dirty="0"/>
              <a:t> dos </a:t>
            </a:r>
            <a:r>
              <a:rPr lang="en-US" sz="1500" dirty="0" err="1"/>
              <a:t>cosas</a:t>
            </a:r>
            <a:r>
              <a:rPr lang="en-US" sz="1500" dirty="0"/>
              <a:t>:</a:t>
            </a:r>
            <a:endParaRPr lang="en-US" sz="1500" dirty="0"/>
          </a:p>
          <a:p>
            <a:pPr marL="630238" lvl="2" indent="-173038">
              <a:spcBef>
                <a:spcPct val="20000"/>
              </a:spcBef>
              <a:buBlip>
                <a:blip r:embed="rId3"/>
              </a:buBlip>
            </a:pPr>
            <a:r>
              <a:rPr lang="en-US" sz="1500" dirty="0"/>
              <a:t>El </a:t>
            </a:r>
            <a:r>
              <a:rPr lang="en-US" sz="1500" dirty="0" err="1"/>
              <a:t>objeto</a:t>
            </a:r>
            <a:endParaRPr lang="en-US" sz="1500" dirty="0"/>
          </a:p>
          <a:p>
            <a:pPr marL="630238" lvl="2" indent="-173038">
              <a:spcBef>
                <a:spcPct val="20000"/>
              </a:spcBef>
              <a:buBlip>
                <a:blip r:embed="rId3"/>
              </a:buBlip>
            </a:pPr>
            <a:r>
              <a:rPr lang="en-US" sz="1500" dirty="0"/>
              <a:t>La </a:t>
            </a:r>
            <a:r>
              <a:rPr lang="en-US" sz="1500" dirty="0" err="1"/>
              <a:t>referencia</a:t>
            </a:r>
            <a:r>
              <a:rPr lang="en-US" sz="1500" dirty="0"/>
              <a:t> al </a:t>
            </a:r>
            <a:r>
              <a:rPr lang="en-US" sz="1500" dirty="0" err="1"/>
              <a:t>objeto</a:t>
            </a:r>
            <a:endParaRPr lang="en-US" sz="1500" dirty="0"/>
          </a:p>
        </p:txBody>
      </p:sp>
    </p:spTree>
    <p:extLst>
      <p:ext uri="{BB962C8B-B14F-4D97-AF65-F5344CB8AC3E}">
        <p14:creationId xmlns:p14="http://schemas.microsoft.com/office/powerpoint/2010/main" val="19581938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.Net</a:t>
            </a:r>
            <a:endParaRPr lang="es-AR" dirty="0"/>
          </a:p>
        </p:txBody>
      </p:sp>
      <p:sp>
        <p:nvSpPr>
          <p:cNvPr id="10" name="Content Placeholder 2"/>
          <p:cNvSpPr>
            <a:spLocks noGrp="1"/>
          </p:cNvSpPr>
          <p:nvPr>
            <p:ph idx="1"/>
          </p:nvPr>
        </p:nvSpPr>
        <p:spPr>
          <a:xfrm>
            <a:off x="2279577" y="1196753"/>
            <a:ext cx="7888287" cy="4573587"/>
          </a:xfrm>
        </p:spPr>
        <p:txBody>
          <a:bodyPr>
            <a:noAutofit/>
          </a:bodyPr>
          <a:lstStyle/>
          <a:p>
            <a:pPr lvl="0"/>
            <a:r>
              <a:rPr lang="es-AR" dirty="0" smtClean="0"/>
              <a:t>Las clases pueden heredar de otras clases (que no sean </a:t>
            </a:r>
            <a:r>
              <a:rPr lang="es-AR" dirty="0" err="1" smtClean="0"/>
              <a:t>sealed</a:t>
            </a:r>
            <a:r>
              <a:rPr lang="es-AR" dirty="0" smtClean="0"/>
              <a:t>).</a:t>
            </a:r>
          </a:p>
          <a:p>
            <a:pPr lvl="0"/>
            <a:r>
              <a:rPr lang="en-US" dirty="0" smtClean="0"/>
              <a:t>De la </a:t>
            </a:r>
            <a:r>
              <a:rPr lang="en-US" dirty="0" err="1" smtClean="0"/>
              <a:t>clase</a:t>
            </a:r>
            <a:r>
              <a:rPr lang="en-US" dirty="0" smtClean="0"/>
              <a:t> de la </a:t>
            </a:r>
            <a:r>
              <a:rPr lang="en-US" dirty="0" err="1" smtClean="0"/>
              <a:t>cual</a:t>
            </a:r>
            <a:r>
              <a:rPr lang="en-US" dirty="0" smtClean="0"/>
              <a:t> se </a:t>
            </a:r>
            <a:r>
              <a:rPr lang="en-US" dirty="0" err="1" smtClean="0"/>
              <a:t>hereda</a:t>
            </a:r>
            <a:r>
              <a:rPr lang="en-US" dirty="0" smtClean="0"/>
              <a:t> se la </a:t>
            </a:r>
            <a:r>
              <a:rPr lang="en-US" dirty="0" err="1" smtClean="0"/>
              <a:t>denomina</a:t>
            </a:r>
            <a:r>
              <a:rPr lang="en-US" dirty="0" smtClean="0"/>
              <a:t> </a:t>
            </a:r>
            <a:r>
              <a:rPr lang="en-US" dirty="0" err="1" smtClean="0"/>
              <a:t>clase</a:t>
            </a:r>
            <a:r>
              <a:rPr lang="en-US" dirty="0" smtClean="0"/>
              <a:t> base.</a:t>
            </a:r>
          </a:p>
          <a:p>
            <a:pPr lvl="0"/>
            <a:r>
              <a:rPr lang="en-US" dirty="0" smtClean="0"/>
              <a:t>A la </a:t>
            </a:r>
            <a:r>
              <a:rPr lang="en-US" dirty="0" err="1" smtClean="0"/>
              <a:t>clase</a:t>
            </a:r>
            <a:r>
              <a:rPr lang="en-US" dirty="0" smtClean="0"/>
              <a:t> </a:t>
            </a:r>
            <a:r>
              <a:rPr lang="en-US" dirty="0" err="1" smtClean="0"/>
              <a:t>heredera</a:t>
            </a:r>
            <a:r>
              <a:rPr lang="en-US" dirty="0" smtClean="0"/>
              <a:t> se la </a:t>
            </a:r>
            <a:r>
              <a:rPr lang="en-US" dirty="0" err="1" smtClean="0"/>
              <a:t>denomina</a:t>
            </a:r>
            <a:r>
              <a:rPr lang="en-US" dirty="0" smtClean="0"/>
              <a:t> </a:t>
            </a:r>
            <a:r>
              <a:rPr lang="en-US" dirty="0" err="1" smtClean="0"/>
              <a:t>derivada</a:t>
            </a:r>
            <a:r>
              <a:rPr lang="en-US" dirty="0" smtClean="0"/>
              <a:t> o </a:t>
            </a:r>
            <a:r>
              <a:rPr lang="en-US" dirty="0" err="1" smtClean="0"/>
              <a:t>subclase</a:t>
            </a:r>
            <a:r>
              <a:rPr lang="en-US" dirty="0" smtClean="0"/>
              <a:t>.</a:t>
            </a:r>
          </a:p>
          <a:p>
            <a:pPr lvl="0"/>
            <a:r>
              <a:rPr lang="en-US" dirty="0" smtClean="0"/>
              <a:t>La </a:t>
            </a:r>
            <a:r>
              <a:rPr lang="en-US" dirty="0" err="1" smtClean="0"/>
              <a:t>clase</a:t>
            </a:r>
            <a:r>
              <a:rPr lang="en-US" dirty="0" smtClean="0"/>
              <a:t> </a:t>
            </a:r>
            <a:r>
              <a:rPr lang="en-US" dirty="0" err="1" smtClean="0"/>
              <a:t>derivada</a:t>
            </a:r>
            <a:r>
              <a:rPr lang="en-US" dirty="0" smtClean="0"/>
              <a:t> </a:t>
            </a:r>
            <a:r>
              <a:rPr lang="en-US" dirty="0" err="1" smtClean="0"/>
              <a:t>tiene</a:t>
            </a:r>
            <a:r>
              <a:rPr lang="en-US" dirty="0" smtClean="0"/>
              <a:t> dos </a:t>
            </a:r>
            <a:r>
              <a:rPr lang="en-US" dirty="0" err="1" smtClean="0"/>
              <a:t>tipos</a:t>
            </a:r>
            <a:r>
              <a:rPr lang="en-US" dirty="0" smtClean="0"/>
              <a:t> </a:t>
            </a:r>
            <a:r>
              <a:rPr lang="en-US" dirty="0" err="1" smtClean="0"/>
              <a:t>efectivos</a:t>
            </a:r>
            <a:r>
              <a:rPr lang="en-US" dirty="0" smtClean="0"/>
              <a:t>.</a:t>
            </a:r>
          </a:p>
          <a:p>
            <a:pPr lvl="0"/>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Herencia</a:t>
            </a:r>
            <a:endParaRPr lang="es-AR"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2587060"/>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1342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.Net</a:t>
            </a:r>
            <a:endParaRPr lang="es-AR" dirty="0"/>
          </a:p>
        </p:txBody>
      </p:sp>
      <p:sp>
        <p:nvSpPr>
          <p:cNvPr id="3" name="Content Placeholder 2"/>
          <p:cNvSpPr>
            <a:spLocks noGrp="1"/>
          </p:cNvSpPr>
          <p:nvPr>
            <p:ph idx="1"/>
          </p:nvPr>
        </p:nvSpPr>
        <p:spPr>
          <a:xfrm>
            <a:off x="2279577" y="1052737"/>
            <a:ext cx="7888287" cy="4573587"/>
          </a:xfrm>
        </p:spPr>
        <p:txBody>
          <a:bodyPr/>
          <a:lstStyle/>
          <a:p>
            <a:r>
              <a:rPr lang="es-AR" dirty="0" smtClean="0"/>
              <a:t>Describen </a:t>
            </a:r>
            <a:r>
              <a:rPr lang="es-AR" dirty="0"/>
              <a:t>un grupo de </a:t>
            </a:r>
            <a:r>
              <a:rPr lang="es-AR" dirty="0" smtClean="0"/>
              <a:t>comportamientos relacionados</a:t>
            </a:r>
          </a:p>
          <a:p>
            <a:r>
              <a:rPr lang="es-AR" dirty="0" smtClean="0"/>
              <a:t>Pueden </a:t>
            </a:r>
            <a:r>
              <a:rPr lang="es-AR" dirty="0"/>
              <a:t>estar compuestas de métodos, propiedades, eventos, </a:t>
            </a:r>
            <a:r>
              <a:rPr lang="es-AR" dirty="0" smtClean="0"/>
              <a:t>indizadores.</a:t>
            </a:r>
          </a:p>
          <a:p>
            <a:r>
              <a:rPr lang="es-AR" dirty="0" smtClean="0"/>
              <a:t>No </a:t>
            </a:r>
            <a:r>
              <a:rPr lang="es-AR" dirty="0"/>
              <a:t>puede contener </a:t>
            </a:r>
            <a:r>
              <a:rPr lang="es-AR" dirty="0" smtClean="0"/>
              <a:t>campos.</a:t>
            </a:r>
          </a:p>
          <a:p>
            <a:r>
              <a:rPr lang="es-AR" dirty="0" smtClean="0"/>
              <a:t>Sus miembros </a:t>
            </a:r>
            <a:r>
              <a:rPr lang="es-AR" dirty="0"/>
              <a:t>son automáticamente públicos</a:t>
            </a:r>
            <a:r>
              <a:rPr lang="es-AR" dirty="0" smtClean="0"/>
              <a:t>.</a:t>
            </a:r>
          </a:p>
          <a:p>
            <a:r>
              <a:rPr lang="es-AR" dirty="0" smtClean="0"/>
              <a:t>Pueden </a:t>
            </a:r>
            <a:r>
              <a:rPr lang="es-AR" dirty="0"/>
              <a:t>heredar </a:t>
            </a:r>
            <a:r>
              <a:rPr lang="es-AR" dirty="0" smtClean="0"/>
              <a:t>de otras </a:t>
            </a:r>
            <a:r>
              <a:rPr lang="es-AR" dirty="0"/>
              <a:t>interfaces</a:t>
            </a:r>
          </a:p>
          <a:p>
            <a:r>
              <a:rPr lang="es-AR" dirty="0" smtClean="0"/>
              <a:t>Las </a:t>
            </a:r>
            <a:r>
              <a:rPr lang="es-AR" dirty="0"/>
              <a:t>clases </a:t>
            </a:r>
            <a:r>
              <a:rPr lang="es-AR" dirty="0" smtClean="0"/>
              <a:t>pueden implementar interfaces:</a:t>
            </a:r>
          </a:p>
          <a:p>
            <a:pPr lvl="1"/>
            <a:r>
              <a:rPr lang="es-AR" dirty="0"/>
              <a:t>Una clase </a:t>
            </a:r>
            <a:r>
              <a:rPr lang="es-AR" dirty="0" smtClean="0"/>
              <a:t>puede implementar más </a:t>
            </a:r>
            <a:r>
              <a:rPr lang="es-AR" dirty="0"/>
              <a:t>de una interfaz.</a:t>
            </a:r>
          </a:p>
          <a:p>
            <a:pPr lvl="1"/>
            <a:r>
              <a:rPr lang="es-AR" dirty="0" smtClean="0"/>
              <a:t>Cuando </a:t>
            </a:r>
            <a:r>
              <a:rPr lang="es-AR" dirty="0"/>
              <a:t>una clase </a:t>
            </a:r>
            <a:r>
              <a:rPr lang="es-AR" dirty="0" smtClean="0"/>
              <a:t>implementa una </a:t>
            </a:r>
            <a:r>
              <a:rPr lang="es-AR" dirty="0"/>
              <a:t>interfaz, </a:t>
            </a:r>
            <a:r>
              <a:rPr lang="es-AR" dirty="0" smtClean="0"/>
              <a:t>toma de ella  </a:t>
            </a:r>
            <a:r>
              <a:rPr lang="es-AR" dirty="0"/>
              <a:t>sólo los nombres de método y las firmas, ya que la propia </a:t>
            </a:r>
            <a:r>
              <a:rPr lang="es-AR" dirty="0" smtClean="0"/>
              <a:t>interface </a:t>
            </a:r>
            <a:r>
              <a:rPr lang="es-AR" dirty="0"/>
              <a:t>no contiene ninguna </a:t>
            </a:r>
            <a:r>
              <a:rPr lang="es-AR" dirty="0" smtClean="0"/>
              <a:t>implementación.</a:t>
            </a:r>
            <a:endParaRPr lang="en-US" dirty="0"/>
          </a:p>
          <a:p>
            <a:endParaRPr lang="en-US"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Interfaces</a:t>
            </a:r>
            <a:endParaRPr lang="es-AR"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7688" y="3789040"/>
            <a:ext cx="52340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3958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6" name="Content Placeholder 2"/>
          <p:cNvSpPr>
            <a:spLocks noGrp="1"/>
          </p:cNvSpPr>
          <p:nvPr>
            <p:ph idx="1"/>
          </p:nvPr>
        </p:nvSpPr>
        <p:spPr>
          <a:xfrm>
            <a:off x="2279577" y="1052737"/>
            <a:ext cx="7888287" cy="4573587"/>
          </a:xfrm>
        </p:spPr>
        <p:txBody>
          <a:bodyPr/>
          <a:lstStyle/>
          <a:p>
            <a:pPr lvl="0"/>
            <a:r>
              <a:rPr lang="es-AR" dirty="0" smtClean="0"/>
              <a:t>Se puede dividir la definición de una clase en dos o más archivos de código fuente.</a:t>
            </a:r>
          </a:p>
          <a:p>
            <a:pPr lvl="0"/>
            <a:r>
              <a:rPr lang="en-US" dirty="0" smtClean="0"/>
              <a:t>Los </a:t>
            </a:r>
            <a:r>
              <a:rPr lang="en-US" dirty="0" err="1" smtClean="0"/>
              <a:t>archivos</a:t>
            </a:r>
            <a:r>
              <a:rPr lang="en-US" dirty="0" smtClean="0"/>
              <a:t> se </a:t>
            </a:r>
            <a:r>
              <a:rPr lang="en-US" dirty="0" err="1" smtClean="0"/>
              <a:t>combinan</a:t>
            </a:r>
            <a:r>
              <a:rPr lang="en-US" dirty="0"/>
              <a:t> </a:t>
            </a:r>
            <a:r>
              <a:rPr lang="en-US" dirty="0" err="1" smtClean="0"/>
              <a:t>cuando</a:t>
            </a:r>
            <a:r>
              <a:rPr lang="en-US" dirty="0" smtClean="0"/>
              <a:t> se </a:t>
            </a:r>
            <a:r>
              <a:rPr lang="en-US" dirty="0" err="1" smtClean="0"/>
              <a:t>compila</a:t>
            </a:r>
            <a:r>
              <a:rPr lang="en-US" dirty="0" smtClean="0"/>
              <a:t> la </a:t>
            </a:r>
            <a:r>
              <a:rPr lang="en-US" dirty="0" err="1" smtClean="0"/>
              <a:t>aplicación</a:t>
            </a:r>
            <a:r>
              <a:rPr lang="en-US" dirty="0" smtClean="0"/>
              <a:t>.</a:t>
            </a:r>
          </a:p>
          <a:p>
            <a:pPr lvl="0"/>
            <a:endParaRPr lang="es-AR" dirty="0"/>
          </a:p>
          <a:p>
            <a:pPr marL="0" indent="0">
              <a:buNone/>
            </a:pPr>
            <a:endParaRPr lang="en-US"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Clases</a:t>
            </a:r>
            <a:r>
              <a:rPr lang="en-US" dirty="0" smtClean="0"/>
              <a:t> </a:t>
            </a:r>
            <a:r>
              <a:rPr lang="en-US" dirty="0" err="1" smtClean="0"/>
              <a:t>parciales</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576" y="1951704"/>
            <a:ext cx="312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8009" y="1951704"/>
            <a:ext cx="3615915" cy="166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888" y="4673278"/>
            <a:ext cx="4842948" cy="87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9479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6" name="Content Placeholder 2"/>
          <p:cNvSpPr>
            <a:spLocks noGrp="1"/>
          </p:cNvSpPr>
          <p:nvPr>
            <p:ph idx="1"/>
          </p:nvPr>
        </p:nvSpPr>
        <p:spPr>
          <a:xfrm>
            <a:off x="2279577" y="1052737"/>
            <a:ext cx="7888287" cy="4573587"/>
          </a:xfrm>
        </p:spPr>
        <p:txBody>
          <a:bodyPr/>
          <a:lstStyle/>
          <a:p>
            <a:pPr lvl="0"/>
            <a:r>
              <a:rPr lang="es-AR" dirty="0"/>
              <a:t>Los atributos constituyen un medio apropiado para asociar información declarativa con código de C</a:t>
            </a:r>
            <a:r>
              <a:rPr lang="es-AR" dirty="0" smtClean="0"/>
              <a:t>#.</a:t>
            </a:r>
          </a:p>
          <a:p>
            <a:r>
              <a:rPr lang="es-AR" dirty="0"/>
              <a:t>S</a:t>
            </a:r>
            <a:r>
              <a:rPr lang="es-AR" dirty="0" smtClean="0"/>
              <a:t>e consulta </a:t>
            </a:r>
            <a:r>
              <a:rPr lang="es-AR" dirty="0"/>
              <a:t>en </a:t>
            </a:r>
            <a:r>
              <a:rPr lang="es-AR" dirty="0" smtClean="0"/>
              <a:t>tiempo de </a:t>
            </a:r>
            <a:r>
              <a:rPr lang="es-AR" dirty="0" err="1" smtClean="0"/>
              <a:t>build</a:t>
            </a:r>
            <a:r>
              <a:rPr lang="es-AR" dirty="0" smtClean="0"/>
              <a:t> o ejecución mediante </a:t>
            </a:r>
            <a:r>
              <a:rPr lang="es-AR" dirty="0" err="1" smtClean="0"/>
              <a:t>reflection</a:t>
            </a:r>
            <a:r>
              <a:rPr lang="es-AR" dirty="0" smtClean="0"/>
              <a:t>.</a:t>
            </a:r>
          </a:p>
          <a:p>
            <a:r>
              <a:rPr lang="es-AR" dirty="0" smtClean="0"/>
              <a:t>Agregan metadatos al programa.</a:t>
            </a:r>
            <a:endParaRPr lang="es-AR" dirty="0"/>
          </a:p>
          <a:p>
            <a:pPr lvl="0"/>
            <a:endParaRPr lang="es-AR" dirty="0"/>
          </a:p>
          <a:p>
            <a:pPr marL="0" indent="0">
              <a:buNone/>
            </a:pPr>
            <a:endParaRPr lang="en-US"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Atributos</a:t>
            </a:r>
            <a:endParaRPr lang="es-AR" dirty="0"/>
          </a:p>
        </p:txBody>
      </p:sp>
      <p:sp>
        <p:nvSpPr>
          <p:cNvPr id="9" name="Rectangle 8"/>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1501704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7888287" cy="1694755"/>
          </a:xfrm>
        </p:spPr>
        <p:txBody>
          <a:bodyPr/>
          <a:lstStyle/>
          <a:p>
            <a:pPr marL="173038" lvl="1">
              <a:buClrTx/>
              <a:buBlip>
                <a:blip r:embed="rId3"/>
              </a:buBlip>
            </a:pPr>
            <a:r>
              <a:rPr lang="es-AR" dirty="0"/>
              <a:t>Es común declarar una variable e inicializarla en un mismo paso. </a:t>
            </a:r>
            <a:endParaRPr lang="es-AR" dirty="0" smtClean="0"/>
          </a:p>
          <a:p>
            <a:pPr marL="173038" lvl="1">
              <a:buClrTx/>
              <a:buBlip>
                <a:blip r:embed="rId3"/>
              </a:buBlip>
            </a:pPr>
            <a:r>
              <a:rPr lang="es-AR" dirty="0" smtClean="0"/>
              <a:t>Si </a:t>
            </a:r>
            <a:r>
              <a:rPr lang="es-AR" dirty="0"/>
              <a:t>el compilador es capaz de inferir el tipo de la expresión de inicialización, es posible usar la palabra clave </a:t>
            </a:r>
            <a:r>
              <a:rPr lang="es-AR" b="1" dirty="0" err="1"/>
              <a:t>var</a:t>
            </a:r>
            <a:r>
              <a:rPr lang="es-AR" dirty="0"/>
              <a:t> en lugar de la declaración de tipo</a:t>
            </a:r>
            <a:r>
              <a:rPr lang="es-AR" dirty="0" smtClean="0"/>
              <a:t>.</a:t>
            </a:r>
          </a:p>
          <a:p>
            <a:pPr marL="173038" lvl="1">
              <a:buClrTx/>
              <a:buBlip>
                <a:blip r:embed="rId3"/>
              </a:buBlip>
            </a:pPr>
            <a:endParaRPr lang="es-AR" dirty="0" smtClean="0"/>
          </a:p>
          <a:p>
            <a:pPr marL="0" lvl="1" indent="0">
              <a:buClrTx/>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smtClean="0"/>
              <a:t>Variables </a:t>
            </a:r>
            <a:r>
              <a:rPr lang="es-AR" dirty="0"/>
              <a:t>locales implícitamente </a:t>
            </a:r>
            <a:r>
              <a:rPr lang="es-AR" dirty="0" err="1"/>
              <a:t>tipadas</a:t>
            </a:r>
            <a:endParaRPr lang="es-AR" dirty="0"/>
          </a:p>
        </p:txBody>
      </p:sp>
      <p:sp>
        <p:nvSpPr>
          <p:cNvPr id="5" name="Rectangle 1"/>
          <p:cNvSpPr>
            <a:spLocks noChangeArrowheads="1"/>
          </p:cNvSpPr>
          <p:nvPr/>
        </p:nvSpPr>
        <p:spPr bwMode="auto">
          <a:xfrm>
            <a:off x="2791283" y="2852936"/>
            <a:ext cx="626469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someInt</a:t>
            </a:r>
            <a:r>
              <a:rPr lang="es-AR" sz="2800" dirty="0">
                <a:solidFill>
                  <a:srgbClr val="000000"/>
                </a:solidFill>
                <a:latin typeface="Consolas" pitchFamily="49" charset="0"/>
                <a:cs typeface="Consolas" pitchFamily="49" charset="0"/>
              </a:rPr>
              <a:t> = 0;   </a:t>
            </a:r>
          </a:p>
          <a:p>
            <a:pPr fontAlgn="base">
              <a:spcBef>
                <a:spcPct val="0"/>
              </a:spcBef>
              <a:spcAft>
                <a:spcPct val="0"/>
              </a:spcAft>
            </a:pPr>
            <a:endParaRPr lang="es-AR" sz="2800" dirty="0">
              <a:solidFill>
                <a:srgbClr val="000000"/>
              </a:solidFill>
              <a:latin typeface="Consolas" pitchFamily="49" charset="0"/>
              <a:cs typeface="Consolas" pitchFamily="49" charset="0"/>
            </a:endParaRPr>
          </a:p>
          <a:p>
            <a:pPr fontAlgn="base">
              <a:spcBef>
                <a:spcPct val="0"/>
              </a:spcBef>
              <a:spcAft>
                <a:spcPct val="0"/>
              </a:spcAft>
            </a:pPr>
            <a:r>
              <a:rPr lang="es-AR" sz="2800" dirty="0">
                <a:solidFill>
                  <a:srgbClr val="000000"/>
                </a:solidFill>
                <a:latin typeface="Consolas" pitchFamily="49" charset="0"/>
                <a:cs typeface="Consolas" pitchFamily="49" charset="0"/>
              </a:rPr>
              <a:t>      </a:t>
            </a:r>
          </a:p>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someString</a:t>
            </a:r>
            <a:r>
              <a:rPr lang="es-AR" sz="2800" dirty="0">
                <a:solidFill>
                  <a:srgbClr val="000000"/>
                </a:solidFill>
                <a:latin typeface="Consolas" pitchFamily="49" charset="0"/>
                <a:cs typeface="Consolas" pitchFamily="49" charset="0"/>
              </a:rPr>
              <a:t> = </a:t>
            </a:r>
            <a:r>
              <a:rPr lang="es-AR" sz="2800" dirty="0">
                <a:solidFill>
                  <a:srgbClr val="A31515"/>
                </a:solidFill>
                <a:latin typeface="Consolas" pitchFamily="49" charset="0"/>
                <a:cs typeface="Consolas" pitchFamily="49" charset="0"/>
              </a:rPr>
              <a:t>"Hola mundo!"</a:t>
            </a:r>
            <a:r>
              <a:rPr lang="es-AR" sz="2800" dirty="0">
                <a:solidFill>
                  <a:srgbClr val="000000"/>
                </a:solidFill>
                <a:latin typeface="Consolas" pitchFamily="49" charset="0"/>
                <a:cs typeface="Consolas" pitchFamily="49" charset="0"/>
              </a:rPr>
              <a:t>;</a:t>
            </a:r>
            <a:endParaRPr lang="es-AR" sz="6000" dirty="0">
              <a:latin typeface="Arial" pitchFamily="34" charset="0"/>
              <a:cs typeface="Arial" pitchFamily="34" charset="0"/>
            </a:endParaRPr>
          </a:p>
        </p:txBody>
      </p:sp>
      <p:sp>
        <p:nvSpPr>
          <p:cNvPr id="6" name="Rectangle 5"/>
          <p:cNvSpPr/>
          <p:nvPr/>
        </p:nvSpPr>
        <p:spPr>
          <a:xfrm>
            <a:off x="2063552" y="5152786"/>
            <a:ext cx="9033242" cy="923330"/>
          </a:xfrm>
          <a:prstGeom prst="rect">
            <a:avLst/>
          </a:prstGeom>
          <a:noFill/>
        </p:spPr>
        <p:txBody>
          <a:bodyPr wrap="none" lIns="91440" tIns="45720" rIns="91440" bIns="45720">
            <a:spAutoFit/>
          </a:bodyPr>
          <a:lstStyle/>
          <a:p>
            <a:pPr algn="ct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v</a:t>
            </a: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ar</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no </a:t>
            </a: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significa</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variable</a:t>
            </a:r>
            <a:endPar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6409317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afterEffect">
                                  <p:stCondLst>
                                    <p:cond delay="0"/>
                                  </p:stCondLst>
                                  <p:childTnLst>
                                    <p:animMotion origin="layout" path="M -0.09653 0.01667 L 2.02187 0.01667 " pathEditMode="relative" rAng="0" ptsTypes="AA">
                                      <p:cBhvr>
                                        <p:cTn id="6" dur="10000" fill="hold"/>
                                        <p:tgtEl>
                                          <p:spTgt spid="6"/>
                                        </p:tgtEl>
                                        <p:attrNameLst>
                                          <p:attrName>ppt_x</p:attrName>
                                          <p:attrName>ppt_y</p:attrName>
                                        </p:attrNameLst>
                                      </p:cBhvr>
                                      <p:rCtr x="1059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a:t>En muchos casos el uso de </a:t>
            </a:r>
            <a:r>
              <a:rPr lang="es-AR" i="1" dirty="0" err="1"/>
              <a:t>var</a:t>
            </a:r>
            <a:r>
              <a:rPr lang="es-AR" dirty="0"/>
              <a:t> es </a:t>
            </a:r>
            <a:r>
              <a:rPr lang="es-AR" dirty="0" smtClean="0"/>
              <a:t>opcional</a:t>
            </a:r>
          </a:p>
          <a:p>
            <a:endParaRPr lang="es-AR" dirty="0" smtClean="0"/>
          </a:p>
          <a:p>
            <a:r>
              <a:rPr lang="es-AR" dirty="0" smtClean="0"/>
              <a:t>Cuando </a:t>
            </a:r>
            <a:r>
              <a:rPr lang="es-AR" dirty="0"/>
              <a:t>una variable es inicializada con un tipo anónimo es </a:t>
            </a:r>
            <a:r>
              <a:rPr lang="es-AR" dirty="0" smtClean="0"/>
              <a:t>requerido.</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a:t>var</a:t>
            </a:r>
            <a:r>
              <a:rPr lang="es-AR" dirty="0"/>
              <a:t> y tipos anónimos</a:t>
            </a:r>
          </a:p>
        </p:txBody>
      </p:sp>
      <p:sp>
        <p:nvSpPr>
          <p:cNvPr id="5" name="Rectangle 1"/>
          <p:cNvSpPr>
            <a:spLocks noChangeArrowheads="1"/>
          </p:cNvSpPr>
          <p:nvPr/>
        </p:nvSpPr>
        <p:spPr bwMode="auto">
          <a:xfrm>
            <a:off x="2351584" y="3513588"/>
            <a:ext cx="752000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var</a:t>
            </a:r>
            <a:r>
              <a:rPr lang="es-AR" sz="2000" dirty="0">
                <a:solidFill>
                  <a:srgbClr val="000000"/>
                </a:solidFill>
                <a:latin typeface="Consolas" pitchFamily="49" charset="0"/>
                <a:cs typeface="Consolas" pitchFamily="49" charset="0"/>
              </a:rPr>
              <a:t> monja = </a:t>
            </a:r>
            <a:r>
              <a:rPr lang="es-AR" sz="2000" dirty="0">
                <a:solidFill>
                  <a:srgbClr val="0000FF"/>
                </a:solidFill>
                <a:latin typeface="Consolas" pitchFamily="49" charset="0"/>
                <a:cs typeface="Consolas" pitchFamily="49" charset="0"/>
              </a:rPr>
              <a:t>new</a:t>
            </a:r>
            <a:r>
              <a:rPr lang="es-AR" sz="2000" dirty="0">
                <a:solidFill>
                  <a:srgbClr val="000000"/>
                </a:solidFill>
                <a:latin typeface="Consolas" pitchFamily="49" charset="0"/>
                <a:cs typeface="Consolas" pitchFamily="49" charset="0"/>
              </a:rPr>
              <a:t> { Saludo=</a:t>
            </a:r>
            <a:r>
              <a:rPr lang="es-AR" sz="2000" dirty="0">
                <a:solidFill>
                  <a:srgbClr val="A31515"/>
                </a:solidFill>
                <a:latin typeface="Consolas" pitchFamily="49" charset="0"/>
                <a:cs typeface="Consolas" pitchFamily="49" charset="0"/>
              </a:rPr>
              <a:t>"No tengo tipo"</a:t>
            </a:r>
            <a:r>
              <a:rPr lang="es-AR" sz="2000" dirty="0">
                <a:solidFill>
                  <a:srgbClr val="000000"/>
                </a:solidFill>
                <a:latin typeface="Consolas" pitchFamily="49" charset="0"/>
                <a:cs typeface="Consolas" pitchFamily="49" charset="0"/>
              </a:rPr>
              <a:t> };         </a:t>
            </a:r>
          </a:p>
          <a:p>
            <a:pPr fontAlgn="base">
              <a:spcBef>
                <a:spcPct val="0"/>
              </a:spcBef>
              <a:spcAft>
                <a:spcPct val="0"/>
              </a:spcAft>
            </a:pPr>
            <a:endParaRPr lang="en-US" sz="2000" dirty="0">
              <a:solidFill>
                <a:srgbClr val="000000"/>
              </a:solidFill>
              <a:latin typeface="Consolas" pitchFamily="49" charset="0"/>
              <a:cs typeface="Consolas" pitchFamily="49" charset="0"/>
            </a:endParaRPr>
          </a:p>
          <a:p>
            <a:pPr fontAlgn="base">
              <a:spcBef>
                <a:spcPct val="0"/>
              </a:spcBef>
              <a:spcAft>
                <a:spcPct val="0"/>
              </a:spcAft>
            </a:pPr>
            <a:endParaRPr lang="es-AR" sz="2000" dirty="0">
              <a:solidFill>
                <a:srgbClr val="000000"/>
              </a:solidFill>
              <a:latin typeface="Consolas" pitchFamily="49" charset="0"/>
              <a:cs typeface="Consolas" pitchFamily="49" charset="0"/>
            </a:endParaRP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solidFill>
                  <a:srgbClr val="000000"/>
                </a:solidFill>
                <a:latin typeface="Consolas" pitchFamily="49" charset="0"/>
                <a:cs typeface="Consolas" pitchFamily="49" charset="0"/>
              </a:rPr>
              <a:t>.WriteLine</a:t>
            </a:r>
            <a:r>
              <a:rPr lang="es-AR" sz="2000" dirty="0">
                <a:solidFill>
                  <a:srgbClr val="000000"/>
                </a:solidFill>
                <a:latin typeface="Consolas" pitchFamily="49" charset="0"/>
                <a:cs typeface="Consolas" pitchFamily="49" charset="0"/>
              </a:rPr>
              <a:t>(</a:t>
            </a:r>
            <a:r>
              <a:rPr lang="es-AR" sz="2000" dirty="0" err="1">
                <a:solidFill>
                  <a:srgbClr val="000000"/>
                </a:solidFill>
                <a:latin typeface="Consolas" pitchFamily="49" charset="0"/>
                <a:cs typeface="Consolas" pitchFamily="49" charset="0"/>
              </a:rPr>
              <a:t>monja.Saludo</a:t>
            </a:r>
            <a:r>
              <a:rPr lang="es-AR" sz="2000" dirty="0">
                <a:solidFill>
                  <a:srgbClr val="000000"/>
                </a:solidFill>
                <a:latin typeface="Consolas" pitchFamily="49" charset="0"/>
                <a:cs typeface="Consolas" pitchFamily="49" charset="0"/>
              </a:rPr>
              <a:t>);</a:t>
            </a:r>
            <a:endParaRPr lang="es-AR" sz="4800" dirty="0">
              <a:latin typeface="Arial" pitchFamily="34" charset="0"/>
              <a:cs typeface="Arial" pitchFamily="34" charset="0"/>
            </a:endParaRPr>
          </a:p>
        </p:txBody>
      </p:sp>
    </p:spTree>
    <p:extLst>
      <p:ext uri="{BB962C8B-B14F-4D97-AF65-F5344CB8AC3E}">
        <p14:creationId xmlns:p14="http://schemas.microsoft.com/office/powerpoint/2010/main" val="24992331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Extension methods</a:t>
            </a:r>
            <a:endParaRPr lang="es-AR" dirty="0" smtClean="0"/>
          </a:p>
          <a:p>
            <a:endParaRPr lang="es-AR" dirty="0"/>
          </a:p>
        </p:txBody>
      </p:sp>
      <p:sp>
        <p:nvSpPr>
          <p:cNvPr id="6" name="Rectangle 5"/>
          <p:cNvSpPr/>
          <p:nvPr/>
        </p:nvSpPr>
        <p:spPr>
          <a:xfrm>
            <a:off x="2567608" y="2060848"/>
            <a:ext cx="7200800" cy="1077218"/>
          </a:xfrm>
          <a:prstGeom prst="rect">
            <a:avLst/>
          </a:prstGeom>
        </p:spPr>
        <p:txBody>
          <a:bodyPr wrap="square">
            <a:spAutoFit/>
          </a:bodyPr>
          <a:lstStyle/>
          <a:p>
            <a:pPr algn="ctr"/>
            <a:r>
              <a:rPr lang="es-AR" sz="3200" dirty="0"/>
              <a:t>¿Qué hacer cuando se quiere reutilizar código sin forzar herencia? </a:t>
            </a:r>
          </a:p>
        </p:txBody>
      </p:sp>
    </p:spTree>
    <p:extLst>
      <p:ext uri="{BB962C8B-B14F-4D97-AF65-F5344CB8AC3E}">
        <p14:creationId xmlns:p14="http://schemas.microsoft.com/office/powerpoint/2010/main" val="9278918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924810"/>
            <a:ext cx="11265408" cy="228600"/>
          </a:xfrm>
        </p:spPr>
        <p:txBody>
          <a:bodyPr/>
          <a:lstStyle/>
          <a:p>
            <a:r>
              <a:rPr lang="en-US" dirty="0" smtClean="0"/>
              <a:t>C#</a:t>
            </a:r>
            <a:endParaRPr lang="es-AR" dirty="0"/>
          </a:p>
        </p:txBody>
      </p:sp>
      <p:pic>
        <p:nvPicPr>
          <p:cNvPr id="2052" name="Picture 4" descr="http://www.integralwebsolutions.co.za/Portals/0/Blog/Files/1/265/WLW-MicrosoftRenamesCLanguage_7F72-csharp_thum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9816" y="1891106"/>
            <a:ext cx="3501386" cy="312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2018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Extension methods</a:t>
            </a:r>
            <a:endParaRPr lang="es-AR" dirty="0" smtClean="0"/>
          </a:p>
          <a:p>
            <a:endParaRPr lang="es-AR" dirty="0"/>
          </a:p>
        </p:txBody>
      </p:sp>
      <p:sp>
        <p:nvSpPr>
          <p:cNvPr id="6" name="Rectangle 5"/>
          <p:cNvSpPr/>
          <p:nvPr/>
        </p:nvSpPr>
        <p:spPr>
          <a:xfrm>
            <a:off x="2567608" y="2060848"/>
            <a:ext cx="7200800" cy="1077218"/>
          </a:xfrm>
          <a:prstGeom prst="rect">
            <a:avLst/>
          </a:prstGeom>
        </p:spPr>
        <p:txBody>
          <a:bodyPr wrap="square">
            <a:spAutoFit/>
          </a:bodyPr>
          <a:lstStyle/>
          <a:p>
            <a:pPr algn="ctr"/>
            <a:r>
              <a:rPr lang="es-AR" sz="3200" dirty="0"/>
              <a:t>La solución usando clases estáticas nos deja un código difícil de leer</a:t>
            </a:r>
          </a:p>
        </p:txBody>
      </p:sp>
    </p:spTree>
    <p:extLst>
      <p:ext uri="{BB962C8B-B14F-4D97-AF65-F5344CB8AC3E}">
        <p14:creationId xmlns:p14="http://schemas.microsoft.com/office/powerpoint/2010/main" val="1542114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Extension methods</a:t>
            </a:r>
            <a:endParaRPr lang="es-AR" dirty="0"/>
          </a:p>
        </p:txBody>
      </p:sp>
      <p:sp>
        <p:nvSpPr>
          <p:cNvPr id="6" name="Rectangle 5"/>
          <p:cNvSpPr/>
          <p:nvPr/>
        </p:nvSpPr>
        <p:spPr>
          <a:xfrm>
            <a:off x="2567608" y="2060848"/>
            <a:ext cx="7200800" cy="1569660"/>
          </a:xfrm>
          <a:prstGeom prst="rect">
            <a:avLst/>
          </a:prstGeom>
        </p:spPr>
        <p:txBody>
          <a:bodyPr wrap="square">
            <a:spAutoFit/>
          </a:bodyPr>
          <a:lstStyle/>
          <a:p>
            <a:pPr algn="ctr"/>
            <a:r>
              <a:rPr lang="es-AR" sz="3200" dirty="0"/>
              <a:t>Llamar a métodos estáticos de una clase como si fueran métodos de instancia de otra.</a:t>
            </a:r>
            <a:endParaRPr lang="es-AR" sz="3200" dirty="0"/>
          </a:p>
        </p:txBody>
      </p:sp>
    </p:spTree>
    <p:extLst>
      <p:ext uri="{BB962C8B-B14F-4D97-AF65-F5344CB8AC3E}">
        <p14:creationId xmlns:p14="http://schemas.microsoft.com/office/powerpoint/2010/main" val="34359358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35360" y="1446214"/>
            <a:ext cx="7888287" cy="1622747"/>
          </a:xfrm>
        </p:spPr>
        <p:txBody>
          <a:bodyPr>
            <a:normAutofit fontScale="92500" lnSpcReduction="20000"/>
          </a:bodyPr>
          <a:lstStyle/>
          <a:p>
            <a:r>
              <a:rPr lang="es-AR" dirty="0"/>
              <a:t>El método debe tener las siguientes </a:t>
            </a:r>
            <a:r>
              <a:rPr lang="es-AR" dirty="0" smtClean="0"/>
              <a:t>características:</a:t>
            </a:r>
          </a:p>
          <a:p>
            <a:endParaRPr lang="en-US" dirty="0"/>
          </a:p>
          <a:p>
            <a:pPr lvl="1"/>
            <a:r>
              <a:rPr lang="es-AR" dirty="0" smtClean="0"/>
              <a:t>La </a:t>
            </a:r>
            <a:r>
              <a:rPr lang="es-AR" dirty="0"/>
              <a:t>clase contenedora debe ser una clase </a:t>
            </a:r>
            <a:r>
              <a:rPr lang="es-AR" dirty="0" err="1" smtClean="0"/>
              <a:t>static</a:t>
            </a:r>
            <a:r>
              <a:rPr lang="es-AR" dirty="0" smtClean="0"/>
              <a:t>.</a:t>
            </a:r>
          </a:p>
          <a:p>
            <a:pPr lvl="1"/>
            <a:r>
              <a:rPr lang="es-AR" dirty="0" smtClean="0"/>
              <a:t>El </a:t>
            </a:r>
            <a:r>
              <a:rPr lang="es-AR" dirty="0"/>
              <a:t>método debe tener al menos un </a:t>
            </a:r>
            <a:r>
              <a:rPr lang="es-AR" dirty="0" smtClean="0"/>
              <a:t>parámetro.</a:t>
            </a:r>
          </a:p>
          <a:p>
            <a:pPr lvl="1"/>
            <a:r>
              <a:rPr lang="es-AR" dirty="0" smtClean="0"/>
              <a:t>El </a:t>
            </a:r>
            <a:r>
              <a:rPr lang="es-AR" dirty="0"/>
              <a:t>primer parámetro debe tener la palabra clave </a:t>
            </a:r>
            <a:r>
              <a:rPr lang="es-AR" dirty="0" err="1" smtClean="0"/>
              <a:t>this</a:t>
            </a:r>
            <a:r>
              <a:rPr lang="es-AR" dirty="0" smtClean="0"/>
              <a: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Extension methods</a:t>
            </a:r>
            <a:endParaRPr lang="es-AR" dirty="0"/>
          </a:p>
          <a:p>
            <a:endParaRPr lang="es-AR" dirty="0"/>
          </a:p>
        </p:txBody>
      </p:sp>
      <p:sp>
        <p:nvSpPr>
          <p:cNvPr id="7" name="Rectangle 1"/>
          <p:cNvSpPr>
            <a:spLocks noChangeArrowheads="1"/>
          </p:cNvSpPr>
          <p:nvPr/>
        </p:nvSpPr>
        <p:spPr bwMode="auto">
          <a:xfrm>
            <a:off x="1761930" y="3124126"/>
            <a:ext cx="879856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class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MyExtensions</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a:solidFill>
                  <a:srgbClr val="0000FF"/>
                </a:solidFill>
                <a:latin typeface="Consolas" pitchFamily="49" charset="0"/>
                <a:cs typeface="Consolas" pitchFamily="49" charset="0"/>
              </a:rPr>
              <a:t>int</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WordCount</a:t>
            </a:r>
            <a:r>
              <a:rPr lang="es-AR" sz="1200" dirty="0">
                <a:solidFill>
                  <a:srgbClr val="000000"/>
                </a:solidFill>
                <a:latin typeface="Consolas" pitchFamily="49" charset="0"/>
                <a:cs typeface="Consolas" pitchFamily="49" charset="0"/>
              </a:rPr>
              <a:t>(</a:t>
            </a:r>
            <a:r>
              <a:rPr lang="es-AR" sz="1200" dirty="0" err="1">
                <a:solidFill>
                  <a:srgbClr val="0000FF"/>
                </a:solidFill>
                <a:latin typeface="Consolas" pitchFamily="49" charset="0"/>
                <a:cs typeface="Consolas" pitchFamily="49" charset="0"/>
              </a:rPr>
              <a:t>this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String</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FF"/>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return</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str.Split</a:t>
            </a:r>
            <a:r>
              <a:rPr lang="es-AR" sz="1200" dirty="0">
                <a:solidFill>
                  <a:srgbClr val="000000"/>
                </a:solidFill>
                <a:latin typeface="Consolas" pitchFamily="49" charset="0"/>
                <a:cs typeface="Consolas" pitchFamily="49" charset="0"/>
              </a:rPr>
              <a:t>(</a:t>
            </a:r>
            <a:r>
              <a:rPr lang="es-AR" sz="1200" dirty="0">
                <a:solidFill>
                  <a:srgbClr val="0000FF"/>
                </a:solidFill>
                <a:latin typeface="Consolas" pitchFamily="49" charset="0"/>
                <a:cs typeface="Consolas" pitchFamily="49" charset="0"/>
              </a:rPr>
              <a:t>new</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char</a:t>
            </a:r>
            <a:r>
              <a:rPr lang="es-AR" sz="1200" dirty="0">
                <a:solidFill>
                  <a:srgbClr val="000000"/>
                </a:solidFill>
                <a:latin typeface="Consolas" pitchFamily="49" charset="0"/>
                <a:cs typeface="Consolas" pitchFamily="49" charset="0"/>
              </a:rPr>
              <a:t>[] { </a:t>
            </a:r>
            <a:r>
              <a:rPr lang="es-AR" sz="1200" dirty="0">
                <a:solidFill>
                  <a:srgbClr val="A31515"/>
                </a:solidFill>
                <a:latin typeface="Consolas" pitchFamily="49" charset="0"/>
                <a:cs typeface="Consolas" pitchFamily="49" charset="0"/>
              </a:rPr>
              <a:t>' '</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 </a:t>
            </a:r>
            <a:r>
              <a:rPr lang="es-AR" sz="1200" dirty="0" err="1">
                <a:solidFill>
                  <a:srgbClr val="2B91AF"/>
                </a:solidFill>
                <a:latin typeface="Consolas" pitchFamily="49" charset="0"/>
                <a:cs typeface="Consolas" pitchFamily="49" charset="0"/>
              </a:rPr>
              <a:t>StringSplitOptions</a:t>
            </a:r>
            <a:r>
              <a:rPr lang="es-AR" sz="1200" dirty="0" err="1">
                <a:solidFill>
                  <a:srgbClr val="000000"/>
                </a:solidFill>
                <a:latin typeface="Consolas" pitchFamily="49" charset="0"/>
                <a:cs typeface="Consolas" pitchFamily="49" charset="0"/>
              </a:rPr>
              <a:t>.RemoveEmptyEntries</a:t>
            </a:r>
            <a:r>
              <a:rPr lang="es-AR" sz="1200" dirty="0">
                <a:solidFill>
                  <a:srgbClr val="000000"/>
                </a:solidFill>
                <a:latin typeface="Consolas" pitchFamily="49" charset="0"/>
                <a:cs typeface="Consolas" pitchFamily="49" charset="0"/>
              </a:rPr>
              <a:t>).</a:t>
            </a:r>
            <a:r>
              <a:rPr lang="es-AR" sz="1200" dirty="0" err="1">
                <a:solidFill>
                  <a:srgbClr val="000000"/>
                </a:solidFill>
                <a:latin typeface="Consolas" pitchFamily="49" charset="0"/>
                <a:cs typeface="Consolas" pitchFamily="49" charset="0"/>
              </a:rPr>
              <a:t>Length</a:t>
            </a:r>
            <a:r>
              <a:rPr lang="es-AR" sz="1200" dirty="0">
                <a:solidFill>
                  <a:srgbClr val="000000"/>
                </a:solidFill>
                <a:latin typeface="Consolas" pitchFamily="49" charset="0"/>
                <a:cs typeface="Consolas" pitchFamily="49" charset="0"/>
              </a:rPr>
              <a:t>;</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00"/>
                </a:solidFill>
                <a:latin typeface="Consolas" pitchFamily="49" charset="0"/>
                <a:cs typeface="Consolas" pitchFamily="49" charset="0"/>
              </a:rPr>
              <a:t>}</a:t>
            </a:r>
            <a:endParaRPr lang="es-AR" sz="3200" dirty="0">
              <a:latin typeface="Arial" pitchFamily="34" charset="0"/>
              <a:cs typeface="Arial" pitchFamily="34" charset="0"/>
            </a:endParaRPr>
          </a:p>
        </p:txBody>
      </p:sp>
      <p:sp>
        <p:nvSpPr>
          <p:cNvPr id="8" name="Rectangle 2"/>
          <p:cNvSpPr>
            <a:spLocks noChangeArrowheads="1"/>
          </p:cNvSpPr>
          <p:nvPr/>
        </p:nvSpPr>
        <p:spPr bwMode="auto">
          <a:xfrm>
            <a:off x="3163686" y="5289837"/>
            <a:ext cx="565090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400" dirty="0" err="1">
                <a:solidFill>
                  <a:srgbClr val="0000FF"/>
                </a:solidFill>
                <a:latin typeface="Consolas" pitchFamily="49" charset="0"/>
                <a:cs typeface="Consolas" pitchFamily="49" charset="0"/>
              </a:rPr>
              <a:t>string</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phrase</a:t>
            </a:r>
            <a:r>
              <a:rPr lang="es-AR" sz="1400" dirty="0">
                <a:solidFill>
                  <a:srgbClr val="000000"/>
                </a:solidFill>
                <a:latin typeface="Consolas" pitchFamily="49" charset="0"/>
                <a:cs typeface="Consolas" pitchFamily="49" charset="0"/>
              </a:rPr>
              <a:t> = </a:t>
            </a:r>
            <a:r>
              <a:rPr lang="es-AR" sz="1400" dirty="0">
                <a:solidFill>
                  <a:srgbClr val="A31515"/>
                </a:solidFill>
                <a:latin typeface="Consolas" pitchFamily="49" charset="0"/>
                <a:cs typeface="Consolas" pitchFamily="49" charset="0"/>
              </a:rPr>
              <a:t>"</a:t>
            </a:r>
            <a:r>
              <a:rPr lang="es-AR" sz="1400" dirty="0" err="1">
                <a:solidFill>
                  <a:srgbClr val="A31515"/>
                </a:solidFill>
                <a:latin typeface="Consolas" pitchFamily="49" charset="0"/>
                <a:cs typeface="Consolas" pitchFamily="49" charset="0"/>
              </a:rPr>
              <a:t>Hello</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Extension</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Methods</a:t>
            </a:r>
            <a:r>
              <a:rPr lang="es-AR" sz="1400" dirty="0">
                <a:solidFill>
                  <a:srgbClr val="A31515"/>
                </a:solidFill>
                <a:latin typeface="Consolas" pitchFamily="49" charset="0"/>
                <a:cs typeface="Consolas" pitchFamily="49" charset="0"/>
              </a:rPr>
              <a:t>"</a:t>
            </a:r>
            <a:r>
              <a:rPr lang="es-AR" sz="1400" dirty="0">
                <a:solidFill>
                  <a:srgbClr val="000000"/>
                </a:solidFill>
                <a:latin typeface="Consolas" pitchFamily="49" charset="0"/>
                <a:cs typeface="Consolas" pitchFamily="49" charset="0"/>
              </a:rPr>
              <a:t>;             </a:t>
            </a:r>
          </a:p>
          <a:p>
            <a:pPr lvl="0" fontAlgn="base">
              <a:spcBef>
                <a:spcPct val="0"/>
              </a:spcBef>
              <a:spcAft>
                <a:spcPct val="0"/>
              </a:spcAft>
            </a:pPr>
            <a:r>
              <a:rPr lang="es-AR" sz="1400" dirty="0">
                <a:solidFill>
                  <a:srgbClr val="0000FF"/>
                </a:solidFill>
                <a:latin typeface="Consolas" pitchFamily="49" charset="0"/>
                <a:cs typeface="Consolas" pitchFamily="49" charset="0"/>
              </a:rPr>
              <a:t>int</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wordQuantity</a:t>
            </a:r>
            <a:r>
              <a:rPr lang="es-AR" sz="1400" dirty="0">
                <a:solidFill>
                  <a:srgbClr val="000000"/>
                </a:solidFill>
                <a:latin typeface="Consolas" pitchFamily="49" charset="0"/>
                <a:cs typeface="Consolas" pitchFamily="49" charset="0"/>
              </a:rPr>
              <a:t> = </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phrase</a:t>
            </a:r>
            <a:r>
              <a:rPr lang="es-AR" sz="1400" dirty="0" err="1">
                <a:solidFill>
                  <a:srgbClr val="000000"/>
                </a:solidFill>
                <a:latin typeface="Consolas" pitchFamily="49" charset="0"/>
                <a:cs typeface="Consolas" pitchFamily="49" charset="0"/>
              </a:rPr>
              <a:t>.WordCount</a:t>
            </a:r>
            <a:r>
              <a:rPr lang="es-AR" sz="1400" dirty="0">
                <a:solidFill>
                  <a:srgbClr val="000000"/>
                </a:solidFill>
                <a:latin typeface="Consolas" pitchFamily="49" charset="0"/>
                <a:cs typeface="Consolas" pitchFamily="49" charset="0"/>
              </a:rPr>
              <a:t>();</a:t>
            </a:r>
            <a:endParaRPr lang="es-AR" sz="3600" dirty="0">
              <a:latin typeface="Arial" pitchFamily="34" charset="0"/>
              <a:cs typeface="Arial" pitchFamily="34" charset="0"/>
            </a:endParaRPr>
          </a:p>
        </p:txBody>
      </p:sp>
    </p:spTree>
    <p:extLst>
      <p:ext uri="{BB962C8B-B14F-4D97-AF65-F5344CB8AC3E}">
        <p14:creationId xmlns:p14="http://schemas.microsoft.com/office/powerpoint/2010/main" val="41339428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smtClean="0"/>
              <a:t>Prueba </a:t>
            </a:r>
            <a:r>
              <a:rPr lang="es-AR" dirty="0"/>
              <a:t>si se puede realizar una conversión por </a:t>
            </a:r>
            <a:r>
              <a:rPr lang="es-AR" dirty="0" smtClean="0"/>
              <a:t>referencia.</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Operador</a:t>
            </a:r>
            <a:r>
              <a:rPr lang="en-US" dirty="0" smtClean="0"/>
              <a:t> Is</a:t>
            </a:r>
            <a:endParaRPr lang="es-AR" dirty="0"/>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803"/>
          <a:stretch/>
        </p:blipFill>
        <p:spPr bwMode="auto">
          <a:xfrm>
            <a:off x="1919536" y="2708920"/>
            <a:ext cx="8027128" cy="258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3262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smtClean="0"/>
              <a:t>Realiza </a:t>
            </a:r>
            <a:r>
              <a:rPr lang="es-AR" dirty="0"/>
              <a:t>un </a:t>
            </a:r>
            <a:r>
              <a:rPr lang="es-AR" dirty="0" err="1"/>
              <a:t>downcast</a:t>
            </a:r>
            <a:r>
              <a:rPr lang="es-AR" dirty="0"/>
              <a:t> </a:t>
            </a:r>
            <a:r>
              <a:rPr lang="es-AR" dirty="0" smtClean="0"/>
              <a:t>y, en vez de arrojar una excepción, devuelve </a:t>
            </a:r>
            <a:r>
              <a:rPr lang="es-AR" dirty="0" err="1"/>
              <a:t>null</a:t>
            </a:r>
            <a:r>
              <a:rPr lang="es-AR" dirty="0"/>
              <a:t> si no </a:t>
            </a:r>
            <a:r>
              <a:rPr lang="es-AR" dirty="0" smtClean="0"/>
              <a:t>pudo.</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Operador</a:t>
            </a:r>
            <a:r>
              <a:rPr lang="en-US" dirty="0" smtClean="0"/>
              <a:t> As</a:t>
            </a:r>
            <a:endParaRPr lang="es-AR" dirty="0"/>
          </a:p>
        </p:txBody>
      </p:sp>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6619"/>
          <a:stretch/>
        </p:blipFill>
        <p:spPr bwMode="auto">
          <a:xfrm>
            <a:off x="1511384" y="2778910"/>
            <a:ext cx="9047956" cy="170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0990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US" dirty="0" smtClean="0"/>
                  <a:t>Los </a:t>
                </a:r>
                <a:r>
                  <a:rPr lang="en-US" dirty="0" err="1" smtClean="0"/>
                  <a:t>tipos</a:t>
                </a:r>
                <a:r>
                  <a:rPr lang="en-US" dirty="0" smtClean="0"/>
                  <a:t> </a:t>
                </a:r>
                <a:r>
                  <a:rPr lang="en-US" dirty="0" err="1" smtClean="0"/>
                  <a:t>más</a:t>
                </a:r>
                <a:r>
                  <a:rPr lang="en-US" dirty="0" smtClean="0"/>
                  <a:t> simples en </a:t>
                </a:r>
                <a:r>
                  <a:rPr lang="en-US" dirty="0" err="1" smtClean="0"/>
                  <a:t>.Net</a:t>
                </a:r>
                <a:endParaRPr lang="en-US" dirty="0" smtClean="0"/>
              </a:p>
              <a:p>
                <a:r>
                  <a:rPr lang="en-US" dirty="0" err="1" smtClean="0"/>
                  <a:t>Contienen</a:t>
                </a:r>
                <a:r>
                  <a:rPr lang="en-US" dirty="0" smtClean="0"/>
                  <a:t> el valor y no </a:t>
                </a:r>
                <a:r>
                  <a:rPr lang="en-US" dirty="0" err="1" smtClean="0"/>
                  <a:t>una</a:t>
                </a:r>
                <a:r>
                  <a:rPr lang="en-US" dirty="0" smtClean="0"/>
                  <a:t> </a:t>
                </a:r>
                <a:r>
                  <a:rPr lang="en-US" dirty="0" err="1" smtClean="0"/>
                  <a:t>referencia</a:t>
                </a:r>
                <a:r>
                  <a:rPr lang="en-US" dirty="0" smtClean="0"/>
                  <a:t> al valor</a:t>
                </a:r>
              </a:p>
              <a:p>
                <a:r>
                  <a:rPr lang="en-US" dirty="0" smtClean="0"/>
                  <a:t>Las </a:t>
                </a:r>
                <a:r>
                  <a:rPr lang="en-US" dirty="0" err="1" smtClean="0"/>
                  <a:t>instancias</a:t>
                </a:r>
                <a:r>
                  <a:rPr lang="en-US" dirty="0" smtClean="0"/>
                  <a:t> de </a:t>
                </a:r>
                <a:r>
                  <a:rPr lang="en-US" dirty="0" err="1" smtClean="0"/>
                  <a:t>estos</a:t>
                </a:r>
                <a:r>
                  <a:rPr lang="en-US" dirty="0" smtClean="0"/>
                  <a:t> se </a:t>
                </a:r>
                <a:r>
                  <a:rPr lang="en-US" dirty="0" err="1" smtClean="0"/>
                  <a:t>guardan</a:t>
                </a:r>
                <a:r>
                  <a:rPr lang="en-US" dirty="0" smtClean="0"/>
                  <a:t> en un area de </a:t>
                </a:r>
                <a:r>
                  <a:rPr lang="en-US" dirty="0" err="1" smtClean="0"/>
                  <a:t>memoria</a:t>
                </a:r>
                <a:r>
                  <a:rPr lang="en-US" dirty="0" smtClean="0"/>
                  <a:t> de </a:t>
                </a:r>
                <a:r>
                  <a:rPr lang="en-US" dirty="0" err="1" smtClean="0"/>
                  <a:t>acceso</a:t>
                </a:r>
                <a:r>
                  <a:rPr lang="en-US" dirty="0" smtClean="0"/>
                  <a:t> mas </a:t>
                </a:r>
                <a:r>
                  <a:rPr lang="en-US" dirty="0" err="1" smtClean="0"/>
                  <a:t>veloz</a:t>
                </a:r>
                <a:endParaRPr lang="en-US" dirty="0" smtClean="0"/>
              </a:p>
              <a:p>
                <a:r>
                  <a:rPr lang="en-US" dirty="0" smtClean="0"/>
                  <a:t>Se </a:t>
                </a:r>
                <a:r>
                  <a:rPr lang="en-US" dirty="0" err="1" smtClean="0"/>
                  <a:t>pueden</a:t>
                </a:r>
                <a:r>
                  <a:rPr lang="en-US" dirty="0" smtClean="0"/>
                  <a:t> </a:t>
                </a:r>
                <a:r>
                  <a:rPr lang="en-US" dirty="0" err="1" smtClean="0"/>
                  <a:t>crear</a:t>
                </a:r>
                <a:r>
                  <a:rPr lang="en-US" dirty="0" smtClean="0"/>
                  <a:t> Value Type </a:t>
                </a:r>
                <a:r>
                  <a:rPr lang="en-US" dirty="0" err="1" smtClean="0"/>
                  <a:t>por</a:t>
                </a:r>
                <a:r>
                  <a:rPr lang="en-US" dirty="0" smtClean="0"/>
                  <a:t> </a:t>
                </a:r>
                <a:r>
                  <a:rPr lang="en-US" dirty="0" err="1" smtClean="0"/>
                  <a:t>medio</a:t>
                </a:r>
                <a:r>
                  <a:rPr lang="en-US" dirty="0" smtClean="0"/>
                  <a:t> de </a:t>
                </a:r>
                <a:r>
                  <a:rPr lang="en-US" dirty="0" err="1" smtClean="0"/>
                  <a:t>Enums</a:t>
                </a:r>
                <a:r>
                  <a:rPr lang="en-US" dirty="0" smtClean="0"/>
                  <a:t> y </a:t>
                </a:r>
                <a:r>
                  <a:rPr lang="en-US" dirty="0" err="1" smtClean="0"/>
                  <a:t>Structs</a:t>
                </a:r>
                <a:endParaRPr lang="en-US" dirty="0" smtClean="0"/>
              </a:p>
              <a:p>
                <a:pPr marL="0" indent="0">
                  <a:buNone/>
                </a:pPr>
                <a:endParaRPr lang="en-US" dirty="0" smtClean="0"/>
              </a:p>
              <a:p>
                <a:pPr marL="0" indent="0">
                  <a:buNone/>
                </a:pPr>
                <a:endParaRPr lang="en-US" dirty="0" smtClean="0"/>
              </a:p>
              <a:p>
                <a:r>
                  <a:rPr lang="en-US" dirty="0" smtClean="0"/>
                  <a:t>Constructor </a:t>
                </a:r>
                <a:r>
                  <a:rPr lang="en-US" dirty="0" err="1" smtClean="0"/>
                  <a:t>implicito</a:t>
                </a:r>
                <a:r>
                  <a:rPr lang="en-US" dirty="0" smtClean="0"/>
                  <a:t>:</a:t>
                </a:r>
              </a:p>
              <a:p>
                <a:pPr marL="0" indent="0">
                  <a:buNone/>
                </a:pPr>
                <a:endParaRPr lang="en-US" dirty="0" smtClean="0"/>
              </a:p>
              <a:p>
                <a:pPr lvl="2"/>
                <a:r>
                  <a:rPr lang="es-AR" dirty="0">
                    <a:latin typeface="Courier New" pitchFamily="49" charset="0"/>
                    <a:cs typeface="Courier New" pitchFamily="49" charset="0"/>
                  </a:rPr>
                  <a:t>&lt;tipo de dato&gt; </a:t>
                </a:r>
                <a:r>
                  <a:rPr lang="es-AR" dirty="0" err="1">
                    <a:latin typeface="Courier New" pitchFamily="49" charset="0"/>
                    <a:cs typeface="Courier New" pitchFamily="49" charset="0"/>
                  </a:rPr>
                  <a:t>nombreVariable</a:t>
                </a:r>
                <a:r>
                  <a:rPr lang="es-AR" dirty="0">
                    <a:latin typeface="Courier New" pitchFamily="49" charset="0"/>
                    <a:cs typeface="Courier New" pitchFamily="49" charset="0"/>
                  </a:rPr>
                  <a:t> = valor inicial;</a:t>
                </a:r>
              </a:p>
              <a:p>
                <a:pPr marL="0" indent="0">
                  <a:buNone/>
                </a:pPr>
                <a:endParaRPr lang="en-US" dirty="0" smtClean="0"/>
              </a:p>
              <a:p>
                <a:endParaRPr lang="en-US" dirty="0" smtClean="0"/>
              </a:p>
              <a:p>
                <a:endParaRPr lang="en-US" dirty="0" smtClean="0"/>
              </a:p>
              <a:p>
                <a:r>
                  <a:rPr lang="es-AR" i="1" dirty="0"/>
                  <a:t>Net Framework provee los siguientes </a:t>
                </a:r>
                <a:r>
                  <a:rPr lang="es-AR" i="1" dirty="0" err="1"/>
                  <a:t>value</a:t>
                </a:r>
                <a:r>
                  <a:rPr lang="es-AR" i="1" dirty="0"/>
                  <a:t> </a:t>
                </a:r>
                <a:r>
                  <a:rPr lang="es-AR" i="1" dirty="0" err="1"/>
                  <a:t>types</a:t>
                </a:r>
                <a:r>
                  <a:rPr lang="es-AR" i="1" dirty="0"/>
                  <a:t> por default:</a:t>
                </a:r>
              </a:p>
              <a:p>
                <a:pPr lvl="1"/>
                <a:r>
                  <a:rPr lang="en-US" i="1" dirty="0" err="1"/>
                  <a:t>Numéricos</a:t>
                </a:r>
                <a:r>
                  <a:rPr lang="en-US" i="1" dirty="0"/>
                  <a:t> (int, decimal, float, double, </a:t>
                </a:r>
                <a:r>
                  <a:rPr lang="en-US" i="1" dirty="0" err="1"/>
                  <a:t>sbyte</a:t>
                </a:r>
                <a:r>
                  <a:rPr lang="en-US" i="1" dirty="0"/>
                  <a:t>, short, long, </a:t>
                </a:r>
                <a:r>
                  <a:rPr lang="en-US" i="1" dirty="0" err="1"/>
                  <a:t>ushort</a:t>
                </a:r>
                <a:r>
                  <a:rPr lang="en-US" i="1" dirty="0"/>
                  <a:t>, </a:t>
                </a:r>
                <a:r>
                  <a:rPr lang="en-US" i="1" dirty="0" err="1"/>
                  <a:t>uint</a:t>
                </a:r>
                <a:r>
                  <a:rPr lang="en-US" i="1" dirty="0"/>
                  <a:t>, </a:t>
                </a:r>
                <a:r>
                  <a:rPr lang="en-US" i="1" dirty="0" err="1"/>
                  <a:t>ulong</a:t>
                </a:r>
                <a:r>
                  <a:rPr lang="en-US" i="1" dirty="0"/>
                  <a:t>, byte, double)</a:t>
                </a:r>
                <a:endParaRPr lang="es-AR" i="1" dirty="0"/>
              </a:p>
              <a:p>
                <a:pPr lvl="1"/>
                <a:r>
                  <a:rPr lang="en-US" i="1" dirty="0" err="1"/>
                  <a:t>Alfabéticos</a:t>
                </a:r>
                <a:r>
                  <a:rPr lang="en-US" i="1" dirty="0"/>
                  <a:t> (char)</a:t>
                </a:r>
                <a:endParaRPr lang="es-AR" i="1" dirty="0"/>
              </a:p>
              <a:p>
                <a:pPr lvl="1"/>
                <a:r>
                  <a:rPr lang="en-US" i="1" dirty="0"/>
                  <a:t>L</a:t>
                </a:r>
                <a14:m>
                  <m:oMath xmlns:m="http://schemas.openxmlformats.org/officeDocument/2006/math">
                    <m:r>
                      <a:rPr lang="en-US" i="1">
                        <a:latin typeface="Cambria Math"/>
                      </a:rPr>
                      <m:t>ó</m:t>
                    </m:r>
                  </m:oMath>
                </a14:m>
                <a:r>
                  <a:rPr lang="en-US" i="1" dirty="0" err="1"/>
                  <a:t>gicos</a:t>
                </a:r>
                <a:r>
                  <a:rPr lang="en-US" i="1" dirty="0"/>
                  <a:t> (</a:t>
                </a:r>
                <a:r>
                  <a:rPr lang="en-US" i="1" dirty="0" err="1"/>
                  <a:t>bool</a:t>
                </a:r>
                <a:r>
                  <a:rPr lang="en-US" i="1" dirty="0"/>
                  <a:t>)</a:t>
                </a:r>
                <a:endParaRPr lang="es-AR" i="1" dirty="0"/>
              </a:p>
              <a:p>
                <a:pPr marL="0" indent="0">
                  <a:buNone/>
                </a:pPr>
                <a:endParaRPr lang="es-A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964"/>
                </a:stretch>
              </a:blipFill>
            </p:spPr>
            <p:txBody>
              <a:bodyPr/>
              <a:lstStyle/>
              <a:p>
                <a:r>
                  <a:rPr lang="en-US">
                    <a:noFill/>
                  </a:rPr>
                  <a:t> </a:t>
                </a:r>
              </a:p>
            </p:txBody>
          </p:sp>
        </mc:Fallback>
      </mc:AlternateContent>
      <p:sp>
        <p:nvSpPr>
          <p:cNvPr id="4" name="Text Placeholder 3"/>
          <p:cNvSpPr>
            <a:spLocks noGrp="1"/>
          </p:cNvSpPr>
          <p:nvPr>
            <p:ph type="body" sz="quarter" idx="13"/>
          </p:nvPr>
        </p:nvSpPr>
        <p:spPr>
          <a:xfrm>
            <a:off x="633984" y="824136"/>
            <a:ext cx="11265408" cy="228600"/>
          </a:xfrm>
        </p:spPr>
        <p:txBody>
          <a:bodyPr/>
          <a:lstStyle/>
          <a:p>
            <a:r>
              <a:rPr lang="en-US" dirty="0" smtClean="0"/>
              <a:t>Value Types</a:t>
            </a:r>
            <a:endParaRPr lang="es-AR" dirty="0"/>
          </a:p>
        </p:txBody>
      </p:sp>
    </p:spTree>
    <p:extLst>
      <p:ext uri="{BB962C8B-B14F-4D97-AF65-F5344CB8AC3E}">
        <p14:creationId xmlns:p14="http://schemas.microsoft.com/office/powerpoint/2010/main" val="42338353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pPr lvl="0"/>
            <a:r>
              <a:rPr lang="en-US" sz="1600" dirty="0" err="1"/>
              <a:t>Representan</a:t>
            </a:r>
            <a:r>
              <a:rPr lang="en-US" sz="1600" dirty="0"/>
              <a:t> un solo </a:t>
            </a:r>
            <a:r>
              <a:rPr lang="en-US" sz="1600" dirty="0"/>
              <a:t>valor.</a:t>
            </a:r>
            <a:endParaRPr lang="es-AR" sz="1600" dirty="0"/>
          </a:p>
          <a:p>
            <a:pPr lvl="0"/>
            <a:r>
              <a:rPr lang="es-AR" sz="1600" dirty="0"/>
              <a:t>Tienen como tamaño de instancia menos de 16 </a:t>
            </a:r>
            <a:r>
              <a:rPr lang="es-AR" sz="1600" dirty="0"/>
              <a:t>bytes.</a:t>
            </a:r>
            <a:endParaRPr lang="es-AR" sz="1600" dirty="0"/>
          </a:p>
          <a:p>
            <a:pPr lvl="0"/>
            <a:r>
              <a:rPr lang="es-AR" sz="1600" dirty="0"/>
              <a:t>No cambiarán luego de la creación.</a:t>
            </a:r>
          </a:p>
          <a:p>
            <a:pPr lvl="0"/>
            <a:r>
              <a:rPr lang="es-AR" sz="1600" dirty="0"/>
              <a:t>No serán </a:t>
            </a:r>
            <a:r>
              <a:rPr lang="es-AR" sz="1600" dirty="0"/>
              <a:t>casteados </a:t>
            </a:r>
            <a:r>
              <a:rPr lang="es-AR" sz="1600" dirty="0"/>
              <a:t>a un </a:t>
            </a:r>
            <a:r>
              <a:rPr lang="es-AR" sz="1600" dirty="0" err="1"/>
              <a:t>reference</a:t>
            </a:r>
            <a:r>
              <a:rPr lang="es-AR" sz="1600" dirty="0"/>
              <a:t> </a:t>
            </a:r>
            <a:r>
              <a:rPr lang="es-AR" sz="1600" dirty="0" err="1"/>
              <a:t>type</a:t>
            </a:r>
            <a:r>
              <a:rPr lang="es-AR" sz="1600" dirty="0"/>
              <a:t>.</a:t>
            </a:r>
            <a:endParaRPr lang="es-AR" sz="1600"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Value Types – ¿</a:t>
            </a:r>
            <a:r>
              <a:rPr lang="en-US" dirty="0" err="1" smtClean="0"/>
              <a:t>Cuándo</a:t>
            </a:r>
            <a:r>
              <a:rPr lang="en-US" dirty="0" smtClean="0"/>
              <a:t> </a:t>
            </a:r>
            <a:r>
              <a:rPr lang="en-US" dirty="0" err="1" smtClean="0"/>
              <a:t>usarlos</a:t>
            </a:r>
            <a:r>
              <a:rPr lang="en-US" dirty="0" smtClean="0"/>
              <a:t>?</a:t>
            </a:r>
            <a:endParaRPr lang="es-AR" dirty="0"/>
          </a:p>
        </p:txBody>
      </p:sp>
    </p:spTree>
    <p:extLst>
      <p:ext uri="{BB962C8B-B14F-4D97-AF65-F5344CB8AC3E}">
        <p14:creationId xmlns:p14="http://schemas.microsoft.com/office/powerpoint/2010/main" val="36670256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r>
              <a:rPr lang="es-AR" dirty="0" smtClean="0"/>
              <a:t>Símbolos </a:t>
            </a:r>
            <a:r>
              <a:rPr lang="es-AR" dirty="0"/>
              <a:t>relacionados que contienen valores </a:t>
            </a:r>
            <a:r>
              <a:rPr lang="es-AR" dirty="0" smtClean="0"/>
              <a:t>fijos.</a:t>
            </a:r>
          </a:p>
          <a:p>
            <a:r>
              <a:rPr lang="es-AR" dirty="0" smtClean="0"/>
              <a:t>Utilizados </a:t>
            </a:r>
            <a:r>
              <a:rPr lang="es-AR" dirty="0"/>
              <a:t>para proveer una lista de </a:t>
            </a:r>
            <a:r>
              <a:rPr lang="es-AR" dirty="0" smtClean="0"/>
              <a:t>opciones.</a:t>
            </a:r>
          </a:p>
          <a:p>
            <a:r>
              <a:rPr lang="es-AR" dirty="0" smtClean="0"/>
              <a:t>Simplifican </a:t>
            </a:r>
            <a:r>
              <a:rPr lang="es-AR" dirty="0"/>
              <a:t>el </a:t>
            </a:r>
            <a:r>
              <a:rPr lang="es-AR" dirty="0" smtClean="0"/>
              <a:t>desarrollo.</a:t>
            </a:r>
          </a:p>
          <a:p>
            <a:r>
              <a:rPr lang="es-AR" dirty="0" smtClean="0"/>
              <a:t>Mejoran </a:t>
            </a:r>
            <a:r>
              <a:rPr lang="es-AR" dirty="0"/>
              <a:t>la claridad del </a:t>
            </a:r>
            <a:r>
              <a:rPr lang="es-AR" dirty="0" smtClean="0"/>
              <a:t>código.</a:t>
            </a:r>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Enums</a:t>
            </a:r>
            <a:endParaRPr lang="es-AR"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2" y="2780928"/>
            <a:ext cx="335057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1236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r>
              <a:rPr lang="en-US" dirty="0" err="1" smtClean="0"/>
              <a:t>Encapsula</a:t>
            </a:r>
            <a:r>
              <a:rPr lang="en-US" dirty="0" smtClean="0"/>
              <a:t> </a:t>
            </a:r>
            <a:r>
              <a:rPr lang="en-US" dirty="0" err="1" smtClean="0"/>
              <a:t>pequeños</a:t>
            </a:r>
            <a:r>
              <a:rPr lang="en-US" dirty="0" smtClean="0"/>
              <a:t> </a:t>
            </a:r>
            <a:r>
              <a:rPr lang="en-US" dirty="0" err="1" smtClean="0"/>
              <a:t>grupos</a:t>
            </a:r>
            <a:r>
              <a:rPr lang="en-US" dirty="0" smtClean="0"/>
              <a:t> de variables.</a:t>
            </a:r>
            <a:endParaRPr lang="es-AR" dirty="0" smtClean="0"/>
          </a:p>
          <a:p>
            <a:r>
              <a:rPr lang="es-AR" dirty="0" smtClean="0"/>
              <a:t>Eficientes.</a:t>
            </a:r>
          </a:p>
          <a:p>
            <a:r>
              <a:rPr lang="es-AR" dirty="0" smtClean="0"/>
              <a:t>Representan un solo valor.</a:t>
            </a:r>
          </a:p>
          <a:p>
            <a:r>
              <a:rPr lang="es-AR" dirty="0" smtClean="0"/>
              <a:t>16 bytes máximo.</a:t>
            </a:r>
          </a:p>
          <a:p>
            <a:r>
              <a:rPr lang="en-US" dirty="0" err="1" smtClean="0"/>
              <a:t>Inmutables</a:t>
            </a:r>
            <a:r>
              <a:rPr lang="en-US" dirty="0" smtClean="0"/>
              <a:t>.</a:t>
            </a:r>
          </a:p>
          <a:p>
            <a:r>
              <a:rPr lang="en-US" dirty="0" smtClean="0"/>
              <a:t>No </a:t>
            </a:r>
            <a:r>
              <a:rPr lang="en-US" dirty="0" err="1" smtClean="0"/>
              <a:t>serán</a:t>
            </a:r>
            <a:r>
              <a:rPr lang="en-US" dirty="0" smtClean="0"/>
              <a:t> </a:t>
            </a:r>
            <a:r>
              <a:rPr lang="en-US" dirty="0" err="1" smtClean="0"/>
              <a:t>casteados</a:t>
            </a:r>
            <a:r>
              <a:rPr lang="en-US" dirty="0" smtClean="0"/>
              <a:t> a un reference type.</a:t>
            </a:r>
          </a:p>
          <a:p>
            <a:endParaRPr lang="en-US" dirty="0"/>
          </a:p>
          <a:p>
            <a:endParaRPr lang="es-AR" dirty="0" smtClean="0"/>
          </a:p>
          <a:p>
            <a:endParaRPr lang="es-AR"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Structs</a:t>
            </a:r>
            <a:endParaRPr lang="es-AR"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9657" y="3573016"/>
            <a:ext cx="354414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1944" y="4869160"/>
            <a:ext cx="497719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6255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r>
              <a:rPr lang="en-US" dirty="0" err="1" smtClean="0"/>
              <a:t>Guardan</a:t>
            </a:r>
            <a:r>
              <a:rPr lang="en-US" dirty="0" smtClean="0"/>
              <a:t> la </a:t>
            </a:r>
            <a:r>
              <a:rPr lang="en-US" dirty="0" err="1" smtClean="0"/>
              <a:t>dirección</a:t>
            </a:r>
            <a:r>
              <a:rPr lang="en-US" dirty="0" smtClean="0"/>
              <a:t> del valor en el stack y el valor en el heap.</a:t>
            </a:r>
          </a:p>
          <a:p>
            <a:r>
              <a:rPr lang="en-US" dirty="0" smtClean="0"/>
              <a:t>Es </a:t>
            </a:r>
            <a:r>
              <a:rPr lang="en-US" dirty="0" err="1" smtClean="0"/>
              <a:t>decir</a:t>
            </a:r>
            <a:r>
              <a:rPr lang="en-US" dirty="0" smtClean="0"/>
              <a:t>, </a:t>
            </a:r>
            <a:r>
              <a:rPr lang="en-US" dirty="0" err="1" smtClean="0"/>
              <a:t>tiene</a:t>
            </a:r>
            <a:r>
              <a:rPr lang="en-US" dirty="0" smtClean="0"/>
              <a:t> un </a:t>
            </a:r>
            <a:r>
              <a:rPr lang="en-US" dirty="0" err="1" smtClean="0"/>
              <a:t>objeto</a:t>
            </a:r>
            <a:r>
              <a:rPr lang="en-US" dirty="0" smtClean="0"/>
              <a:t> y </a:t>
            </a:r>
            <a:r>
              <a:rPr lang="en-US" dirty="0" err="1" smtClean="0"/>
              <a:t>una</a:t>
            </a:r>
            <a:r>
              <a:rPr lang="en-US" dirty="0" smtClean="0"/>
              <a:t> </a:t>
            </a:r>
            <a:r>
              <a:rPr lang="en-US" dirty="0" err="1" smtClean="0"/>
              <a:t>referencia</a:t>
            </a:r>
            <a:r>
              <a:rPr lang="en-US" dirty="0" smtClean="0"/>
              <a:t> a </a:t>
            </a:r>
            <a:r>
              <a:rPr lang="en-US" dirty="0" err="1" smtClean="0"/>
              <a:t>éste</a:t>
            </a:r>
            <a:r>
              <a:rPr lang="en-US" dirty="0" smtClean="0"/>
              <a:t>.</a:t>
            </a:r>
          </a:p>
          <a:p>
            <a:r>
              <a:rPr lang="en-US" dirty="0" err="1" smtClean="0"/>
              <a:t>Muchas</a:t>
            </a:r>
            <a:r>
              <a:rPr lang="en-US" dirty="0" smtClean="0"/>
              <a:t> variables </a:t>
            </a:r>
            <a:r>
              <a:rPr lang="en-US" dirty="0" err="1" smtClean="0"/>
              <a:t>pueden</a:t>
            </a:r>
            <a:r>
              <a:rPr lang="en-US" dirty="0" smtClean="0"/>
              <a:t> </a:t>
            </a:r>
            <a:r>
              <a:rPr lang="en-US" dirty="0" err="1" smtClean="0"/>
              <a:t>tener</a:t>
            </a:r>
            <a:r>
              <a:rPr lang="en-US" dirty="0" smtClean="0"/>
              <a:t> la </a:t>
            </a:r>
            <a:r>
              <a:rPr lang="en-US" dirty="0" err="1" smtClean="0"/>
              <a:t>referencia</a:t>
            </a:r>
            <a:r>
              <a:rPr lang="en-US" dirty="0" smtClean="0"/>
              <a:t> al </a:t>
            </a:r>
            <a:r>
              <a:rPr lang="en-US" dirty="0" err="1" smtClean="0"/>
              <a:t>mismo</a:t>
            </a:r>
            <a:r>
              <a:rPr lang="en-US" dirty="0" smtClean="0"/>
              <a:t> </a:t>
            </a:r>
            <a:r>
              <a:rPr lang="en-US" dirty="0" err="1" smtClean="0"/>
              <a:t>objeto</a:t>
            </a:r>
            <a:r>
              <a:rPr lang="en-US" dirty="0" smtClean="0"/>
              <a:t>.</a:t>
            </a:r>
            <a:endParaRPr lang="es-AR" dirty="0" smtClean="0"/>
          </a:p>
          <a:p>
            <a:r>
              <a:rPr lang="es-AR" dirty="0" smtClean="0"/>
              <a:t>Pueden no referenciar nada, o sea, ser “</a:t>
            </a:r>
            <a:r>
              <a:rPr lang="es-AR" dirty="0" err="1" smtClean="0"/>
              <a:t>null</a:t>
            </a:r>
            <a:r>
              <a:rPr lang="es-AR" dirty="0" smtClean="0"/>
              <a:t>”.</a:t>
            </a:r>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Reference Types</a:t>
            </a:r>
            <a:endParaRPr lang="es-AR"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1" y="4094517"/>
            <a:ext cx="506160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8908" y="2953409"/>
            <a:ext cx="3250647" cy="97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1747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n-US" dirty="0" err="1" smtClean="0"/>
              <a:t>Evolución</a:t>
            </a:r>
            <a:r>
              <a:rPr lang="en-US" dirty="0" smtClean="0"/>
              <a:t> de C y C++.</a:t>
            </a:r>
          </a:p>
          <a:p>
            <a:r>
              <a:rPr lang="en-US" dirty="0" err="1" smtClean="0"/>
              <a:t>Autocontenido</a:t>
            </a:r>
            <a:r>
              <a:rPr lang="en-US" dirty="0" smtClean="0"/>
              <a:t>: no </a:t>
            </a:r>
            <a:r>
              <a:rPr lang="en-US" dirty="0" err="1" smtClean="0"/>
              <a:t>necesita</a:t>
            </a:r>
            <a:r>
              <a:rPr lang="en-US" dirty="0" smtClean="0"/>
              <a:t> </a:t>
            </a:r>
            <a:r>
              <a:rPr lang="en-US" dirty="0" err="1" smtClean="0"/>
              <a:t>adicionales</a:t>
            </a:r>
            <a:r>
              <a:rPr lang="en-US" dirty="0" smtClean="0"/>
              <a:t> al .</a:t>
            </a:r>
            <a:r>
              <a:rPr lang="en-US" dirty="0" err="1" smtClean="0"/>
              <a:t>cs</a:t>
            </a:r>
            <a:r>
              <a:rPr lang="en-US" dirty="0" smtClean="0"/>
              <a:t> (</a:t>
            </a:r>
            <a:r>
              <a:rPr lang="en-US" dirty="0" err="1" smtClean="0"/>
              <a:t>por</a:t>
            </a:r>
            <a:r>
              <a:rPr lang="en-US" dirty="0" smtClean="0"/>
              <a:t> </a:t>
            </a:r>
            <a:r>
              <a:rPr lang="en-US" dirty="0" err="1" smtClean="0"/>
              <a:t>ejemplo</a:t>
            </a:r>
            <a:r>
              <a:rPr lang="en-US" dirty="0" smtClean="0"/>
              <a:t>, headers).</a:t>
            </a:r>
          </a:p>
          <a:p>
            <a:r>
              <a:rPr lang="en-US" dirty="0" err="1" smtClean="0"/>
              <a:t>Tipos</a:t>
            </a:r>
            <a:r>
              <a:rPr lang="en-US" dirty="0" smtClean="0"/>
              <a:t> </a:t>
            </a:r>
            <a:r>
              <a:rPr lang="en-US" dirty="0" err="1" smtClean="0"/>
              <a:t>básicos</a:t>
            </a:r>
            <a:r>
              <a:rPr lang="en-US" dirty="0" smtClean="0"/>
              <a:t> </a:t>
            </a:r>
            <a:r>
              <a:rPr lang="en-US" dirty="0" err="1" smtClean="0"/>
              <a:t>independientes</a:t>
            </a:r>
            <a:r>
              <a:rPr lang="en-US" dirty="0" smtClean="0"/>
              <a:t> del </a:t>
            </a:r>
            <a:r>
              <a:rPr lang="en-US" dirty="0" err="1" smtClean="0"/>
              <a:t>compilador</a:t>
            </a:r>
            <a:r>
              <a:rPr lang="en-US" dirty="0" smtClean="0"/>
              <a:t>, SO o hardware.</a:t>
            </a:r>
          </a:p>
          <a:p>
            <a:r>
              <a:rPr lang="en-US" dirty="0" smtClean="0"/>
              <a:t>No </a:t>
            </a:r>
            <a:r>
              <a:rPr lang="en-US" dirty="0" err="1" smtClean="0"/>
              <a:t>tiene</a:t>
            </a:r>
            <a:r>
              <a:rPr lang="en-US" dirty="0" smtClean="0"/>
              <a:t> </a:t>
            </a:r>
            <a:r>
              <a:rPr lang="en-US" dirty="0" err="1" smtClean="0"/>
              <a:t>herencia</a:t>
            </a:r>
            <a:r>
              <a:rPr lang="en-US" dirty="0" smtClean="0"/>
              <a:t> </a:t>
            </a:r>
            <a:r>
              <a:rPr lang="en-US" dirty="0" err="1" smtClean="0"/>
              <a:t>múltiple</a:t>
            </a:r>
            <a:endParaRPr lang="en-US" dirty="0" smtClean="0"/>
          </a:p>
          <a:p>
            <a:r>
              <a:rPr lang="en-US" dirty="0" smtClean="0"/>
              <a:t>OO</a:t>
            </a:r>
          </a:p>
          <a:p>
            <a:r>
              <a:rPr lang="en-US" dirty="0" smtClean="0"/>
              <a:t>Los </a:t>
            </a:r>
            <a:r>
              <a:rPr lang="en-US" dirty="0" err="1" smtClean="0"/>
              <a:t>métodos</a:t>
            </a:r>
            <a:r>
              <a:rPr lang="en-US" dirty="0" smtClean="0"/>
              <a:t> </a:t>
            </a:r>
            <a:r>
              <a:rPr lang="en-US" dirty="0" err="1" smtClean="0"/>
              <a:t>por</a:t>
            </a:r>
            <a:r>
              <a:rPr lang="en-US" dirty="0" smtClean="0"/>
              <a:t> </a:t>
            </a:r>
            <a:r>
              <a:rPr lang="en-US" dirty="0" err="1" smtClean="0"/>
              <a:t>defecto</a:t>
            </a:r>
            <a:r>
              <a:rPr lang="en-US" dirty="0" smtClean="0"/>
              <a:t> </a:t>
            </a:r>
            <a:r>
              <a:rPr lang="en-US" dirty="0"/>
              <a:t>son </a:t>
            </a:r>
            <a:r>
              <a:rPr lang="en-US" dirty="0" err="1"/>
              <a:t>sellados</a:t>
            </a:r>
            <a:r>
              <a:rPr lang="en-US" dirty="0"/>
              <a:t> </a:t>
            </a:r>
            <a:r>
              <a:rPr lang="en-US" dirty="0" smtClean="0"/>
              <a:t>y no </a:t>
            </a:r>
            <a:r>
              <a:rPr lang="en-US" dirty="0" err="1" smtClean="0"/>
              <a:t>redefinibles</a:t>
            </a:r>
            <a:r>
              <a:rPr lang="en-US" dirty="0" smtClean="0"/>
              <a:t>.</a:t>
            </a:r>
          </a:p>
          <a:p>
            <a:r>
              <a:rPr lang="en-US" dirty="0" smtClean="0"/>
              <a:t>El </a:t>
            </a:r>
            <a:r>
              <a:rPr lang="en-US" dirty="0" err="1" smtClean="0"/>
              <a:t>compilador</a:t>
            </a:r>
            <a:r>
              <a:rPr lang="en-US" dirty="0" smtClean="0"/>
              <a:t> </a:t>
            </a:r>
            <a:r>
              <a:rPr lang="en-US" dirty="0" err="1" smtClean="0"/>
              <a:t>toma</a:t>
            </a:r>
            <a:r>
              <a:rPr lang="en-US" dirty="0" smtClean="0"/>
              <a:t> los </a:t>
            </a:r>
            <a:r>
              <a:rPr lang="en-US" dirty="0" err="1" smtClean="0"/>
              <a:t>archivos</a:t>
            </a:r>
            <a:r>
              <a:rPr lang="en-US" dirty="0" smtClean="0"/>
              <a:t> con </a:t>
            </a:r>
            <a:r>
              <a:rPr lang="en-US" dirty="0" err="1" smtClean="0"/>
              <a:t>extensión</a:t>
            </a:r>
            <a:r>
              <a:rPr lang="en-US" dirty="0" smtClean="0"/>
              <a:t> </a:t>
            </a:r>
            <a:r>
              <a:rPr lang="en-US" dirty="0" err="1" smtClean="0"/>
              <a:t>cs</a:t>
            </a:r>
            <a:r>
              <a:rPr lang="en-US" dirty="0" smtClean="0"/>
              <a:t> y los </a:t>
            </a:r>
            <a:r>
              <a:rPr lang="en-US" dirty="0" err="1" smtClean="0"/>
              <a:t>empaqueta</a:t>
            </a:r>
            <a:r>
              <a:rPr lang="en-US" dirty="0" smtClean="0"/>
              <a:t> en assemblies.</a:t>
            </a:r>
          </a:p>
          <a:p>
            <a:pPr marL="0" indent="0">
              <a:buNone/>
            </a:pP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smtClean="0"/>
              <a:t>C#</a:t>
            </a:r>
            <a:endParaRPr lang="es-AR" dirty="0"/>
          </a:p>
        </p:txBody>
      </p:sp>
    </p:spTree>
    <p:extLst>
      <p:ext uri="{BB962C8B-B14F-4D97-AF65-F5344CB8AC3E}">
        <p14:creationId xmlns:p14="http://schemas.microsoft.com/office/powerpoint/2010/main" val="29199928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5" name="Content Placeholder 2"/>
          <p:cNvSpPr>
            <a:spLocks noGrp="1"/>
          </p:cNvSpPr>
          <p:nvPr>
            <p:ph idx="1"/>
          </p:nvPr>
        </p:nvSpPr>
        <p:spPr>
          <a:xfrm>
            <a:off x="2246377" y="1446214"/>
            <a:ext cx="7888287" cy="902667"/>
          </a:xfrm>
        </p:spPr>
        <p:txBody>
          <a:bodyPr>
            <a:normAutofit fontScale="85000" lnSpcReduction="10000"/>
          </a:bodyPr>
          <a:lstStyle/>
          <a:p>
            <a:r>
              <a:rPr lang="en-US" dirty="0"/>
              <a:t>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value-type en un reference </a:t>
            </a:r>
            <a:r>
              <a:rPr lang="en-US" dirty="0" smtClean="0"/>
              <a:t>type</a:t>
            </a:r>
          </a:p>
          <a:p>
            <a:r>
              <a:rPr lang="en-US" dirty="0" smtClean="0"/>
              <a:t>Unboxing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reference type a un value-type</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Boxing / Unboxing</a:t>
            </a:r>
            <a:endParaRPr lang="es-AR"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0852" y="3068960"/>
            <a:ext cx="567747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9221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smtClean="0"/>
              <a:t>Collections</a:t>
            </a:r>
            <a:endParaRPr lang="es-AR" dirty="0"/>
          </a:p>
        </p:txBody>
      </p:sp>
      <p:pic>
        <p:nvPicPr>
          <p:cNvPr id="12294" name="Picture 6" descr="http://sunnybrook.ca/uploads/sri_genom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664" y="1052736"/>
            <a:ext cx="6559152" cy="501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82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pPr lvl="0"/>
            <a:r>
              <a:rPr lang="es-AR" dirty="0" smtClean="0"/>
              <a:t>Los tipos </a:t>
            </a:r>
            <a:r>
              <a:rPr lang="es-AR" dirty="0"/>
              <a:t>para representar colecciones </a:t>
            </a:r>
            <a:r>
              <a:rPr lang="es-AR" dirty="0" smtClean="0"/>
              <a:t>pueden </a:t>
            </a:r>
            <a:r>
              <a:rPr lang="es-AR" dirty="0"/>
              <a:t>ser divididos en 3 </a:t>
            </a:r>
            <a:r>
              <a:rPr lang="es-AR" dirty="0" smtClean="0"/>
              <a:t>categorías:</a:t>
            </a:r>
          </a:p>
          <a:p>
            <a:pPr lvl="0"/>
            <a:endParaRPr lang="en-US" dirty="0"/>
          </a:p>
          <a:p>
            <a:pPr lvl="0"/>
            <a:endParaRPr lang="es-AR" dirty="0" smtClean="0"/>
          </a:p>
          <a:p>
            <a:pPr lvl="1"/>
            <a:r>
              <a:rPr lang="es-AR" dirty="0" smtClean="0"/>
              <a:t>Interfaces </a:t>
            </a:r>
            <a:r>
              <a:rPr lang="es-AR" dirty="0"/>
              <a:t>para definir el comportamiento estándar de una </a:t>
            </a:r>
            <a:r>
              <a:rPr lang="es-AR" dirty="0" smtClean="0"/>
              <a:t>colección.</a:t>
            </a:r>
          </a:p>
          <a:p>
            <a:pPr lvl="1"/>
            <a:endParaRPr lang="es-AR" dirty="0"/>
          </a:p>
          <a:p>
            <a:pPr lvl="1"/>
            <a:r>
              <a:rPr lang="es-AR" dirty="0"/>
              <a:t>Colecciones: </a:t>
            </a:r>
            <a:r>
              <a:rPr lang="es-AR" dirty="0" smtClean="0"/>
              <a:t>listas </a:t>
            </a:r>
            <a:r>
              <a:rPr lang="es-AR" dirty="0"/>
              <a:t>para </a:t>
            </a:r>
            <a:r>
              <a:rPr lang="es-AR" dirty="0" smtClean="0"/>
              <a:t>usar.</a:t>
            </a:r>
          </a:p>
          <a:p>
            <a:pPr lvl="1"/>
            <a:endParaRPr lang="es-AR" dirty="0"/>
          </a:p>
          <a:p>
            <a:pPr lvl="1"/>
            <a:r>
              <a:rPr lang="es-AR" dirty="0"/>
              <a:t>Clases base para escribir colecciones específicas en una </a:t>
            </a:r>
            <a:r>
              <a:rPr lang="es-AR" dirty="0" smtClean="0"/>
              <a:t>aplicación.</a:t>
            </a:r>
            <a:endParaRPr lang="es-AR" dirty="0"/>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Collections</a:t>
            </a:r>
            <a:endParaRPr lang="es-AR" dirty="0"/>
          </a:p>
        </p:txBody>
      </p:sp>
    </p:spTree>
    <p:extLst>
      <p:ext uri="{BB962C8B-B14F-4D97-AF65-F5344CB8AC3E}">
        <p14:creationId xmlns:p14="http://schemas.microsoft.com/office/powerpoint/2010/main" val="26423082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Enumeration</a:t>
            </a:r>
            <a:endParaRPr lang="es-A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5601" y="1484785"/>
            <a:ext cx="7237319" cy="359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539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Enumeration</a:t>
            </a:r>
            <a:endParaRPr lang="es-AR" dirty="0"/>
          </a:p>
          <a:p>
            <a:endParaRPr lang="es-AR"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4" y="1412776"/>
            <a:ext cx="8352928" cy="2546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02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err="1"/>
              <a:t>IEnumerable</a:t>
            </a:r>
            <a:r>
              <a:rPr lang="es-AR" dirty="0"/>
              <a:t>&lt;T&gt; (and </a:t>
            </a:r>
            <a:r>
              <a:rPr lang="es-AR" dirty="0" err="1" smtClean="0"/>
              <a:t>IEnumerable</a:t>
            </a:r>
            <a:r>
              <a:rPr lang="es-AR" dirty="0" smtClean="0"/>
              <a:t>): mínima funcionalidad (solo enumeración).</a:t>
            </a:r>
          </a:p>
          <a:p>
            <a:endParaRPr lang="es-AR" dirty="0"/>
          </a:p>
          <a:p>
            <a:r>
              <a:rPr lang="es-AR" dirty="0" err="1"/>
              <a:t>ICollection</a:t>
            </a:r>
            <a:r>
              <a:rPr lang="es-AR" dirty="0"/>
              <a:t>&lt;T&gt; (and </a:t>
            </a:r>
            <a:r>
              <a:rPr lang="es-AR" dirty="0" err="1" smtClean="0"/>
              <a:t>ICollection</a:t>
            </a:r>
            <a:r>
              <a:rPr lang="es-AR" dirty="0" smtClean="0"/>
              <a:t>): funcionalidad media (</a:t>
            </a:r>
            <a:r>
              <a:rPr lang="es-AR" dirty="0" err="1" smtClean="0"/>
              <a:t>ej</a:t>
            </a:r>
            <a:r>
              <a:rPr lang="es-AR" dirty="0" smtClean="0"/>
              <a:t>: la propiedad </a:t>
            </a:r>
            <a:r>
              <a:rPr lang="es-AR" dirty="0" err="1" smtClean="0"/>
              <a:t>Count</a:t>
            </a:r>
            <a:r>
              <a:rPr lang="es-AR" dirty="0" smtClean="0"/>
              <a:t>).</a:t>
            </a:r>
          </a:p>
          <a:p>
            <a:endParaRPr lang="es-AR" dirty="0"/>
          </a:p>
          <a:p>
            <a:r>
              <a:rPr lang="es-AR" dirty="0" err="1"/>
              <a:t>IList</a:t>
            </a:r>
            <a:r>
              <a:rPr lang="es-AR" dirty="0"/>
              <a:t> &lt;T&gt;/</a:t>
            </a:r>
            <a:r>
              <a:rPr lang="es-AR" dirty="0" err="1"/>
              <a:t>IDictionary</a:t>
            </a:r>
            <a:r>
              <a:rPr lang="es-AR" dirty="0"/>
              <a:t> &lt;</a:t>
            </a:r>
            <a:r>
              <a:rPr lang="es-AR" dirty="0" smtClean="0"/>
              <a:t>K,V&gt;: gran funcionalidad (incluye </a:t>
            </a:r>
            <a:r>
              <a:rPr lang="es-AR" dirty="0"/>
              <a:t>“</a:t>
            </a:r>
            <a:r>
              <a:rPr lang="es-AR" dirty="0" err="1" smtClean="0"/>
              <a:t>random</a:t>
            </a:r>
            <a:r>
              <a:rPr lang="es-AR" dirty="0" smtClean="0"/>
              <a:t> </a:t>
            </a:r>
            <a:r>
              <a:rPr lang="es-AR" dirty="0" err="1"/>
              <a:t>access</a:t>
            </a:r>
            <a:r>
              <a:rPr lang="es-AR" dirty="0"/>
              <a:t> </a:t>
            </a:r>
            <a:r>
              <a:rPr lang="es-AR" dirty="0" err="1"/>
              <a:t>by</a:t>
            </a:r>
            <a:r>
              <a:rPr lang="es-AR" dirty="0"/>
              <a:t> </a:t>
            </a:r>
            <a:r>
              <a:rPr lang="es-AR" dirty="0" err="1" smtClean="0"/>
              <a:t>index</a:t>
            </a:r>
            <a:r>
              <a:rPr lang="es-AR" dirty="0" smtClean="0"/>
              <a:t>/</a:t>
            </a:r>
            <a:r>
              <a:rPr lang="es-AR" dirty="0" err="1" smtClean="0"/>
              <a:t>key</a:t>
            </a:r>
            <a:r>
              <a:rPr lang="es-AR" dirty="0" smtClean="0"/>
              <a: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a:t>ICollection</a:t>
            </a:r>
            <a:r>
              <a:rPr lang="es-AR" dirty="0"/>
              <a:t>, </a:t>
            </a:r>
            <a:r>
              <a:rPr lang="es-AR" dirty="0" err="1"/>
              <a:t>IList</a:t>
            </a:r>
            <a:r>
              <a:rPr lang="es-AR" dirty="0"/>
              <a:t> e </a:t>
            </a:r>
            <a:r>
              <a:rPr lang="es-AR" dirty="0" err="1"/>
              <a:t>IDictionary</a:t>
            </a:r>
            <a:endParaRPr lang="es-AR" dirty="0"/>
          </a:p>
          <a:p>
            <a:endParaRPr lang="es-AR" dirty="0"/>
          </a:p>
        </p:txBody>
      </p:sp>
    </p:spTree>
    <p:extLst>
      <p:ext uri="{BB962C8B-B14F-4D97-AF65-F5344CB8AC3E}">
        <p14:creationId xmlns:p14="http://schemas.microsoft.com/office/powerpoint/2010/main" val="27900657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smtClean="0"/>
              <a:t>ICollection</a:t>
            </a:r>
            <a:r>
              <a:rPr lang="es-AR" dirty="0"/>
              <a:t>, </a:t>
            </a:r>
            <a:r>
              <a:rPr lang="es-AR" dirty="0" err="1"/>
              <a:t>IList</a:t>
            </a:r>
            <a:r>
              <a:rPr lang="es-AR" dirty="0"/>
              <a:t> e </a:t>
            </a:r>
            <a:r>
              <a:rPr lang="es-AR" dirty="0" err="1"/>
              <a:t>IDictionary</a:t>
            </a:r>
            <a:endParaRPr lang="es-AR" dirty="0"/>
          </a:p>
        </p:txBody>
      </p:sp>
      <p:sp>
        <p:nvSpPr>
          <p:cNvPr id="5" name="Rectangle 1"/>
          <p:cNvSpPr>
            <a:spLocks noChangeArrowheads="1"/>
          </p:cNvSpPr>
          <p:nvPr/>
        </p:nvSpPr>
        <p:spPr bwMode="auto">
          <a:xfrm>
            <a:off x="2125277" y="1772816"/>
            <a:ext cx="702307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public</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interface</a:t>
            </a:r>
            <a:r>
              <a:rPr lang="es-AR" dirty="0">
                <a:solidFill>
                  <a:srgbClr val="000000"/>
                </a:solidFill>
                <a:latin typeface="Consolas" pitchFamily="49" charset="0"/>
                <a:cs typeface="Consolas" pitchFamily="49" charset="0"/>
              </a:rPr>
              <a:t> </a:t>
            </a:r>
            <a:r>
              <a:rPr lang="es-AR" dirty="0" err="1">
                <a:solidFill>
                  <a:srgbClr val="2B91AF"/>
                </a:solidFill>
                <a:latin typeface="Consolas" pitchFamily="49" charset="0"/>
                <a:cs typeface="Consolas" pitchFamily="49" charset="0"/>
              </a:rPr>
              <a:t>ICollection</a:t>
            </a:r>
            <a:r>
              <a:rPr lang="es-AR" dirty="0">
                <a:solidFill>
                  <a:srgbClr val="000000"/>
                </a:solidFill>
                <a:latin typeface="Consolas" pitchFamily="49" charset="0"/>
                <a:cs typeface="Consolas" pitchFamily="49" charset="0"/>
              </a:rPr>
              <a:t>&lt;T&gt; : </a:t>
            </a:r>
            <a:r>
              <a:rPr lang="es-AR" dirty="0" err="1">
                <a:solidFill>
                  <a:srgbClr val="2B91AF"/>
                </a:solidFill>
                <a:latin typeface="Consolas" pitchFamily="49" charset="0"/>
                <a:cs typeface="Consolas" pitchFamily="49" charset="0"/>
              </a:rPr>
              <a:t>IEnumerable</a:t>
            </a:r>
            <a:r>
              <a:rPr lang="es-AR" dirty="0">
                <a:solidFill>
                  <a:srgbClr val="000000"/>
                </a:solidFill>
                <a:latin typeface="Consolas" pitchFamily="49" charset="0"/>
                <a:cs typeface="Consolas" pitchFamily="49" charset="0"/>
              </a:rPr>
              <a:t>&lt;T&gt;    </a:t>
            </a:r>
          </a:p>
          <a:p>
            <a:pPr fontAlgn="base">
              <a:spcBef>
                <a:spcPct val="0"/>
              </a:spcBef>
              <a:spcAft>
                <a:spcPct val="0"/>
              </a:spcAft>
            </a:pP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Count</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Contains</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CopyTo</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array</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arrayIndex</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IsReadOnly</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Add</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Remove</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Clear();     </a:t>
            </a:r>
          </a:p>
          <a:p>
            <a:pPr fontAlgn="base">
              <a:spcBef>
                <a:spcPct val="0"/>
              </a:spcBef>
              <a:spcAft>
                <a:spcPct val="0"/>
              </a:spcAft>
            </a:pPr>
            <a:r>
              <a:rPr lang="es-AR" dirty="0">
                <a:solidFill>
                  <a:srgbClr val="000000"/>
                </a:solidFill>
                <a:latin typeface="Consolas" pitchFamily="49" charset="0"/>
                <a:cs typeface="Consolas" pitchFamily="49" charset="0"/>
              </a:rPr>
              <a:t>}</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29461270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smtClean="0"/>
              <a:t>ICollection</a:t>
            </a:r>
            <a:r>
              <a:rPr lang="es-AR" dirty="0"/>
              <a:t>, </a:t>
            </a:r>
            <a:r>
              <a:rPr lang="es-AR" dirty="0" err="1"/>
              <a:t>IList</a:t>
            </a:r>
            <a:r>
              <a:rPr lang="es-AR" dirty="0"/>
              <a:t> e </a:t>
            </a:r>
            <a:r>
              <a:rPr lang="es-AR" dirty="0" err="1"/>
              <a:t>IDictionary</a:t>
            </a:r>
            <a:endParaRPr lang="es-AR" dirty="0"/>
          </a:p>
        </p:txBody>
      </p:sp>
      <p:sp>
        <p:nvSpPr>
          <p:cNvPr id="3"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6293989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Enumeration</a:t>
            </a:r>
            <a:endParaRPr lang="es-AR"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6282" y="1772816"/>
            <a:ext cx="646602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0218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Collections</a:t>
            </a:r>
            <a:endParaRPr lang="es-AR" dirty="0"/>
          </a:p>
        </p:txBody>
      </p:sp>
      <p:pic>
        <p:nvPicPr>
          <p:cNvPr id="5" name="Picture 4" descr="http://www.ewbi.com/ewbi.develop/graphics/generic.net.collection.interface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616" y="620688"/>
            <a:ext cx="7396420" cy="5500196"/>
          </a:xfrm>
          <a:prstGeom prst="rect">
            <a:avLst/>
          </a:prstGeom>
          <a:noFill/>
          <a:ln>
            <a:noFill/>
          </a:ln>
        </p:spPr>
      </p:pic>
    </p:spTree>
    <p:extLst>
      <p:ext uri="{BB962C8B-B14F-4D97-AF65-F5344CB8AC3E}">
        <p14:creationId xmlns:p14="http://schemas.microsoft.com/office/powerpoint/2010/main" val="2048953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.Net</a:t>
            </a:r>
            <a:endParaRPr lang="es-AR" dirty="0"/>
          </a:p>
        </p:txBody>
      </p:sp>
      <p:sp>
        <p:nvSpPr>
          <p:cNvPr id="3" name="Content Placeholder 2"/>
          <p:cNvSpPr>
            <a:spLocks noGrp="1"/>
          </p:cNvSpPr>
          <p:nvPr>
            <p:ph idx="1"/>
          </p:nvPr>
        </p:nvSpPr>
        <p:spPr>
          <a:xfrm>
            <a:off x="263352" y="1558654"/>
            <a:ext cx="4392488" cy="4573587"/>
          </a:xfrm>
        </p:spPr>
        <p:txBody>
          <a:bodyPr/>
          <a:lstStyle/>
          <a:p>
            <a:r>
              <a:rPr lang="en-US" dirty="0" smtClean="0"/>
              <a:t>Es un </a:t>
            </a:r>
            <a:r>
              <a:rPr lang="en-US" dirty="0" err="1" smtClean="0"/>
              <a:t>dominio</a:t>
            </a:r>
            <a:r>
              <a:rPr lang="en-US" dirty="0" smtClean="0"/>
              <a:t> </a:t>
            </a:r>
            <a:r>
              <a:rPr lang="en-US" dirty="0" err="1" smtClean="0"/>
              <a:t>dentro</a:t>
            </a:r>
            <a:r>
              <a:rPr lang="en-US" dirty="0" smtClean="0"/>
              <a:t> del </a:t>
            </a:r>
            <a:r>
              <a:rPr lang="en-US" dirty="0" err="1" smtClean="0"/>
              <a:t>cual</a:t>
            </a:r>
            <a:r>
              <a:rPr lang="en-US" dirty="0" smtClean="0"/>
              <a:t> el </a:t>
            </a:r>
            <a:r>
              <a:rPr lang="en-US" dirty="0" err="1" smtClean="0"/>
              <a:t>nombre</a:t>
            </a:r>
            <a:r>
              <a:rPr lang="en-US" dirty="0" smtClean="0"/>
              <a:t> de un Type </a:t>
            </a:r>
            <a:r>
              <a:rPr lang="en-US" dirty="0" err="1" smtClean="0"/>
              <a:t>debe</a:t>
            </a:r>
            <a:r>
              <a:rPr lang="en-US" dirty="0" smtClean="0"/>
              <a:t> ser </a:t>
            </a:r>
            <a:r>
              <a:rPr lang="en-US" dirty="0" err="1" smtClean="0"/>
              <a:t>único</a:t>
            </a:r>
            <a:r>
              <a:rPr lang="en-US" dirty="0" smtClean="0"/>
              <a:t>.</a:t>
            </a:r>
          </a:p>
          <a:p>
            <a:r>
              <a:rPr lang="en-US" dirty="0" smtClean="0"/>
              <a:t>Es parte del </a:t>
            </a:r>
            <a:r>
              <a:rPr lang="en-US" dirty="0" err="1" smtClean="0"/>
              <a:t>nombre</a:t>
            </a:r>
            <a:r>
              <a:rPr lang="en-US" dirty="0" smtClean="0"/>
              <a:t> </a:t>
            </a:r>
            <a:r>
              <a:rPr lang="en-US" dirty="0" err="1" smtClean="0"/>
              <a:t>completo</a:t>
            </a:r>
            <a:r>
              <a:rPr lang="en-US" dirty="0" smtClean="0"/>
              <a:t> de un Type.</a:t>
            </a:r>
          </a:p>
          <a:p>
            <a:r>
              <a:rPr lang="en-US" dirty="0" err="1" smtClean="0"/>
              <a:t>Sistema</a:t>
            </a:r>
            <a:r>
              <a:rPr lang="en-US" dirty="0" smtClean="0"/>
              <a:t> </a:t>
            </a:r>
            <a:r>
              <a:rPr lang="en-US" dirty="0"/>
              <a:t>de </a:t>
            </a:r>
            <a:r>
              <a:rPr lang="en-US" dirty="0" err="1" smtClean="0"/>
              <a:t>organización</a:t>
            </a:r>
            <a:r>
              <a:rPr lang="en-US" dirty="0" smtClean="0"/>
              <a:t>.</a:t>
            </a:r>
            <a:endParaRPr lang="en-US" dirty="0"/>
          </a:p>
          <a:p>
            <a:r>
              <a:rPr lang="en-US" dirty="0" err="1" smtClean="0"/>
              <a:t>Indica</a:t>
            </a:r>
            <a:r>
              <a:rPr lang="en-US" dirty="0" smtClean="0"/>
              <a:t> </a:t>
            </a:r>
            <a:r>
              <a:rPr lang="en-US" dirty="0" err="1" smtClean="0"/>
              <a:t>jerarquía</a:t>
            </a:r>
            <a:r>
              <a:rPr lang="en-US" dirty="0" smtClean="0"/>
              <a:t>.</a:t>
            </a:r>
            <a:endParaRPr lang="en-US" dirty="0"/>
          </a:p>
          <a:p>
            <a:r>
              <a:rPr lang="es-AR" dirty="0"/>
              <a:t>Directorio </a:t>
            </a:r>
            <a:r>
              <a:rPr lang="es-AR" dirty="0" smtClean="0"/>
              <a:t>lógico.</a:t>
            </a:r>
          </a:p>
          <a:p>
            <a:r>
              <a:rPr lang="en-US" dirty="0" err="1" smtClean="0"/>
              <a:t>Evitan</a:t>
            </a:r>
            <a:r>
              <a:rPr lang="en-US" dirty="0" smtClean="0"/>
              <a:t> </a:t>
            </a:r>
            <a:r>
              <a:rPr lang="en-US" dirty="0" err="1" smtClean="0"/>
              <a:t>problemas</a:t>
            </a:r>
            <a:r>
              <a:rPr lang="en-US" dirty="0" smtClean="0"/>
              <a:t> de </a:t>
            </a:r>
            <a:r>
              <a:rPr lang="en-US" dirty="0" err="1" smtClean="0"/>
              <a:t>nombres</a:t>
            </a:r>
            <a:r>
              <a:rPr lang="en-US" dirty="0" smtClean="0"/>
              <a:t>.</a:t>
            </a:r>
            <a:endParaRPr lang="es-AR" dirty="0"/>
          </a:p>
          <a:p>
            <a:r>
              <a:rPr lang="en-US" dirty="0" smtClean="0"/>
              <a:t>Se </a:t>
            </a:r>
            <a:r>
              <a:rPr lang="en-US" dirty="0" err="1" smtClean="0"/>
              <a:t>pueden</a:t>
            </a:r>
            <a:r>
              <a:rPr lang="en-US" dirty="0" smtClean="0"/>
              <a:t> </a:t>
            </a:r>
            <a:r>
              <a:rPr lang="en-US" dirty="0" err="1" smtClean="0"/>
              <a:t>importar</a:t>
            </a:r>
            <a:r>
              <a:rPr lang="en-US" dirty="0" smtClean="0"/>
              <a:t> </a:t>
            </a:r>
            <a:r>
              <a:rPr lang="en-US" dirty="0" err="1" smtClean="0"/>
              <a:t>utilizando</a:t>
            </a:r>
            <a:r>
              <a:rPr lang="en-US" dirty="0" smtClean="0"/>
              <a:t> la </a:t>
            </a:r>
            <a:r>
              <a:rPr lang="en-US" dirty="0" err="1" smtClean="0"/>
              <a:t>directiva</a:t>
            </a:r>
            <a:r>
              <a:rPr lang="en-US" dirty="0" smtClean="0"/>
              <a:t> Using.</a:t>
            </a:r>
          </a:p>
          <a:p>
            <a:r>
              <a:rPr lang="en-US" dirty="0" smtClean="0"/>
              <a:t>Se </a:t>
            </a:r>
            <a:r>
              <a:rPr lang="en-US" dirty="0" err="1" smtClean="0"/>
              <a:t>pueden</a:t>
            </a:r>
            <a:r>
              <a:rPr lang="en-US" dirty="0" smtClean="0"/>
              <a:t> </a:t>
            </a:r>
            <a:r>
              <a:rPr lang="en-US" dirty="0" err="1" smtClean="0"/>
              <a:t>utilizar</a:t>
            </a:r>
            <a:r>
              <a:rPr lang="en-US" dirty="0" smtClean="0"/>
              <a:t> alias.</a:t>
            </a:r>
            <a:endParaRPr lang="en-US" dirty="0"/>
          </a:p>
          <a:p>
            <a:pPr>
              <a:buNone/>
            </a:pPr>
            <a:r>
              <a:rPr lang="es-AR" dirty="0" smtClean="0"/>
              <a:t>	</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smtClean="0"/>
              <a:t>Namespaces</a:t>
            </a:r>
            <a:endParaRPr lang="es-AR" dirty="0"/>
          </a:p>
        </p:txBody>
      </p:sp>
      <p:sp>
        <p:nvSpPr>
          <p:cNvPr id="7" name="Rectangle 1"/>
          <p:cNvSpPr>
            <a:spLocks noChangeArrowheads="1"/>
          </p:cNvSpPr>
          <p:nvPr/>
        </p:nvSpPr>
        <p:spPr bwMode="auto">
          <a:xfrm>
            <a:off x="5300550" y="3685002"/>
            <a:ext cx="525015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a:latin typeface="Consolas" pitchFamily="49" charset="0"/>
                <a:cs typeface="Consolas" pitchFamily="49" charset="0"/>
              </a:rPr>
              <a:t>);</a:t>
            </a:r>
            <a:br>
              <a:rPr lang="es-AR" dirty="0">
                <a:latin typeface="Consolas" pitchFamily="49" charset="0"/>
                <a:cs typeface="Consolas" pitchFamily="49" charset="0"/>
              </a:rPr>
            </a:br>
            <a:endParaRPr lang="es-AR" sz="4000" dirty="0">
              <a:latin typeface="Arial" pitchFamily="34" charset="0"/>
              <a:cs typeface="Arial" pitchFamily="34" charset="0"/>
            </a:endParaRPr>
          </a:p>
        </p:txBody>
      </p:sp>
      <p:sp>
        <p:nvSpPr>
          <p:cNvPr id="8" name="Rectangle 2"/>
          <p:cNvSpPr>
            <a:spLocks noChangeArrowheads="1"/>
          </p:cNvSpPr>
          <p:nvPr/>
        </p:nvSpPr>
        <p:spPr bwMode="auto">
          <a:xfrm>
            <a:off x="5317042" y="4679567"/>
            <a:ext cx="49932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a:t>
            </a:r>
            <a:r>
              <a:rPr lang="es-AR" sz="2000" dirty="0" err="1">
                <a:latin typeface="Consolas" pitchFamily="49" charset="0"/>
                <a:cs typeface="Consolas" pitchFamily="49" charset="0"/>
              </a:rPr>
              <a:t>System</a:t>
            </a:r>
            <a:r>
              <a:rPr lang="es-AR" sz="2000" dirty="0">
                <a:latin typeface="Consolas" pitchFamily="49" charset="0"/>
                <a:cs typeface="Consolas" pitchFamily="49" charset="0"/>
              </a:rPr>
              <a:t>;</a:t>
            </a:r>
            <a:br>
              <a:rPr lang="es-AR" sz="2000" dirty="0">
                <a:latin typeface="Consolas" pitchFamily="49" charset="0"/>
                <a:cs typeface="Consolas" pitchFamily="49" charset="0"/>
              </a:rPr>
            </a:br>
            <a:r>
              <a:rPr lang="es-AR" sz="2000" dirty="0">
                <a:latin typeface="Consolas" pitchFamily="49" charset="0"/>
                <a:cs typeface="Consolas" pitchFamily="49" charset="0"/>
              </a:rPr>
              <a:t>…</a:t>
            </a: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latin typeface="Consolas" pitchFamily="49" charset="0"/>
                <a:cs typeface="Consolas" pitchFamily="49" charset="0"/>
              </a:rPr>
              <a:t>.WriteLine</a:t>
            </a:r>
            <a:r>
              <a:rPr lang="es-AR" sz="2000" dirty="0">
                <a:latin typeface="Consolas" pitchFamily="49" charset="0"/>
                <a:cs typeface="Consolas" pitchFamily="49" charset="0"/>
              </a:rPr>
              <a:t>(</a:t>
            </a:r>
            <a:r>
              <a:rPr lang="es-AR" sz="2000" dirty="0">
                <a:solidFill>
                  <a:srgbClr val="A31515"/>
                </a:solidFill>
                <a:latin typeface="Consolas" pitchFamily="49" charset="0"/>
                <a:cs typeface="Consolas" pitchFamily="49" charset="0"/>
              </a:rPr>
              <a:t>"Hola Mentor"</a:t>
            </a:r>
            <a:r>
              <a:rPr lang="es-AR" sz="2000" dirty="0">
                <a:latin typeface="Consolas" pitchFamily="49" charset="0"/>
                <a:cs typeface="Consolas" pitchFamily="49" charset="0"/>
              </a:rPr>
              <a:t>);</a:t>
            </a:r>
            <a:endParaRPr lang="es-AR" sz="4400" dirty="0">
              <a:latin typeface="Arial" pitchFamily="34" charset="0"/>
              <a:cs typeface="Arial" pitchFamily="34" charset="0"/>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115" y="1520836"/>
            <a:ext cx="71112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a:spLocks noChangeArrowheads="1"/>
          </p:cNvSpPr>
          <p:nvPr/>
        </p:nvSpPr>
        <p:spPr bwMode="auto">
          <a:xfrm>
            <a:off x="5317042" y="2919515"/>
            <a:ext cx="6572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Project = </a:t>
            </a:r>
            <a:r>
              <a:rPr lang="es-AR" sz="2000" dirty="0" err="1">
                <a:latin typeface="Consolas" pitchFamily="49" charset="0"/>
                <a:cs typeface="Consolas" pitchFamily="49" charset="0"/>
              </a:rPr>
              <a:t>PC.MyCompany.Project</a:t>
            </a:r>
            <a:r>
              <a:rPr lang="es-AR" sz="2000" dirty="0">
                <a:latin typeface="Consolas" pitchFamily="49" charset="0"/>
                <a:cs typeface="Consolas" pitchFamily="49" charset="0"/>
              </a:rPr>
              <a:t>; </a:t>
            </a:r>
            <a:r>
              <a:rPr lang="es-AR" sz="2000" dirty="0">
                <a:solidFill>
                  <a:schemeClr val="accent3">
                    <a:lumMod val="75000"/>
                  </a:schemeClr>
                </a:solidFill>
                <a:latin typeface="Consolas" pitchFamily="49" charset="0"/>
                <a:cs typeface="Consolas" pitchFamily="49" charset="0"/>
              </a:rPr>
              <a:t>//alias</a:t>
            </a:r>
          </a:p>
        </p:txBody>
      </p:sp>
    </p:spTree>
    <p:extLst>
      <p:ext uri="{BB962C8B-B14F-4D97-AF65-F5344CB8AC3E}">
        <p14:creationId xmlns:p14="http://schemas.microsoft.com/office/powerpoint/2010/main" val="39196377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n-US" dirty="0" smtClean="0"/>
              <a:t>Es </a:t>
            </a:r>
            <a:r>
              <a:rPr lang="en-US" dirty="0" err="1" smtClean="0"/>
              <a:t>una</a:t>
            </a:r>
            <a:r>
              <a:rPr lang="en-US" dirty="0" smtClean="0"/>
              <a:t> </a:t>
            </a:r>
            <a:r>
              <a:rPr lang="en-US" dirty="0" err="1" smtClean="0"/>
              <a:t>clase</a:t>
            </a:r>
            <a:r>
              <a:rPr lang="en-US" dirty="0" smtClean="0"/>
              <a:t>.</a:t>
            </a:r>
            <a:endParaRPr lang="es-AR" dirty="0" smtClean="0"/>
          </a:p>
          <a:p>
            <a:r>
              <a:rPr lang="es-AR" dirty="0" smtClean="0"/>
              <a:t>Implícita </a:t>
            </a:r>
            <a:r>
              <a:rPr lang="es-AR" dirty="0"/>
              <a:t>para todos los </a:t>
            </a:r>
            <a:r>
              <a:rPr lang="es-AR" dirty="0" err="1"/>
              <a:t>arrays</a:t>
            </a:r>
            <a:r>
              <a:rPr lang="es-AR" dirty="0"/>
              <a:t> simples o </a:t>
            </a:r>
            <a:r>
              <a:rPr lang="es-AR" dirty="0" smtClean="0"/>
              <a:t>multidimensionales.</a:t>
            </a:r>
          </a:p>
          <a:p>
            <a:r>
              <a:rPr lang="es-AR" dirty="0" smtClean="0"/>
              <a:t>Utilizada </a:t>
            </a:r>
            <a:r>
              <a:rPr lang="es-AR" dirty="0"/>
              <a:t>para implementar las colecciones más básicas y fundamentales dentro de </a:t>
            </a:r>
            <a:r>
              <a:rPr lang="es-AR" dirty="0" err="1"/>
              <a:t>.</a:t>
            </a:r>
            <a:r>
              <a:rPr lang="es-AR" dirty="0" err="1" smtClean="0"/>
              <a:t>Net</a:t>
            </a:r>
            <a:r>
              <a:rPr lang="es-AR" dirty="0" smtClean="0"/>
              <a:t>.</a:t>
            </a:r>
          </a:p>
          <a:p>
            <a:r>
              <a:rPr lang="es-AR" dirty="0"/>
              <a:t>C# provee sintaxis explicita para su declaración e </a:t>
            </a:r>
            <a:r>
              <a:rPr lang="es-AR" dirty="0" smtClean="0"/>
              <a:t>instanciación.</a:t>
            </a:r>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Array</a:t>
            </a:r>
            <a:endParaRPr lang="es-AR" dirty="0"/>
          </a:p>
        </p:txBody>
      </p:sp>
      <p:sp>
        <p:nvSpPr>
          <p:cNvPr id="5" name="Rectangle 1"/>
          <p:cNvSpPr>
            <a:spLocks noChangeArrowheads="1"/>
          </p:cNvSpPr>
          <p:nvPr/>
        </p:nvSpPr>
        <p:spPr bwMode="auto">
          <a:xfrm>
            <a:off x="3359696" y="2787894"/>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a:t>
            </a:r>
            <a:r>
              <a:rPr lang="es-AR" dirty="0">
                <a:solidFill>
                  <a:srgbClr val="000000"/>
                </a:solidFill>
                <a:latin typeface="Consolas" pitchFamily="49" charset="0"/>
                <a:cs typeface="Consolas" pitchFamily="49" charset="0"/>
              </a:rPr>
              <a:t>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a:solidFill>
                  <a:srgbClr val="000000"/>
                </a:solidFill>
                <a:latin typeface="Consolas" pitchFamily="49" charset="0"/>
                <a:cs typeface="Consolas" pitchFamily="49" charset="0"/>
              </a:rPr>
              <a:t> 1, 2, 3 </a:t>
            </a:r>
            <a:r>
              <a:rPr lang="es-AR" dirty="0">
                <a:solidFill>
                  <a:srgbClr val="000000"/>
                </a:solidFill>
                <a:latin typeface="Consolas" pitchFamily="49" charset="0"/>
                <a:cs typeface="Consolas" pitchFamily="49" charset="0"/>
              </a:rPr>
              <a:t>};</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r>
              <a:rPr lang="es-AR" dirty="0">
                <a:solidFill>
                  <a:srgbClr val="000000"/>
                </a:solidFill>
                <a:latin typeface="Consolas" pitchFamily="49" charset="0"/>
                <a:cs typeface="Consolas" pitchFamily="49" charset="0"/>
              </a:rPr>
              <a:t>};</a:t>
            </a:r>
            <a:endParaRPr lang="es-AR" sz="4400" dirty="0">
              <a:latin typeface="Arial" pitchFamily="34" charset="0"/>
              <a:cs typeface="Arial" pitchFamily="34" charset="0"/>
            </a:endParaRPr>
          </a:p>
        </p:txBody>
      </p:sp>
      <p:sp>
        <p:nvSpPr>
          <p:cNvPr id="6" name="Rectangle 2"/>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AR" dirty="0">
              <a:latin typeface="Arial" pitchFamily="34" charset="0"/>
              <a:cs typeface="Arial" pitchFamily="34" charset="0"/>
            </a:endParaRPr>
          </a:p>
        </p:txBody>
      </p:sp>
    </p:spTree>
    <p:extLst>
      <p:ext uri="{BB962C8B-B14F-4D97-AF65-F5344CB8AC3E}">
        <p14:creationId xmlns:p14="http://schemas.microsoft.com/office/powerpoint/2010/main" val="27724232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Otras</a:t>
            </a:r>
            <a:r>
              <a:rPr lang="en-US" dirty="0" smtClean="0"/>
              <a:t> </a:t>
            </a:r>
            <a:r>
              <a:rPr lang="en-US" dirty="0" err="1" smtClean="0"/>
              <a:t>colleciones</a:t>
            </a:r>
            <a:endParaRPr lang="es-AR" dirty="0"/>
          </a:p>
        </p:txBody>
      </p:sp>
      <p:sp>
        <p:nvSpPr>
          <p:cNvPr id="3" name="Rectangle 1"/>
          <p:cNvSpPr>
            <a:spLocks noChangeArrowheads="1"/>
          </p:cNvSpPr>
          <p:nvPr/>
        </p:nvSpPr>
        <p:spPr bwMode="auto">
          <a:xfrm>
            <a:off x="2063553" y="1478037"/>
            <a:ext cx="3122971"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3200" dirty="0" err="1">
                <a:solidFill>
                  <a:srgbClr val="2B91AF"/>
                </a:solidFill>
                <a:latin typeface="Consolas" pitchFamily="49" charset="0"/>
                <a:cs typeface="Consolas" pitchFamily="49" charset="0"/>
              </a:rPr>
              <a:t>LinkedList</a:t>
            </a:r>
            <a:r>
              <a:rPr lang="es-AR" sz="3200" dirty="0">
                <a:latin typeface="Consolas" pitchFamily="49" charset="0"/>
                <a:cs typeface="Consolas" pitchFamily="49" charset="0"/>
              </a:rPr>
              <a:t>&lt;T&gt;</a:t>
            </a:r>
            <a:br>
              <a:rPr lang="es-AR" sz="3200" dirty="0">
                <a:latin typeface="Consolas" pitchFamily="49" charset="0"/>
                <a:cs typeface="Consolas" pitchFamily="49" charset="0"/>
              </a:rPr>
            </a:br>
            <a:endParaRPr lang="es-AR" sz="6000" dirty="0">
              <a:latin typeface="Arial" pitchFamily="34" charset="0"/>
              <a:cs typeface="Arial" pitchFamily="34" charset="0"/>
            </a:endParaRPr>
          </a:p>
        </p:txBody>
      </p:sp>
      <p:sp>
        <p:nvSpPr>
          <p:cNvPr id="5" name="Rectangle 2"/>
          <p:cNvSpPr>
            <a:spLocks noChangeArrowheads="1"/>
          </p:cNvSpPr>
          <p:nvPr/>
        </p:nvSpPr>
        <p:spPr bwMode="auto">
          <a:xfrm>
            <a:off x="3453090" y="2465321"/>
            <a:ext cx="221086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3600" dirty="0" err="1">
                <a:solidFill>
                  <a:srgbClr val="2B91AF"/>
                </a:solidFill>
                <a:latin typeface="Consolas" pitchFamily="49" charset="0"/>
                <a:cs typeface="Consolas" pitchFamily="49" charset="0"/>
              </a:rPr>
              <a:t>Queue</a:t>
            </a:r>
            <a:r>
              <a:rPr lang="es-AR" sz="3600" dirty="0">
                <a:latin typeface="Consolas" pitchFamily="49" charset="0"/>
                <a:cs typeface="Consolas" pitchFamily="49" charset="0"/>
              </a:rPr>
              <a:t>&lt;T&gt;</a:t>
            </a:r>
            <a:br>
              <a:rPr lang="es-AR" sz="3600" dirty="0">
                <a:latin typeface="Consolas" pitchFamily="49" charset="0"/>
                <a:cs typeface="Consolas" pitchFamily="49" charset="0"/>
              </a:rPr>
            </a:br>
            <a:endParaRPr lang="es-AR" sz="6600" dirty="0">
              <a:latin typeface="Arial" pitchFamily="34" charset="0"/>
              <a:cs typeface="Arial" pitchFamily="34" charset="0"/>
            </a:endParaRPr>
          </a:p>
        </p:txBody>
      </p:sp>
      <p:sp>
        <p:nvSpPr>
          <p:cNvPr id="6" name="Rectangle 3"/>
          <p:cNvSpPr>
            <a:spLocks noChangeArrowheads="1"/>
          </p:cNvSpPr>
          <p:nvPr/>
        </p:nvSpPr>
        <p:spPr bwMode="auto">
          <a:xfrm>
            <a:off x="6888088" y="404664"/>
            <a:ext cx="3024336"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4400" dirty="0" err="1">
                <a:solidFill>
                  <a:srgbClr val="2B91AF"/>
                </a:solidFill>
                <a:latin typeface="Consolas" pitchFamily="49" charset="0"/>
                <a:cs typeface="Consolas" pitchFamily="49" charset="0"/>
              </a:rPr>
              <a:t>Stack</a:t>
            </a:r>
            <a:r>
              <a:rPr lang="es-AR" sz="4400" dirty="0">
                <a:latin typeface="Consolas" pitchFamily="49" charset="0"/>
                <a:cs typeface="Consolas" pitchFamily="49" charset="0"/>
              </a:rPr>
              <a:t>&lt;T&gt;</a:t>
            </a:r>
            <a:br>
              <a:rPr lang="es-AR" sz="4400" dirty="0">
                <a:latin typeface="Consolas" pitchFamily="49" charset="0"/>
                <a:cs typeface="Consolas" pitchFamily="49" charset="0"/>
              </a:rPr>
            </a:br>
            <a:endParaRPr lang="es-AR" sz="8000" dirty="0">
              <a:latin typeface="Arial" pitchFamily="34" charset="0"/>
              <a:cs typeface="Arial" pitchFamily="34" charset="0"/>
            </a:endParaRPr>
          </a:p>
        </p:txBody>
      </p:sp>
      <p:sp>
        <p:nvSpPr>
          <p:cNvPr id="7" name="Rectangle 4"/>
          <p:cNvSpPr>
            <a:spLocks noChangeArrowheads="1"/>
          </p:cNvSpPr>
          <p:nvPr/>
        </p:nvSpPr>
        <p:spPr bwMode="auto">
          <a:xfrm>
            <a:off x="1885354" y="3236207"/>
            <a:ext cx="53463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2B91AF"/>
                </a:solidFill>
                <a:latin typeface="Consolas" pitchFamily="49" charset="0"/>
                <a:cs typeface="Consolas" pitchFamily="49" charset="0"/>
              </a:rPr>
              <a:t>HashSet</a:t>
            </a:r>
            <a:r>
              <a:rPr lang="es-AR" sz="2800" dirty="0">
                <a:latin typeface="Consolas" pitchFamily="49" charset="0"/>
                <a:cs typeface="Consolas" pitchFamily="49" charset="0"/>
              </a:rPr>
              <a:t>&lt;T&gt;</a:t>
            </a:r>
          </a:p>
          <a:p>
            <a:r>
              <a:rPr lang="en-US" sz="1600" dirty="0" err="1"/>
              <a:t>var</a:t>
            </a:r>
            <a:r>
              <a:rPr lang="en-US" sz="1600" dirty="0"/>
              <a:t> letters = new </a:t>
            </a:r>
            <a:r>
              <a:rPr lang="en-US" sz="1600" dirty="0" err="1"/>
              <a:t>HashSet</a:t>
            </a:r>
            <a:r>
              <a:rPr lang="en-US" sz="1600" dirty="0"/>
              <a:t>&lt;char&gt; ("the quick brown fox");</a:t>
            </a:r>
          </a:p>
          <a:p>
            <a:r>
              <a:rPr lang="en-US" sz="1600" dirty="0"/>
              <a:t> // the </a:t>
            </a:r>
            <a:r>
              <a:rPr lang="en-US" sz="1600" dirty="0" err="1"/>
              <a:t>quickbrownfx</a:t>
            </a:r>
            <a:endParaRPr lang="en-US" sz="1600" dirty="0"/>
          </a:p>
          <a:p>
            <a:pPr fontAlgn="base">
              <a:spcBef>
                <a:spcPct val="0"/>
              </a:spcBef>
              <a:spcAft>
                <a:spcPct val="0"/>
              </a:spcAft>
            </a:pPr>
            <a:r>
              <a:rPr lang="es-AR" sz="2800" dirty="0">
                <a:latin typeface="Consolas" pitchFamily="49" charset="0"/>
                <a:cs typeface="Consolas" pitchFamily="49" charset="0"/>
              </a:rPr>
              <a:t/>
            </a:r>
            <a:br>
              <a:rPr lang="es-AR" sz="2800" dirty="0">
                <a:latin typeface="Consolas" pitchFamily="49" charset="0"/>
                <a:cs typeface="Consolas" pitchFamily="49" charset="0"/>
              </a:rPr>
            </a:br>
            <a:endParaRPr lang="es-AR" sz="5400" dirty="0">
              <a:latin typeface="Arial" pitchFamily="34" charset="0"/>
              <a:cs typeface="Arial" pitchFamily="34" charset="0"/>
            </a:endParaRPr>
          </a:p>
        </p:txBody>
      </p:sp>
      <p:sp>
        <p:nvSpPr>
          <p:cNvPr id="8" name="Rectangle 5"/>
          <p:cNvSpPr>
            <a:spLocks noChangeArrowheads="1"/>
          </p:cNvSpPr>
          <p:nvPr/>
        </p:nvSpPr>
        <p:spPr bwMode="auto">
          <a:xfrm>
            <a:off x="1885354" y="4451924"/>
            <a:ext cx="6125395"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2B91AF"/>
                </a:solidFill>
                <a:latin typeface="Consolas" pitchFamily="49" charset="0"/>
                <a:cs typeface="Consolas" pitchFamily="49" charset="0"/>
              </a:rPr>
              <a:t>SortedSet</a:t>
            </a:r>
            <a:r>
              <a:rPr lang="es-AR" sz="2800" dirty="0">
                <a:latin typeface="Consolas" pitchFamily="49" charset="0"/>
                <a:cs typeface="Consolas" pitchFamily="49" charset="0"/>
              </a:rPr>
              <a:t>&lt;T&gt;</a:t>
            </a:r>
          </a:p>
          <a:p>
            <a:r>
              <a:rPr lang="en-US" dirty="0" err="1"/>
              <a:t>var</a:t>
            </a:r>
            <a:r>
              <a:rPr lang="en-US" dirty="0"/>
              <a:t> letters = new </a:t>
            </a:r>
            <a:r>
              <a:rPr lang="en-US" dirty="0" err="1"/>
              <a:t>SortedSet</a:t>
            </a:r>
            <a:r>
              <a:rPr lang="en-US" dirty="0"/>
              <a:t>&lt;char&gt; ("the quick brown fox");</a:t>
            </a:r>
          </a:p>
          <a:p>
            <a:r>
              <a:rPr lang="en-US" dirty="0"/>
              <a:t>//  </a:t>
            </a:r>
            <a:r>
              <a:rPr lang="en-US" dirty="0" err="1"/>
              <a:t>bcefhiknoqrtuw</a:t>
            </a:r>
            <a:endParaRPr lang="en-US" dirty="0"/>
          </a:p>
          <a:p>
            <a:pPr fontAlgn="base">
              <a:spcBef>
                <a:spcPct val="0"/>
              </a:spcBef>
              <a:spcAft>
                <a:spcPct val="0"/>
              </a:spcAft>
            </a:pPr>
            <a:r>
              <a:rPr lang="es-AR" sz="3600" dirty="0">
                <a:latin typeface="Consolas" pitchFamily="49" charset="0"/>
                <a:cs typeface="Consolas" pitchFamily="49" charset="0"/>
              </a:rPr>
              <a:t/>
            </a:r>
            <a:br>
              <a:rPr lang="es-AR" sz="3600" dirty="0">
                <a:latin typeface="Consolas" pitchFamily="49" charset="0"/>
                <a:cs typeface="Consolas" pitchFamily="49" charset="0"/>
              </a:rPr>
            </a:br>
            <a:endParaRPr lang="es-AR" sz="6600" dirty="0">
              <a:latin typeface="Arial" pitchFamily="34" charset="0"/>
              <a:cs typeface="Arial" pitchFamily="34" charset="0"/>
            </a:endParaRPr>
          </a:p>
        </p:txBody>
      </p:sp>
    </p:spTree>
    <p:extLst>
      <p:ext uri="{BB962C8B-B14F-4D97-AF65-F5344CB8AC3E}">
        <p14:creationId xmlns:p14="http://schemas.microsoft.com/office/powerpoint/2010/main" val="16581173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Diccionarios</a:t>
            </a:r>
            <a:endParaRPr lang="es-AR" dirty="0"/>
          </a:p>
        </p:txBody>
      </p:sp>
      <p:sp>
        <p:nvSpPr>
          <p:cNvPr id="9" name="Rectangle 8"/>
          <p:cNvSpPr/>
          <p:nvPr/>
        </p:nvSpPr>
        <p:spPr>
          <a:xfrm>
            <a:off x="1847528" y="1071478"/>
            <a:ext cx="6624736" cy="323165"/>
          </a:xfrm>
          <a:prstGeom prst="rect">
            <a:avLst/>
          </a:prstGeom>
        </p:spPr>
        <p:txBody>
          <a:bodyPr vert="horz" lIns="91440" tIns="45720" rIns="91440" bIns="45720" rtlCol="0">
            <a:normAutofit/>
          </a:bodyPr>
          <a:lstStyle/>
          <a:p>
            <a:pPr marL="173038" indent="-173038">
              <a:spcBef>
                <a:spcPct val="20000"/>
              </a:spcBef>
              <a:buBlip>
                <a:blip r:embed="rId4"/>
              </a:buBlip>
            </a:pPr>
            <a:r>
              <a:rPr lang="en-US" sz="1500" dirty="0" err="1"/>
              <a:t>Diccionarios</a:t>
            </a:r>
            <a:r>
              <a:rPr lang="en-US" sz="1500" dirty="0"/>
              <a:t>: son </a:t>
            </a:r>
            <a:r>
              <a:rPr lang="en-US" sz="1500" dirty="0" err="1"/>
              <a:t>colecciones</a:t>
            </a:r>
            <a:r>
              <a:rPr lang="en-US" sz="1500" dirty="0"/>
              <a:t> con </a:t>
            </a:r>
            <a:r>
              <a:rPr lang="en-US" sz="1500" dirty="0" err="1"/>
              <a:t>elementos</a:t>
            </a:r>
            <a:r>
              <a:rPr lang="en-US" sz="1500" dirty="0"/>
              <a:t> </a:t>
            </a:r>
            <a:r>
              <a:rPr lang="en-US" sz="1500" dirty="0" err="1"/>
              <a:t>KeyValuePair</a:t>
            </a:r>
            <a:r>
              <a:rPr lang="en-US" sz="1500" dirty="0"/>
              <a:t>.</a:t>
            </a:r>
            <a:endParaRPr lang="en-US" sz="1500" dirty="0"/>
          </a:p>
        </p:txBody>
      </p:sp>
    </p:spTree>
    <p:extLst>
      <p:ext uri="{BB962C8B-B14F-4D97-AF65-F5344CB8AC3E}">
        <p14:creationId xmlns:p14="http://schemas.microsoft.com/office/powerpoint/2010/main" val="25835891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Generics</a:t>
            </a:r>
            <a:endParaRPr lang="es-AR" dirty="0"/>
          </a:p>
        </p:txBody>
      </p:sp>
      <p:sp>
        <p:nvSpPr>
          <p:cNvPr id="3" name="TextBox 2"/>
          <p:cNvSpPr txBox="1"/>
          <p:nvPr/>
        </p:nvSpPr>
        <p:spPr>
          <a:xfrm>
            <a:off x="3359696" y="1484785"/>
            <a:ext cx="5638082" cy="3770263"/>
          </a:xfrm>
          <a:prstGeom prst="rect">
            <a:avLst/>
          </a:prstGeom>
          <a:noFill/>
        </p:spPr>
        <p:txBody>
          <a:bodyPr wrap="none" rtlCol="0">
            <a:spAutoFit/>
          </a:bodyPr>
          <a:lstStyle/>
          <a:p>
            <a:r>
              <a:rPr lang="en-US" sz="23900" dirty="0"/>
              <a:t>&lt;T&gt;</a:t>
            </a:r>
            <a:endParaRPr lang="es-AR" sz="23900" dirty="0"/>
          </a:p>
        </p:txBody>
      </p:sp>
    </p:spTree>
    <p:extLst>
      <p:ext uri="{BB962C8B-B14F-4D97-AF65-F5344CB8AC3E}">
        <p14:creationId xmlns:p14="http://schemas.microsoft.com/office/powerpoint/2010/main" val="36525834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3" name="Content Placeholder 2"/>
          <p:cNvSpPr>
            <a:spLocks noGrp="1"/>
          </p:cNvSpPr>
          <p:nvPr>
            <p:ph idx="1"/>
          </p:nvPr>
        </p:nvSpPr>
        <p:spPr/>
        <p:txBody>
          <a:bodyPr vert="horz" lIns="91440" tIns="45720" rIns="91440" bIns="45720" rtlCol="0">
            <a:normAutofit/>
          </a:bodyPr>
          <a:lstStyle/>
          <a:p>
            <a:pPr marL="173038" lvl="1">
              <a:buBlip>
                <a:blip r:embed="rId3"/>
              </a:buBlip>
            </a:pPr>
            <a:r>
              <a:rPr lang="en-US" dirty="0" err="1"/>
              <a:t>Parámetro</a:t>
            </a:r>
            <a:r>
              <a:rPr lang="en-US" dirty="0"/>
              <a:t> de </a:t>
            </a:r>
            <a:r>
              <a:rPr lang="en-US" dirty="0" err="1" smtClean="0"/>
              <a:t>tipo</a:t>
            </a:r>
            <a:r>
              <a:rPr lang="en-US" dirty="0" smtClean="0"/>
              <a:t>.</a:t>
            </a:r>
            <a:endParaRPr lang="en-US" dirty="0"/>
          </a:p>
          <a:p>
            <a:pPr marL="173038" lvl="1">
              <a:buBlip>
                <a:blip r:embed="rId3"/>
              </a:buBlip>
            </a:pPr>
            <a:r>
              <a:rPr lang="en-US" dirty="0" err="1" smtClean="0"/>
              <a:t>Clases</a:t>
            </a:r>
            <a:r>
              <a:rPr lang="en-US" dirty="0" smtClean="0"/>
              <a:t>, interfaces </a:t>
            </a:r>
            <a:r>
              <a:rPr lang="en-US" dirty="0"/>
              <a:t>o </a:t>
            </a:r>
            <a:r>
              <a:rPr lang="en-US" dirty="0" err="1" smtClean="0"/>
              <a:t>métodos</a:t>
            </a:r>
            <a:r>
              <a:rPr lang="en-US" dirty="0"/>
              <a:t>, </a:t>
            </a:r>
            <a:r>
              <a:rPr lang="en-US" dirty="0" err="1"/>
              <a:t>aplazan</a:t>
            </a:r>
            <a:r>
              <a:rPr lang="en-US" dirty="0"/>
              <a:t> </a:t>
            </a:r>
            <a:r>
              <a:rPr lang="en-US" dirty="0" smtClean="0"/>
              <a:t>la </a:t>
            </a:r>
            <a:r>
              <a:rPr lang="en-US" dirty="0" err="1" smtClean="0"/>
              <a:t>especificación</a:t>
            </a:r>
            <a:r>
              <a:rPr lang="en-US" dirty="0" smtClean="0"/>
              <a:t> </a:t>
            </a:r>
            <a:r>
              <a:rPr lang="en-US" dirty="0"/>
              <a:t>de los </a:t>
            </a:r>
            <a:r>
              <a:rPr lang="en-US" dirty="0" err="1"/>
              <a:t>tipos</a:t>
            </a:r>
            <a:r>
              <a:rPr lang="en-US" dirty="0"/>
              <a:t> hasta </a:t>
            </a:r>
            <a:r>
              <a:rPr lang="en-US" dirty="0" err="1"/>
              <a:t>que</a:t>
            </a:r>
            <a:r>
              <a:rPr lang="en-US" dirty="0"/>
              <a:t> un </a:t>
            </a:r>
            <a:r>
              <a:rPr lang="en-US" dirty="0" err="1" smtClean="0"/>
              <a:t>cliente</a:t>
            </a:r>
            <a:r>
              <a:rPr lang="en-US" dirty="0" smtClean="0"/>
              <a:t> </a:t>
            </a:r>
            <a:r>
              <a:rPr lang="en-US" dirty="0"/>
              <a:t>los </a:t>
            </a:r>
            <a:r>
              <a:rPr lang="en-US" dirty="0" err="1" smtClean="0"/>
              <a:t>declara</a:t>
            </a:r>
            <a:r>
              <a:rPr lang="en-US" dirty="0" smtClean="0"/>
              <a:t>.</a:t>
            </a:r>
            <a:endParaRPr lang="en-US" dirty="0"/>
          </a:p>
          <a:p>
            <a:pPr marL="173038" lvl="1">
              <a:buBlip>
                <a:blip r:embed="rId3"/>
              </a:buBlip>
            </a:pPr>
            <a:r>
              <a:rPr lang="en-US" dirty="0" err="1"/>
              <a:t>Seguridad</a:t>
            </a:r>
            <a:r>
              <a:rPr lang="en-US" dirty="0"/>
              <a:t> de </a:t>
            </a:r>
            <a:r>
              <a:rPr lang="en-US" dirty="0" err="1"/>
              <a:t>tipo</a:t>
            </a:r>
            <a:r>
              <a:rPr lang="en-US" dirty="0"/>
              <a:t>: </a:t>
            </a:r>
            <a:r>
              <a:rPr lang="en-US" dirty="0" err="1" smtClean="0"/>
              <a:t>evitan</a:t>
            </a:r>
            <a:r>
              <a:rPr lang="en-US" dirty="0" smtClean="0"/>
              <a:t> </a:t>
            </a:r>
            <a:r>
              <a:rPr lang="en-US" dirty="0" err="1"/>
              <a:t>costo</a:t>
            </a:r>
            <a:r>
              <a:rPr lang="en-US" dirty="0"/>
              <a:t> y </a:t>
            </a:r>
            <a:r>
              <a:rPr lang="en-US" dirty="0" err="1"/>
              <a:t>riesgo</a:t>
            </a:r>
            <a:r>
              <a:rPr lang="en-US" dirty="0"/>
              <a:t> de </a:t>
            </a:r>
            <a:r>
              <a:rPr lang="en-US" dirty="0" err="1" smtClean="0"/>
              <a:t>conversión</a:t>
            </a:r>
            <a:r>
              <a:rPr lang="en-US" dirty="0" smtClean="0"/>
              <a:t> </a:t>
            </a:r>
            <a:r>
              <a:rPr lang="en-US" dirty="0"/>
              <a:t>de </a:t>
            </a:r>
            <a:r>
              <a:rPr lang="en-US" dirty="0" err="1" smtClean="0"/>
              <a:t>tipos</a:t>
            </a:r>
            <a:r>
              <a:rPr lang="en-US" dirty="0" smtClean="0"/>
              <a:t>.</a:t>
            </a:r>
            <a:endParaRPr lang="en-US" dirty="0"/>
          </a:p>
          <a:p>
            <a:pPr marL="173038" lvl="1">
              <a:buBlip>
                <a:blip r:embed="rId3"/>
              </a:buBlip>
            </a:pPr>
            <a:r>
              <a:rPr lang="en-US" dirty="0" err="1" smtClean="0"/>
              <a:t>Rendimiento</a:t>
            </a:r>
            <a:r>
              <a:rPr lang="en-US" dirty="0" smtClean="0"/>
              <a:t>.</a:t>
            </a:r>
            <a:endParaRPr lang="en-US" dirty="0"/>
          </a:p>
          <a:p>
            <a:pPr marL="173038" lvl="1">
              <a:buBlip>
                <a:blip r:embed="rId3"/>
              </a:buBlip>
            </a:pPr>
            <a:r>
              <a:rPr lang="en-US" dirty="0" err="1"/>
              <a:t>Maximizan</a:t>
            </a:r>
            <a:r>
              <a:rPr lang="en-US" dirty="0"/>
              <a:t> </a:t>
            </a:r>
            <a:r>
              <a:rPr lang="en-US" dirty="0" err="1"/>
              <a:t>reutilización</a:t>
            </a:r>
            <a:r>
              <a:rPr lang="en-US" dirty="0"/>
              <a:t> de </a:t>
            </a:r>
            <a:r>
              <a:rPr lang="en-US" dirty="0" err="1" smtClean="0"/>
              <a:t>código</a:t>
            </a:r>
            <a:r>
              <a:rPr lang="en-US" dirty="0" smtClean="0"/>
              <a:t>.</a:t>
            </a:r>
            <a:endParaRPr lang="en-US" dirty="0"/>
          </a:p>
          <a:p>
            <a:pPr lvl="1"/>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Generics</a:t>
            </a:r>
            <a:endParaRPr lang="es-AR" dirty="0"/>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1705" y="3573017"/>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8606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Generics</a:t>
            </a:r>
            <a:endParaRPr lang="es-AR"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4" y="1484784"/>
            <a:ext cx="8676456" cy="124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1544" y="3355589"/>
            <a:ext cx="8640960" cy="85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0657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a:t>Generics</a:t>
            </a:r>
            <a:endParaRPr lang="es-AR" dirty="0"/>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7568" y="1556792"/>
            <a:ext cx="762943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34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Generics - </a:t>
            </a:r>
            <a:r>
              <a:rPr lang="en-US" dirty="0" err="1" smtClean="0"/>
              <a:t>Nomenclatura</a:t>
            </a:r>
            <a:endParaRPr lang="es-AR" dirty="0"/>
          </a:p>
        </p:txBody>
      </p:sp>
      <p:sp>
        <p:nvSpPr>
          <p:cNvPr id="3" name="Rectangle 2"/>
          <p:cNvSpPr/>
          <p:nvPr/>
        </p:nvSpPr>
        <p:spPr>
          <a:xfrm>
            <a:off x="2423592" y="1203688"/>
            <a:ext cx="7344816" cy="3031599"/>
          </a:xfrm>
          <a:prstGeom prst="rect">
            <a:avLst/>
          </a:prstGeom>
        </p:spPr>
        <p:txBody>
          <a:bodyPr wrap="square">
            <a:spAutoFit/>
          </a:bodyPr>
          <a:lstStyle/>
          <a:p>
            <a:pPr marL="173038" indent="-173038">
              <a:spcBef>
                <a:spcPct val="20000"/>
              </a:spcBef>
              <a:buBlip>
                <a:blip r:embed="rId3"/>
              </a:buBlip>
            </a:pPr>
            <a:r>
              <a:rPr lang="es-AR" sz="1500" dirty="0"/>
              <a:t>Denomine los parámetros de tipo genérico con nombres descriptivos, a menos que un nombre de una sola letra sea muy fácil de entender y un nombre descriptivo no agregue ningún valor</a:t>
            </a:r>
            <a:r>
              <a:rPr lang="es-AR" sz="1500" dirty="0"/>
              <a:t>.</a:t>
            </a:r>
          </a:p>
          <a:p>
            <a:pPr marL="173038" indent="-173038">
              <a:spcBef>
                <a:spcPct val="20000"/>
              </a:spcBef>
              <a:buBlip>
                <a:blip r:embed="rId3"/>
              </a:buBlip>
            </a:pPr>
            <a:endParaRPr lang="es-AR" sz="1500" dirty="0"/>
          </a:p>
          <a:p>
            <a:pPr marL="173038" indent="-173038">
              <a:spcBef>
                <a:spcPct val="20000"/>
              </a:spcBef>
              <a:buBlip>
                <a:blip r:embed="rId3"/>
              </a:buBlip>
            </a:pPr>
            <a:r>
              <a:rPr lang="es-AR" sz="1600" dirty="0"/>
              <a:t>Considere el uso de T como nombre del parámetro de tipo para los tipos con un parámetro de tipo de una sola letra</a:t>
            </a:r>
            <a:r>
              <a:rPr lang="es-AR" sz="1600" dirty="0"/>
              <a:t>.</a:t>
            </a:r>
          </a:p>
          <a:p>
            <a:pPr marL="173038" indent="-173038">
              <a:spcBef>
                <a:spcPct val="20000"/>
              </a:spcBef>
              <a:buBlip>
                <a:blip r:embed="rId3"/>
              </a:buBlip>
            </a:pPr>
            <a:endParaRPr lang="es-AR" sz="1600" dirty="0"/>
          </a:p>
          <a:p>
            <a:pPr marL="173038" indent="-173038">
              <a:spcBef>
                <a:spcPct val="20000"/>
              </a:spcBef>
              <a:buBlip>
                <a:blip r:embed="rId3"/>
              </a:buBlip>
            </a:pPr>
            <a:r>
              <a:rPr lang="es-AR" sz="1600" dirty="0"/>
              <a:t>Añada el prefijo "T" a los nombres de parámetros de tipo descriptivos</a:t>
            </a:r>
            <a:r>
              <a:rPr lang="es-AR" sz="1600" dirty="0"/>
              <a:t>.</a:t>
            </a:r>
          </a:p>
          <a:p>
            <a:pPr marL="173038" indent="-173038">
              <a:spcBef>
                <a:spcPct val="20000"/>
              </a:spcBef>
              <a:buBlip>
                <a:blip r:embed="rId3"/>
              </a:buBlip>
            </a:pPr>
            <a:endParaRPr lang="es-AR" sz="1600" dirty="0"/>
          </a:p>
          <a:p>
            <a:pPr marL="173038" indent="-173038">
              <a:spcBef>
                <a:spcPct val="20000"/>
              </a:spcBef>
              <a:buBlip>
                <a:blip r:embed="rId3"/>
              </a:buBlip>
            </a:pPr>
            <a:r>
              <a:rPr lang="es-AR" sz="1600" dirty="0"/>
              <a:t>Considere indicar las restricciones de un parámetro de tipo en el nombre del </a:t>
            </a:r>
            <a:r>
              <a:rPr lang="es-AR" sz="1600" dirty="0"/>
              <a:t>parámetro.</a:t>
            </a:r>
            <a:endParaRPr lang="es-AR" sz="1500" dirty="0"/>
          </a:p>
        </p:txBody>
      </p:sp>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3025" y="4494308"/>
            <a:ext cx="807456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6543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pPr marL="173038" lvl="1">
              <a:buClrTx/>
              <a:buNone/>
            </a:pPr>
            <a:r>
              <a:rPr lang="en-US" sz="1600" dirty="0">
                <a:solidFill>
                  <a:schemeClr val="tx1">
                    <a:lumMod val="50000"/>
                    <a:lumOff val="50000"/>
                  </a:schemeClr>
                </a:solidFill>
              </a:rPr>
              <a:t>Generics </a:t>
            </a:r>
            <a:r>
              <a:rPr lang="en-US" sz="1600" dirty="0">
                <a:solidFill>
                  <a:schemeClr val="tx1">
                    <a:lumMod val="50000"/>
                    <a:lumOff val="50000"/>
                  </a:schemeClr>
                </a:solidFill>
              </a:rPr>
              <a:t>– </a:t>
            </a:r>
            <a:r>
              <a:rPr lang="es-AR" sz="1600" dirty="0">
                <a:solidFill>
                  <a:schemeClr val="tx1">
                    <a:lumMod val="50000"/>
                    <a:lumOff val="50000"/>
                  </a:schemeClr>
                </a:solidFill>
              </a:rPr>
              <a:t>Restricciones de parámetros de tipo</a:t>
            </a:r>
            <a:endParaRPr lang="es-AR" sz="1600" dirty="0">
              <a:solidFill>
                <a:schemeClr val="tx1">
                  <a:lumMod val="50000"/>
                  <a:lumOff val="50000"/>
                </a:schemeClr>
              </a:solidFill>
            </a:endParaRPr>
          </a:p>
          <a:p>
            <a:endParaRPr lang="es-AR" dirty="0"/>
          </a:p>
        </p:txBody>
      </p:sp>
      <p:sp>
        <p:nvSpPr>
          <p:cNvPr id="3" name="Rectangle 2"/>
          <p:cNvSpPr/>
          <p:nvPr/>
        </p:nvSpPr>
        <p:spPr>
          <a:xfrm>
            <a:off x="2423592" y="1203688"/>
            <a:ext cx="7344816" cy="323165"/>
          </a:xfrm>
          <a:prstGeom prst="rect">
            <a:avLst/>
          </a:prstGeom>
        </p:spPr>
        <p:txBody>
          <a:bodyPr wrap="square">
            <a:spAutoFit/>
          </a:bodyPr>
          <a:lstStyle/>
          <a:p>
            <a:pPr marL="173038" indent="-173038">
              <a:spcBef>
                <a:spcPct val="20000"/>
              </a:spcBef>
              <a:buBlip>
                <a:blip r:embed="rId3"/>
              </a:buBlip>
            </a:pPr>
            <a:endParaRPr lang="es-AR" sz="1500" dirty="0"/>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537" y="3573016"/>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681" y="13313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943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36712"/>
            <a:ext cx="11265408" cy="228600"/>
          </a:xfrm>
        </p:spPr>
        <p:txBody>
          <a:bodyPr/>
          <a:lstStyle/>
          <a:p>
            <a:pPr marL="173038" lvl="1">
              <a:buClrTx/>
              <a:buNone/>
            </a:pPr>
            <a:r>
              <a:rPr lang="en-US" sz="1600" dirty="0">
                <a:solidFill>
                  <a:schemeClr val="tx1">
                    <a:lumMod val="50000"/>
                    <a:lumOff val="50000"/>
                  </a:schemeClr>
                </a:solidFill>
              </a:rPr>
              <a:t>Generics</a:t>
            </a:r>
            <a:endParaRPr lang="es-AR" dirty="0"/>
          </a:p>
        </p:txBody>
      </p:sp>
      <p:sp>
        <p:nvSpPr>
          <p:cNvPr id="3" name="Rectangle 2"/>
          <p:cNvSpPr/>
          <p:nvPr/>
        </p:nvSpPr>
        <p:spPr>
          <a:xfrm>
            <a:off x="2423592" y="1203688"/>
            <a:ext cx="7344816" cy="323165"/>
          </a:xfrm>
          <a:prstGeom prst="rect">
            <a:avLst/>
          </a:prstGeom>
        </p:spPr>
        <p:txBody>
          <a:bodyPr wrap="square">
            <a:spAutoFit/>
          </a:bodyPr>
          <a:lstStyle/>
          <a:p>
            <a:pPr marL="173038" indent="-173038">
              <a:spcBef>
                <a:spcPct val="20000"/>
              </a:spcBef>
              <a:buBlip>
                <a:blip r:embed="rId3"/>
              </a:buBlip>
            </a:pPr>
            <a:endParaRPr lang="es-AR" sz="1500" dirty="0"/>
          </a:p>
        </p:txBody>
      </p:sp>
      <p:sp>
        <p:nvSpPr>
          <p:cNvPr id="5" name="Rectangle 4"/>
          <p:cNvSpPr/>
          <p:nvPr/>
        </p:nvSpPr>
        <p:spPr>
          <a:xfrm>
            <a:off x="2855640" y="1506292"/>
            <a:ext cx="6192688"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s-AR" sz="2000" dirty="0"/>
              <a:t>Como regla general, cuantos más tipos se puedan </a:t>
            </a:r>
            <a:r>
              <a:rPr lang="es-AR" sz="2000" dirty="0" err="1"/>
              <a:t>parametrizar</a:t>
            </a:r>
            <a:r>
              <a:rPr lang="es-AR" sz="2000" dirty="0"/>
              <a:t>, más flexible y reutilizable será el código. </a:t>
            </a:r>
            <a:endParaRPr lang="es-AR" sz="2000" dirty="0"/>
          </a:p>
          <a:p>
            <a:pPr algn="ctr"/>
            <a:endParaRPr lang="es-AR" sz="2000" dirty="0"/>
          </a:p>
          <a:p>
            <a:pPr algn="ctr"/>
            <a:endParaRPr lang="es-AR" sz="2000" dirty="0"/>
          </a:p>
          <a:p>
            <a:pPr algn="ctr"/>
            <a:r>
              <a:rPr lang="es-AR" sz="2000" dirty="0"/>
              <a:t>Sin </a:t>
            </a:r>
            <a:r>
              <a:rPr lang="es-AR" sz="2000" dirty="0"/>
              <a:t>embargo, un exceso de generalización puede producir código difícil de leer o comprender para otros programadores.</a:t>
            </a:r>
          </a:p>
        </p:txBody>
      </p:sp>
    </p:spTree>
    <p:extLst>
      <p:ext uri="{BB962C8B-B14F-4D97-AF65-F5344CB8AC3E}">
        <p14:creationId xmlns:p14="http://schemas.microsoft.com/office/powerpoint/2010/main" val="19067066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 - </a:t>
            </a:r>
            <a:r>
              <a:rPr lang="en-US" dirty="0" err="1" smtClean="0"/>
              <a:t>Todo</a:t>
            </a:r>
            <a:r>
              <a:rPr lang="en-US" dirty="0" smtClean="0"/>
              <a:t> </a:t>
            </a:r>
            <a:r>
              <a:rPr lang="en-US" dirty="0" err="1" smtClean="0"/>
              <a:t>es</a:t>
            </a:r>
            <a:r>
              <a:rPr lang="en-US" dirty="0" smtClean="0"/>
              <a:t> un object</a:t>
            </a:r>
            <a:endParaRPr lang="es-AR" dirty="0"/>
          </a:p>
        </p:txBody>
      </p:sp>
      <p:sp>
        <p:nvSpPr>
          <p:cNvPr id="5" name="Rectangle 4"/>
          <p:cNvSpPr/>
          <p:nvPr/>
        </p:nvSpPr>
        <p:spPr>
          <a:xfrm>
            <a:off x="4655840" y="16129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3503712" y="3557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3656112" y="3709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3808512" y="3861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3960912" y="40143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4113312" y="41667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4265712" y="4319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4418112" y="4471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4" name="Rectangle 13"/>
          <p:cNvSpPr/>
          <p:nvPr/>
        </p:nvSpPr>
        <p:spPr>
          <a:xfrm>
            <a:off x="4570512" y="4623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26" name="Straight Connector 25"/>
          <p:cNvCxnSpPr>
            <a:endCxn id="5" idx="2"/>
          </p:cNvCxnSpPr>
          <p:nvPr/>
        </p:nvCxnSpPr>
        <p:spPr>
          <a:xfrm flipV="1">
            <a:off x="4799856" y="27650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 idx="2"/>
          </p:cNvCxnSpPr>
          <p:nvPr/>
        </p:nvCxnSpPr>
        <p:spPr>
          <a:xfrm flipV="1">
            <a:off x="4952256" y="27650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5" idx="2"/>
          </p:cNvCxnSpPr>
          <p:nvPr/>
        </p:nvCxnSpPr>
        <p:spPr>
          <a:xfrm flipV="1">
            <a:off x="5104656" y="27650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 idx="2"/>
          </p:cNvCxnSpPr>
          <p:nvPr/>
        </p:nvCxnSpPr>
        <p:spPr>
          <a:xfrm flipV="1">
            <a:off x="5257056" y="27650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5" idx="2"/>
          </p:cNvCxnSpPr>
          <p:nvPr/>
        </p:nvCxnSpPr>
        <p:spPr>
          <a:xfrm flipV="1">
            <a:off x="5409456" y="27650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5" idx="2"/>
          </p:cNvCxnSpPr>
          <p:nvPr/>
        </p:nvCxnSpPr>
        <p:spPr>
          <a:xfrm flipV="1">
            <a:off x="5561856" y="27650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5" idx="2"/>
          </p:cNvCxnSpPr>
          <p:nvPr/>
        </p:nvCxnSpPr>
        <p:spPr>
          <a:xfrm flipV="1">
            <a:off x="5714256" y="27650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5" idx="2"/>
          </p:cNvCxnSpPr>
          <p:nvPr/>
        </p:nvCxnSpPr>
        <p:spPr>
          <a:xfrm flipV="1">
            <a:off x="5866656" y="27650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1817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endParaRPr lang="es-AR" dirty="0"/>
          </a:p>
        </p:txBody>
      </p:sp>
      <p:sp>
        <p:nvSpPr>
          <p:cNvPr id="3" name="Content Placeholder 2"/>
          <p:cNvSpPr>
            <a:spLocks noGrp="1"/>
          </p:cNvSpPr>
          <p:nvPr>
            <p:ph idx="1"/>
          </p:nvPr>
        </p:nvSpPr>
        <p:spPr/>
        <p:txBody>
          <a:bodyPr/>
          <a:lstStyle/>
          <a:p>
            <a:r>
              <a:rPr lang="en-US" dirty="0" err="1" smtClean="0"/>
              <a:t>Bloque</a:t>
            </a:r>
            <a:r>
              <a:rPr lang="en-US" dirty="0" smtClean="0"/>
              <a:t> try / catch / finally</a:t>
            </a:r>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Exception</a:t>
            </a:r>
            <a:endParaRPr lang="es-AR" dirty="0"/>
          </a:p>
        </p:txBody>
      </p:sp>
      <p:pic>
        <p:nvPicPr>
          <p:cNvPr id="174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1647"/>
          <a:stretch/>
        </p:blipFill>
        <p:spPr bwMode="auto">
          <a:xfrm>
            <a:off x="2783632" y="1628800"/>
            <a:ext cx="6326782" cy="4476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1762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endParaRPr lang="es-AR" dirty="0"/>
          </a:p>
        </p:txBody>
      </p:sp>
      <p:sp>
        <p:nvSpPr>
          <p:cNvPr id="3" name="Content Placeholder 2"/>
          <p:cNvSpPr>
            <a:spLocks noGrp="1"/>
          </p:cNvSpPr>
          <p:nvPr>
            <p:ph idx="1"/>
          </p:nvPr>
        </p:nvSpPr>
        <p:spPr/>
        <p:txBody>
          <a:bodyPr>
            <a:normAutofit lnSpcReduction="10000"/>
          </a:bodyPr>
          <a:lstStyle/>
          <a:p>
            <a:pPr lvl="0"/>
            <a:r>
              <a:rPr lang="es-AR" dirty="0"/>
              <a:t>Determina si hay un bloque try o catch para atrapar el </a:t>
            </a:r>
            <a:r>
              <a:rPr lang="es-AR" dirty="0" smtClean="0"/>
              <a:t>error.</a:t>
            </a:r>
          </a:p>
          <a:p>
            <a:pPr lvl="0"/>
            <a:endParaRPr lang="es-AR" dirty="0"/>
          </a:p>
          <a:p>
            <a:pPr lvl="0"/>
            <a:r>
              <a:rPr lang="es-AR" dirty="0"/>
              <a:t>Si es así, para la ejecución del programa al bloque </a:t>
            </a:r>
            <a:r>
              <a:rPr lang="es-AR" dirty="0" smtClean="0"/>
              <a:t>catch.</a:t>
            </a:r>
          </a:p>
          <a:p>
            <a:pPr lvl="0"/>
            <a:endParaRPr lang="es-AR" dirty="0"/>
          </a:p>
          <a:p>
            <a:pPr lvl="0"/>
            <a:r>
              <a:rPr lang="es-AR" dirty="0"/>
              <a:t>Cuando finaliza la ejecución del catch se continua con la ejecución fuera del </a:t>
            </a:r>
            <a:r>
              <a:rPr lang="es-AR" dirty="0" smtClean="0"/>
              <a:t>bloque.</a:t>
            </a:r>
          </a:p>
          <a:p>
            <a:pPr lvl="0"/>
            <a:endParaRPr lang="es-AR" dirty="0"/>
          </a:p>
          <a:p>
            <a:pPr lvl="0"/>
            <a:r>
              <a:rPr lang="es-AR" dirty="0"/>
              <a:t>Si no es así, la ejecución del programa salta al llamado del miembro que ocasiono el </a:t>
            </a:r>
            <a:r>
              <a:rPr lang="es-AR" dirty="0" smtClean="0"/>
              <a:t>error.</a:t>
            </a:r>
          </a:p>
          <a:p>
            <a:pPr lvl="0"/>
            <a:endParaRPr lang="es-AR" dirty="0"/>
          </a:p>
          <a:p>
            <a:pPr lvl="0"/>
            <a:r>
              <a:rPr lang="es-AR" dirty="0"/>
              <a:t>Y se vuelve a evaluar si existe un bloque catch para manejar el </a:t>
            </a:r>
            <a:r>
              <a:rPr lang="es-AR" dirty="0" smtClean="0"/>
              <a:t>error.</a:t>
            </a:r>
          </a:p>
          <a:p>
            <a:pPr lvl="0"/>
            <a:endParaRPr lang="es-AR" dirty="0"/>
          </a:p>
          <a:p>
            <a:pPr lvl="0"/>
            <a:r>
              <a:rPr lang="es-AR" dirty="0"/>
              <a:t>Si nunca lo </a:t>
            </a:r>
            <a:r>
              <a:rPr lang="es-AR" dirty="0" smtClean="0"/>
              <a:t>encuentra, </a:t>
            </a:r>
            <a:r>
              <a:rPr lang="es-AR" dirty="0"/>
              <a:t>un mensaje de error se le muestra al usuario y se finaliza el </a:t>
            </a:r>
            <a:r>
              <a:rPr lang="es-AR" dirty="0" smtClean="0"/>
              <a:t>programa.</a:t>
            </a:r>
            <a:endParaRPr lang="es-AR" dirty="0"/>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CLR y </a:t>
            </a:r>
            <a:r>
              <a:rPr lang="en-US" dirty="0" err="1" smtClean="0"/>
              <a:t>las</a:t>
            </a:r>
            <a:r>
              <a:rPr lang="en-US" dirty="0" smtClean="0"/>
              <a:t> </a:t>
            </a:r>
            <a:r>
              <a:rPr lang="en-US" dirty="0" err="1" smtClean="0"/>
              <a:t>excepciones</a:t>
            </a:r>
            <a:endParaRPr lang="es-AR" dirty="0"/>
          </a:p>
        </p:txBody>
      </p:sp>
    </p:spTree>
    <p:extLst>
      <p:ext uri="{BB962C8B-B14F-4D97-AF65-F5344CB8AC3E}">
        <p14:creationId xmlns:p14="http://schemas.microsoft.com/office/powerpoint/2010/main" val="20711386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pPr marL="173038" lvl="1">
              <a:buClrTx/>
              <a:buNone/>
            </a:pPr>
            <a:r>
              <a:rPr lang="en-US" sz="1600" dirty="0">
                <a:solidFill>
                  <a:schemeClr val="tx1">
                    <a:lumMod val="50000"/>
                    <a:lumOff val="50000"/>
                  </a:schemeClr>
                </a:solidFill>
              </a:rPr>
              <a:t>Exceptions</a:t>
            </a:r>
            <a:endParaRPr lang="es-AR" dirty="0"/>
          </a:p>
        </p:txBody>
      </p:sp>
      <p:sp>
        <p:nvSpPr>
          <p:cNvPr id="3" name="Rectangle 2"/>
          <p:cNvSpPr/>
          <p:nvPr/>
        </p:nvSpPr>
        <p:spPr>
          <a:xfrm>
            <a:off x="2423592" y="1203688"/>
            <a:ext cx="7344816" cy="323165"/>
          </a:xfrm>
          <a:prstGeom prst="rect">
            <a:avLst/>
          </a:prstGeom>
        </p:spPr>
        <p:txBody>
          <a:bodyPr wrap="square">
            <a:spAutoFit/>
          </a:bodyPr>
          <a:lstStyle/>
          <a:p>
            <a:pPr marL="173038" indent="-173038">
              <a:spcBef>
                <a:spcPct val="20000"/>
              </a:spcBef>
              <a:buBlip>
                <a:blip r:embed="rId3"/>
              </a:buBlip>
            </a:pPr>
            <a:endParaRPr lang="es-AR" sz="1500" dirty="0"/>
          </a:p>
        </p:txBody>
      </p:sp>
      <p:sp>
        <p:nvSpPr>
          <p:cNvPr id="6" name="Rectangle 5"/>
          <p:cNvSpPr/>
          <p:nvPr/>
        </p:nvSpPr>
        <p:spPr>
          <a:xfrm>
            <a:off x="1847528" y="1088270"/>
            <a:ext cx="2160240" cy="1477328"/>
          </a:xfrm>
          <a:prstGeom prst="rect">
            <a:avLst/>
          </a:prstGeom>
        </p:spPr>
        <p:txBody>
          <a:bodyPr wrap="square">
            <a:spAutoFit/>
          </a:bodyPr>
          <a:lstStyle/>
          <a:p>
            <a:pPr marL="173038" indent="-173038">
              <a:spcBef>
                <a:spcPct val="20000"/>
              </a:spcBef>
              <a:buBlip>
                <a:blip r:embed="rId3"/>
              </a:buBlip>
            </a:pPr>
            <a:r>
              <a:rPr lang="es-AR" sz="1500" dirty="0"/>
              <a:t>Un bloque try especifica un bloque de código en el cual si existe un error este podrá ser </a:t>
            </a:r>
            <a:r>
              <a:rPr lang="es-AR" sz="1500" dirty="0"/>
              <a:t>manejado.</a:t>
            </a:r>
            <a:endParaRPr lang="es-AR" sz="1500" dirty="0"/>
          </a:p>
        </p:txBody>
      </p:sp>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9777" y="116632"/>
            <a:ext cx="6276975"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7167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a:t>
            </a:r>
            <a:r>
              <a:rPr lang="en-US" dirty="0" err="1" smtClean="0"/>
              <a:t>Consultas</a:t>
            </a:r>
            <a:r>
              <a:rPr lang="en-US" dirty="0" smtClean="0"/>
              <a:t>?</a:t>
            </a:r>
            <a:endParaRPr lang="es-AR" dirty="0"/>
          </a:p>
        </p:txBody>
      </p:sp>
      <p:sp>
        <p:nvSpPr>
          <p:cNvPr id="5" name="Rectangle 4"/>
          <p:cNvSpPr/>
          <p:nvPr/>
        </p:nvSpPr>
        <p:spPr>
          <a:xfrm>
            <a:off x="5268565" y="1844824"/>
            <a:ext cx="1484702"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endParaRPr lang="en-US" sz="16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8418225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Bibliografia</a:t>
            </a:r>
            <a:endParaRPr lang="es-AR"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41187">
            <a:off x="5380443" y="2215630"/>
            <a:ext cx="2127310" cy="3192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75886">
            <a:off x="7637959" y="652645"/>
            <a:ext cx="2051858" cy="2536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254490">
            <a:off x="2251773" y="3041360"/>
            <a:ext cx="2367956"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62993" y="1551656"/>
            <a:ext cx="2475358" cy="400110"/>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s-AR" sz="2000" dirty="0">
                <a:solidFill>
                  <a:schemeClr val="accent1">
                    <a:lumMod val="50000"/>
                  </a:schemeClr>
                </a:solidFill>
              </a:rPr>
              <a:t>msdn.microsoft.com</a:t>
            </a:r>
          </a:p>
        </p:txBody>
      </p:sp>
    </p:spTree>
    <p:extLst>
      <p:ext uri="{BB962C8B-B14F-4D97-AF65-F5344CB8AC3E}">
        <p14:creationId xmlns:p14="http://schemas.microsoft.com/office/powerpoint/2010/main" val="24849072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60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 - Mi </a:t>
            </a:r>
            <a:r>
              <a:rPr lang="en-US" dirty="0" err="1" smtClean="0"/>
              <a:t>primera</a:t>
            </a:r>
            <a:r>
              <a:rPr lang="en-US" dirty="0" smtClean="0"/>
              <a:t> </a:t>
            </a:r>
            <a:r>
              <a:rPr lang="en-US" dirty="0" err="1" smtClean="0"/>
              <a:t>aplicación</a:t>
            </a:r>
            <a:endParaRPr lang="es-AR" dirty="0"/>
          </a:p>
        </p:txBody>
      </p:sp>
      <p:pic>
        <p:nvPicPr>
          <p:cNvPr id="5" name="Picture 4" descr="C:\Users\edelahaye\Documents\Doc\Capacitacion\Introduccion .Net Hexacta\Clase 1 .Net\Images\FirstApp.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5520" y="1700808"/>
            <a:ext cx="8661949"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7970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Estructuras</a:t>
            </a:r>
            <a:r>
              <a:rPr lang="en-US" dirty="0" smtClean="0"/>
              <a:t> de control</a:t>
            </a:r>
            <a:endParaRPr lang="es-A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7568" y="1446511"/>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6080" y="59681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1744" y="1302495"/>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79599" y="2361188"/>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5590" y="3830481"/>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07969" y="4121393"/>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12268" y="5553236"/>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8541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r>
              <a:rPr lang="en-US" dirty="0" err="1" smtClean="0"/>
              <a:t>Declaración</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Clases</a:t>
            </a:r>
            <a:endParaRPr lang="es-AR" dirty="0"/>
          </a:p>
        </p:txBody>
      </p:sp>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577" y="2418880"/>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475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 Hexacta Word">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Hexacta Word</Template>
  <TotalTime>8590</TotalTime>
  <Words>4541</Words>
  <Application>Microsoft Office PowerPoint</Application>
  <PresentationFormat>Widescreen</PresentationFormat>
  <Paragraphs>568</Paragraphs>
  <Slides>65</Slides>
  <Notes>48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Calibri</vt:lpstr>
      <vt:lpstr>Cambria Math</vt:lpstr>
      <vt:lpstr>Consolas</vt:lpstr>
      <vt:lpstr>Courier New</vt:lpstr>
      <vt:lpstr>Segoe UI</vt:lpstr>
      <vt:lpstr>Segoe UI Light</vt:lpstr>
      <vt:lpstr>Segoe UI Semibold</vt:lpstr>
      <vt:lpstr>Segoe UI Symbol</vt:lpstr>
      <vt:lpstr>Times New Roman</vt:lpstr>
      <vt:lpstr>Theme Hexacta Word</vt:lpstr>
      <vt:lpstr>PowerPoint Presentation</vt:lpstr>
      <vt:lpstr>PowerPoint Presentation</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 </vt:lpstr>
      <vt:lpstr>.Net </vt:lpstr>
      <vt:lpstr>.Net</vt:lpstr>
      <vt:lpstr>.Net </vt:lpstr>
      <vt:lpstr>.Net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Delahaye</dc:creator>
  <cp:lastModifiedBy>Eduardo Malvino</cp:lastModifiedBy>
  <cp:revision>309</cp:revision>
  <dcterms:created xsi:type="dcterms:W3CDTF">2010-03-04T21:25:04Z</dcterms:created>
  <dcterms:modified xsi:type="dcterms:W3CDTF">2015-09-10T17:47:04Z</dcterms:modified>
</cp:coreProperties>
</file>