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59" r:id="rId3"/>
    <p:sldId id="256" r:id="rId4"/>
    <p:sldId id="257" r:id="rId5"/>
    <p:sldId id="258" r:id="rId6"/>
    <p:sldId id="262" r:id="rId7"/>
    <p:sldId id="264" r:id="rId8"/>
    <p:sldId id="265" r:id="rId9"/>
    <p:sldId id="266" r:id="rId10"/>
    <p:sldId id="272" r:id="rId11"/>
    <p:sldId id="267" r:id="rId12"/>
    <p:sldId id="263" r:id="rId13"/>
    <p:sldId id="270" r:id="rId14"/>
    <p:sldId id="271" r:id="rId15"/>
    <p:sldId id="273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D6CD4-F10A-4387-A657-1FBE15988D30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9B46B-8D2B-4922-98F4-DC4D965B64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364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9B46B-8D2B-4922-98F4-DC4D965B64D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85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9B46B-8D2B-4922-98F4-DC4D965B64D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8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72C-7465-49AD-AB97-6602B891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D561-65FC-43E5-9391-D941634E0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D765-CE84-4249-869A-4751F3E4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DB3B-7A1C-456C-BE36-558F9399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5085-5EE3-4B24-B78D-055E460E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7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CF91-B300-49A3-9757-6017A79C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29FF5-BBAE-45A8-B6D3-05ED7598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DE69-EA19-4DC1-8013-F8274D1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53D0-9436-4F2C-ACEC-D5A7398A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F097-1200-4DFB-8068-9829EDEE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69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56745-89CC-4694-ADBA-E417ED227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A59CF-ABC3-4634-9917-89DDE4B1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62C-BE97-455C-A589-FAC64424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F79A-40B7-4CF1-A875-398BEB84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2EE9-CB1A-467E-82EB-3E4B65B7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7F1-BC0E-4323-8C3A-4BBAB2C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02E5-5597-40A5-BC9C-155BA853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945A-AA5C-4909-8C16-79D3167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C190-1125-45D9-A9F3-CEC171C5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E8E8-AB7C-462E-8459-E43D39E5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905-57E8-4A01-A85A-1A61CED0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13F99-2BE7-4829-9754-184018F4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598E-3C1D-46C4-A4BC-4BDA0443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2FAD-E3D2-4282-98F4-28DA359A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F97F-A952-4DAD-A3C1-8932C4A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430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9B0F-9052-4472-9650-6427A7C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D007-F348-4DFB-BC90-58030150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C184C-55D7-4D15-8FB3-CBA3F3FE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08171-2B32-4E5B-832D-A7A2B92D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12402-6B54-4C74-841E-D5E9FE38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C371-778E-406B-855A-7F22C02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2B6-8580-4494-8645-99DDA05A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2024A-A151-44F9-96E6-656788A2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ECDF-D39C-404A-A6B1-385F7B56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13675-6FEC-483B-A446-9349973D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4CB27-ECA6-4CB1-9279-9DBE5A7E2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E2C50-E372-4778-A9B4-2B78531F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7A1EE-8E0C-44E0-8EE4-0C25BF0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98704-9497-4F36-8E07-2F52DD59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588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1731-CA48-4743-82EA-EB560D50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E2E63-86AB-4ACD-BA15-F154BA8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B7A5A-E856-4B5F-B6D8-DC6CAAC9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F4902-E7E0-4F36-8033-3C22D99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54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59469-5A3F-4E0D-97FE-A5CB093F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7D61C-952E-4FC5-8367-C24F3B8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49CD9-F723-4FCB-A1FF-3F054B7F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93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24F3-1F9C-4D5D-A09E-8BB9DF1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9727-C9DB-47CB-9BE8-5BFDE1AB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45CCA-65F9-4B2D-A906-A8AE3FFF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1DAAE-1363-4305-B330-A3EA11E5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BA11-A8FF-4A9C-9B97-CB57A530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07A9-C0DE-4DFD-A6DE-DB2ED7E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85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B77D-2C6F-4BEB-9AA9-76E7F38D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A55D7-66E9-422D-98EC-0B699BBB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8B67D-A95C-4A76-8A6D-C638107D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7BB2-BD2F-40E0-ACD5-76A6EC3E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06DB9-F2B5-4964-88DB-2F90617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B3BF-727D-42E2-87C4-E98FB74B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7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48337-F001-4DA9-9AD8-73C4A776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C5053-A617-4599-B447-8FD098DE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5B30-FEAD-4CCF-90AF-95A59F5A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F069-6AC7-4402-93C6-0AE33A4D74C1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5AC7-C9FC-4394-B877-9D7734679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823D-89F5-420A-9202-2B9B1B40C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6411-DE6F-449A-B02E-DBADF969F89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3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E152-A937-4949-B2DD-BFF731093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1) Energy </a:t>
            </a:r>
            <a:r>
              <a:rPr lang="nl-BE" dirty="0" err="1"/>
              <a:t>barrier</a:t>
            </a:r>
            <a:r>
              <a:rPr lang="nl-BE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E591-EFE9-4918-A08D-8BFD1A0A0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BE" dirty="0"/>
              <a:t>Energy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angles</a:t>
            </a: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/>
              <a:t>Energy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magnetic</a:t>
            </a:r>
            <a:r>
              <a:rPr lang="nl-BE" dirty="0"/>
              <a:t> fields</a:t>
            </a:r>
          </a:p>
          <a:p>
            <a:pPr marL="342900" indent="-342900">
              <a:buFontTx/>
              <a:buChar char="-"/>
            </a:pPr>
            <a:r>
              <a:rPr lang="nl-BE" dirty="0"/>
              <a:t>Energy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shapes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100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7B47-0E46-44D2-9EB3-F556A4D8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CONSTANT B_EXT (0.001T):</a:t>
            </a:r>
            <a:br>
              <a:rPr lang="nl-BE" dirty="0"/>
            </a:br>
            <a:r>
              <a:rPr lang="nl-BE" dirty="0"/>
              <a:t>SWEEP: 	- </a:t>
            </a:r>
            <a:r>
              <a:rPr lang="nl-BE" dirty="0" err="1"/>
              <a:t>shape</a:t>
            </a:r>
            <a:r>
              <a:rPr lang="nl-BE" dirty="0"/>
              <a:t> 128x128nm – 16x1.6nm </a:t>
            </a:r>
            <a:r>
              <a:rPr lang="nl-BE" dirty="0" err="1"/>
              <a:t>ellipse</a:t>
            </a:r>
            <a:br>
              <a:rPr lang="nl-BE" dirty="0"/>
            </a:br>
            <a:r>
              <a:rPr lang="nl-BE" dirty="0"/>
              <a:t>		- </a:t>
            </a:r>
            <a:r>
              <a:rPr lang="nl-BE" dirty="0" err="1"/>
              <a:t>roundness</a:t>
            </a:r>
            <a:r>
              <a:rPr lang="nl-BE" dirty="0"/>
              <a:t> 1-0.1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D796-16EB-485A-92A2-4CA27533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0" dirty="0">
                <a:effectLst/>
                <a:latin typeface="Consolas" panose="020B0609020204030204" pitchFamily="49" charset="0"/>
              </a:rPr>
              <a:t>Loop: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geometry</a:t>
            </a:r>
            <a:r>
              <a:rPr lang="nl-BE" b="0" dirty="0">
                <a:effectLst/>
                <a:latin typeface="Consolas" panose="020B0609020204030204" pitchFamily="49" charset="0"/>
              </a:rPr>
              <a:t> :=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Ellipse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BE" b="0" dirty="0">
                <a:effectLst/>
                <a:latin typeface="Consolas" panose="020B0609020204030204" pitchFamily="49" charset="0"/>
              </a:rPr>
              <a:t>*1e-9, 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BE" b="0" dirty="0">
                <a:effectLst/>
                <a:latin typeface="Consolas" panose="020B0609020204030204" pitchFamily="49" charset="0"/>
              </a:rPr>
              <a:t>*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roundness</a:t>
            </a:r>
            <a:r>
              <a:rPr lang="nl-BE" b="0" dirty="0">
                <a:effectLst/>
                <a:latin typeface="Consolas" panose="020B0609020204030204" pitchFamily="49" charset="0"/>
              </a:rPr>
              <a:t>*1e-9)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geometry</a:t>
            </a:r>
            <a:r>
              <a:rPr lang="nl-BE" b="0" dirty="0">
                <a:effectLst/>
                <a:latin typeface="Consolas" panose="020B0609020204030204" pitchFamily="49" charset="0"/>
              </a:rPr>
              <a:t> =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geometry.Add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geometry.RotZ</a:t>
            </a:r>
            <a:r>
              <a:rPr lang="nl-BE" b="0" dirty="0">
                <a:effectLst/>
                <a:latin typeface="Consolas" panose="020B0609020204030204" pitchFamily="49" charset="0"/>
              </a:rPr>
              <a:t>(Pi/2))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SetGeom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geometry</a:t>
            </a:r>
            <a:r>
              <a:rPr lang="nl-BE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nl-BE" b="0" dirty="0">
                <a:effectLst/>
                <a:latin typeface="Consolas" panose="020B0609020204030204" pitchFamily="49" charset="0"/>
              </a:rPr>
              <a:t>m = Uniform(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cos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sin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B_ext</a:t>
            </a:r>
            <a:r>
              <a:rPr lang="nl-BE" b="0" dirty="0">
                <a:effectLst/>
                <a:latin typeface="Consolas" panose="020B0609020204030204" pitchFamily="49" charset="0"/>
              </a:rPr>
              <a:t> = vector(0.001*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cos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0.001*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sin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minimize</a:t>
            </a:r>
            <a:r>
              <a:rPr lang="nl-BE" b="0" dirty="0"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TableSave</a:t>
            </a:r>
            <a:r>
              <a:rPr lang="nl-BE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BE" b="1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8BBE23-890F-4F8C-BADD-18E9B0AF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41" y="0"/>
            <a:ext cx="612015" cy="61201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FBC702-C061-477C-8251-B11BC971B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42" y="827548"/>
            <a:ext cx="612015" cy="612015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86DAC32-E6F4-4472-AA82-95B3CB071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42" y="1690688"/>
            <a:ext cx="616958" cy="61695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794E2B2-075B-4B69-9A38-EB180875D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91" y="115093"/>
            <a:ext cx="381827" cy="38182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8F1F875-0D88-47DF-B883-3E525EB5D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91" y="942641"/>
            <a:ext cx="381827" cy="381827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B05704A5-FB69-4119-AE95-E49625CDD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92" y="1808254"/>
            <a:ext cx="381827" cy="381825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950E527-32DB-4D34-A4A0-84C816E0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71" y="210606"/>
            <a:ext cx="190800" cy="19080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75D2FD49-28E6-4532-89CA-17CEB1965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72" y="1038156"/>
            <a:ext cx="190798" cy="190798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101D428C-1F61-400A-A691-F2A5A5312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72" y="1905341"/>
            <a:ext cx="190798" cy="1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8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52AA2-3BE6-4CE3-A0BA-CD9BDFD5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Energy </a:t>
            </a:r>
            <a:r>
              <a:rPr lang="nl-BE" dirty="0" err="1"/>
              <a:t>barrier</a:t>
            </a:r>
            <a:r>
              <a:rPr lang="nl-BE" dirty="0"/>
              <a:t> as </a:t>
            </a:r>
            <a:r>
              <a:rPr lang="nl-BE" dirty="0" err="1"/>
              <a:t>function</a:t>
            </a:r>
            <a:r>
              <a:rPr lang="nl-BE" dirty="0"/>
              <a:t> of plus-</a:t>
            </a:r>
            <a:r>
              <a:rPr lang="nl-BE" dirty="0" err="1"/>
              <a:t>ness</a:t>
            </a: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22F1D0-C25E-4444-92BC-D5D6BB3D5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348" y="2008003"/>
            <a:ext cx="10045304" cy="48499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072B8-BB24-439C-9F0B-B805E907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BE" dirty="0"/>
              <a:t>Different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sizes</a:t>
            </a:r>
            <a:endParaRPr lang="nl-BE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68E02FD-7393-46A8-872C-A88B34D7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0" y="3826885"/>
            <a:ext cx="1219200" cy="1219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670D3D6-9E16-4683-A246-FE9553E21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90A650A-2438-4EB8-8D7D-74D60D1C6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30" y="382688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4DE2-4DC2-4A0C-886D-AD897AA81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2) </a:t>
            </a:r>
            <a:r>
              <a:rPr lang="nl-BE" dirty="0" err="1"/>
              <a:t>Longer</a:t>
            </a:r>
            <a:r>
              <a:rPr lang="nl-BE" dirty="0"/>
              <a:t> </a:t>
            </a:r>
            <a:r>
              <a:rPr lang="nl-BE" dirty="0" err="1"/>
              <a:t>simulation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5065-A96B-4C82-945C-98AB31D4D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- Different </a:t>
            </a:r>
            <a:r>
              <a:rPr lang="nl-BE" dirty="0" err="1"/>
              <a:t>alpha</a:t>
            </a:r>
            <a:endParaRPr lang="nl-B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13C0645-BE95-4ECB-ACE4-28B2747E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AFD843-A7E4-4129-A32E-08ECC258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2AB397-16C5-426F-9DF6-3B4BD769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1µs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=0.1, 65x100nm</a:t>
            </a:r>
            <a:br>
              <a:rPr lang="nl-BE" dirty="0"/>
            </a:b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8E58B-9F4F-476F-8F6A-481A6253EF14}"/>
              </a:ext>
            </a:extLst>
          </p:cNvPr>
          <p:cNvSpPr txBox="1"/>
          <p:nvPr/>
        </p:nvSpPr>
        <p:spPr>
          <a:xfrm>
            <a:off x="8700940" y="6297105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~100ns </a:t>
            </a:r>
            <a:r>
              <a:rPr lang="nl-BE" dirty="0" err="1"/>
              <a:t>switching</a:t>
            </a:r>
            <a:r>
              <a:rPr lang="nl-B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4696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CF17013-19E5-49A4-8B2D-D0A5DCA5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C34B113-CBF0-4F4B-8289-5A972F3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1µs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 = 0.01, 65x100nm</a:t>
            </a:r>
            <a:br>
              <a:rPr lang="nl-BE" dirty="0"/>
            </a:b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3D711-0CE3-469A-A17E-5402E317C739}"/>
              </a:ext>
            </a:extLst>
          </p:cNvPr>
          <p:cNvSpPr txBox="1"/>
          <p:nvPr/>
        </p:nvSpPr>
        <p:spPr>
          <a:xfrm>
            <a:off x="7965650" y="6187559"/>
            <a:ext cx="372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More double switches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309948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F17013-19E5-49A4-8B2D-D0A5DCA5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5775"/>
            <a:ext cx="12191999" cy="58864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C34B113-CBF0-4F4B-8289-5A972F3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1µs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 = 0.01</a:t>
            </a:r>
            <a:br>
              <a:rPr lang="nl-BE" dirty="0"/>
            </a:b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CAA9E-BC84-45EC-893C-D0E7CFEC7528}"/>
              </a:ext>
            </a:extLst>
          </p:cNvPr>
          <p:cNvSpPr txBox="1"/>
          <p:nvPr/>
        </p:nvSpPr>
        <p:spPr>
          <a:xfrm>
            <a:off x="7984504" y="6308209"/>
            <a:ext cx="396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Sinusoidal</a:t>
            </a:r>
            <a:r>
              <a:rPr lang="nl-BE" dirty="0"/>
              <a:t> </a:t>
            </a:r>
            <a:r>
              <a:rPr lang="nl-BE" dirty="0" err="1"/>
              <a:t>variations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period</a:t>
            </a:r>
            <a:r>
              <a:rPr lang="nl-BE" dirty="0"/>
              <a:t> ~0.5 ns</a:t>
            </a:r>
          </a:p>
        </p:txBody>
      </p:sp>
    </p:spTree>
    <p:extLst>
      <p:ext uri="{BB962C8B-B14F-4D97-AF65-F5344CB8AC3E}">
        <p14:creationId xmlns:p14="http://schemas.microsoft.com/office/powerpoint/2010/main" val="311957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4DE2-4DC2-4A0C-886D-AD897AA81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3) </a:t>
            </a:r>
            <a:r>
              <a:rPr lang="nl-BE" dirty="0" err="1"/>
              <a:t>Problems</a:t>
            </a:r>
            <a:r>
              <a:rPr lang="nl-BE" dirty="0"/>
              <a:t> </a:t>
            </a:r>
            <a:r>
              <a:rPr lang="nl-BE" dirty="0" err="1"/>
              <a:t>encountered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5065-A96B-4C82-945C-98AB31D4D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BE" dirty="0"/>
              <a:t>Zoom in on </a:t>
            </a:r>
            <a:r>
              <a:rPr lang="nl-BE" dirty="0" err="1"/>
              <a:t>one</a:t>
            </a:r>
            <a:r>
              <a:rPr lang="nl-BE" dirty="0"/>
              <a:t> switch</a:t>
            </a:r>
          </a:p>
          <a:p>
            <a:pPr marL="342900" indent="-342900">
              <a:buFontTx/>
              <a:buChar char="-"/>
            </a:pPr>
            <a:r>
              <a:rPr lang="nl-BE" dirty="0"/>
              <a:t>Small error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connecting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346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6EAC-70B5-44A3-B472-82AE6960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Zoom in on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C67B-702F-4BDF-A33D-069E0E9D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seed</a:t>
            </a:r>
            <a:r>
              <a:rPr lang="nl-BE" dirty="0">
                <a:latin typeface="Consolas" panose="020B0609020204030204" pitchFamily="49" charset="0"/>
              </a:rPr>
              <a:t> = 0; </a:t>
            </a:r>
            <a:r>
              <a:rPr lang="nl-BE" dirty="0" err="1">
                <a:latin typeface="Consolas" panose="020B0609020204030204" pitchFamily="49" charset="0"/>
              </a:rPr>
              <a:t>seed</a:t>
            </a:r>
            <a:r>
              <a:rPr lang="nl-BE" dirty="0">
                <a:latin typeface="Consolas" panose="020B0609020204030204" pitchFamily="49" charset="0"/>
              </a:rPr>
              <a:t> &lt; 10; </a:t>
            </a:r>
            <a:r>
              <a:rPr lang="nl-BE" dirty="0" err="1">
                <a:latin typeface="Consolas" panose="020B0609020204030204" pitchFamily="49" charset="0"/>
              </a:rPr>
              <a:t>seed</a:t>
            </a:r>
            <a:r>
              <a:rPr lang="nl-BE" dirty="0">
                <a:latin typeface="Consolas" panose="020B0609020204030204" pitchFamily="49" charset="0"/>
              </a:rPr>
              <a:t>++ {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 err="1">
                <a:effectLst/>
                <a:latin typeface="Consolas" panose="020B0609020204030204" pitchFamily="49" charset="0"/>
              </a:rPr>
              <a:t>Thermseed</a:t>
            </a:r>
            <a:r>
              <a:rPr lang="en-US" b="0" dirty="0">
                <a:effectLst/>
                <a:latin typeface="Consolas" panose="020B0609020204030204" pitchFamily="49" charset="0"/>
              </a:rPr>
              <a:t>(seed)</a:t>
            </a:r>
          </a:p>
          <a:p>
            <a:pPr lvl="1"/>
            <a:r>
              <a:rPr lang="en-US" b="0" dirty="0" err="1">
                <a:effectLst/>
                <a:latin typeface="Consolas" panose="020B0609020204030204" pitchFamily="49" charset="0"/>
              </a:rPr>
              <a:t>randSeed</a:t>
            </a:r>
            <a:r>
              <a:rPr lang="en-US" b="0" dirty="0">
                <a:effectLst/>
                <a:latin typeface="Consolas" panose="020B0609020204030204" pitchFamily="49" charset="0"/>
              </a:rPr>
              <a:t>(0)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FixDt</a:t>
            </a:r>
            <a:r>
              <a:rPr lang="nl-BE" b="0" dirty="0">
                <a:effectLst/>
                <a:latin typeface="Consolas" panose="020B0609020204030204" pitchFamily="49" charset="0"/>
              </a:rPr>
              <a:t> = 2e-13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t = 0;</a:t>
            </a:r>
            <a:endParaRPr lang="nl-BE" b="0" dirty="0">
              <a:effectLst/>
              <a:latin typeface="Consolas" panose="020B0609020204030204" pitchFamily="49" charset="0"/>
            </a:endParaRPr>
          </a:p>
          <a:p>
            <a:pPr lvl="1"/>
            <a:endParaRPr lang="nl-BE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m = Uniform(1, 0, 0)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relax()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Run(10e-9)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5E1E-095C-4E7C-900D-2D5AB28F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B65C-F4DA-45A0-BAB7-115E609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BC573-33E3-44E5-A81B-E26BD514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475"/>
            <a:ext cx="12192000" cy="6629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F937F-8CFF-408F-9BB3-C9AEE38AEE87}"/>
              </a:ext>
            </a:extLst>
          </p:cNvPr>
          <p:cNvSpPr txBox="1"/>
          <p:nvPr/>
        </p:nvSpPr>
        <p:spPr>
          <a:xfrm>
            <a:off x="3354371" y="127847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A6DC7-A05E-4C84-985C-AD1442FE815D}"/>
              </a:ext>
            </a:extLst>
          </p:cNvPr>
          <p:cNvSpPr txBox="1"/>
          <p:nvPr/>
        </p:nvSpPr>
        <p:spPr>
          <a:xfrm>
            <a:off x="9624768" y="12784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88F24-C06C-4AC0-9027-18BE4F656A11}"/>
              </a:ext>
            </a:extLst>
          </p:cNvPr>
          <p:cNvCxnSpPr>
            <a:cxnSpLocks/>
          </p:cNvCxnSpPr>
          <p:nvPr/>
        </p:nvCxnSpPr>
        <p:spPr>
          <a:xfrm flipV="1">
            <a:off x="6504495" y="6054414"/>
            <a:ext cx="923828" cy="245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5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7B47-0E46-44D2-9EB3-F556A4D8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CONSTANT SHAPE (65x100nm </a:t>
            </a:r>
            <a:r>
              <a:rPr lang="nl-BE" dirty="0" err="1"/>
              <a:t>ellipse</a:t>
            </a:r>
            <a:r>
              <a:rPr lang="nl-BE" dirty="0"/>
              <a:t>):</a:t>
            </a:r>
            <a:br>
              <a:rPr lang="nl-BE" dirty="0"/>
            </a:br>
            <a:r>
              <a:rPr lang="nl-BE" dirty="0"/>
              <a:t>SWEEP: 	- </a:t>
            </a:r>
            <a:r>
              <a:rPr lang="nl-BE" dirty="0" err="1"/>
              <a:t>angle</a:t>
            </a:r>
            <a:r>
              <a:rPr lang="nl-BE" dirty="0"/>
              <a:t> 0°-90°</a:t>
            </a:r>
            <a:br>
              <a:rPr lang="nl-BE" dirty="0"/>
            </a:br>
            <a:r>
              <a:rPr lang="nl-BE" dirty="0"/>
              <a:t>		- </a:t>
            </a:r>
            <a:r>
              <a:rPr lang="nl-BE" dirty="0" err="1"/>
              <a:t>abs</a:t>
            </a:r>
            <a:r>
              <a:rPr lang="nl-BE" dirty="0"/>
              <a:t>(</a:t>
            </a:r>
            <a:r>
              <a:rPr lang="nl-BE" dirty="0" err="1"/>
              <a:t>B_ext</a:t>
            </a:r>
            <a:r>
              <a:rPr lang="nl-BE" dirty="0"/>
              <a:t>)=100T-0.001T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D796-16EB-485A-92A2-4CA27533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>
                <a:effectLst/>
                <a:latin typeface="Consolas" panose="020B0609020204030204" pitchFamily="49" charset="0"/>
              </a:rPr>
              <a:t>Loop:</a:t>
            </a:r>
          </a:p>
          <a:p>
            <a:pPr lvl="1"/>
            <a:r>
              <a:rPr lang="nl-BE" b="0" dirty="0">
                <a:effectLst/>
                <a:latin typeface="Consolas" panose="020B0609020204030204" pitchFamily="49" charset="0"/>
              </a:rPr>
              <a:t>m = Uniform(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cos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sin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B_ext</a:t>
            </a:r>
            <a:r>
              <a:rPr lang="nl-BE" b="0" dirty="0">
                <a:effectLst/>
                <a:latin typeface="Consolas" panose="020B0609020204030204" pitchFamily="49" charset="0"/>
              </a:rPr>
              <a:t> = vector(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tesla</a:t>
            </a:r>
            <a:r>
              <a:rPr lang="nl-BE" b="0" dirty="0">
                <a:effectLst/>
                <a:latin typeface="Consolas" panose="020B0609020204030204" pitchFamily="49" charset="0"/>
              </a:rPr>
              <a:t>*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cos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tesla</a:t>
            </a:r>
            <a:r>
              <a:rPr lang="nl-BE" b="0" dirty="0">
                <a:effectLst/>
                <a:latin typeface="Consolas" panose="020B0609020204030204" pitchFamily="49" charset="0"/>
              </a:rPr>
              <a:t>*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sin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minimize</a:t>
            </a:r>
            <a:r>
              <a:rPr lang="nl-BE" b="0" dirty="0"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TableSave</a:t>
            </a:r>
            <a:r>
              <a:rPr lang="nl-BE" b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nl-B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F3E79C1-7139-40A0-A069-3E88BE27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11F4-B5FE-44FE-90C2-39AF02E04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5242E-7EC0-4FE8-8126-C7E0A6FA9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79325395-2311-4C89-B227-48C2BDF7A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49B23B-A695-4156-A9C1-044194B607F7}"/>
              </a:ext>
            </a:extLst>
          </p:cNvPr>
          <p:cNvSpPr txBox="1"/>
          <p:nvPr/>
        </p:nvSpPr>
        <p:spPr>
          <a:xfrm>
            <a:off x="122548" y="75414"/>
            <a:ext cx="1067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Large field: flat energy profile</a:t>
            </a:r>
          </a:p>
          <a:p>
            <a:r>
              <a:rPr lang="nl-BE" dirty="0"/>
              <a:t>Mediocre field: sinus</a:t>
            </a:r>
          </a:p>
          <a:p>
            <a:r>
              <a:rPr lang="nl-BE" dirty="0"/>
              <a:t>Low field: </a:t>
            </a:r>
            <a:r>
              <a:rPr lang="nl-BE" dirty="0" err="1"/>
              <a:t>relaxes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angle</a:t>
            </a:r>
            <a:r>
              <a:rPr lang="nl-BE" dirty="0"/>
              <a:t> 0 or </a:t>
            </a:r>
            <a:r>
              <a:rPr lang="nl-BE" dirty="0" err="1"/>
              <a:t>stays</a:t>
            </a:r>
            <a:r>
              <a:rPr lang="nl-BE" dirty="0"/>
              <a:t> at Pi/4*k (</a:t>
            </a:r>
            <a:r>
              <a:rPr lang="nl-BE" dirty="0" err="1"/>
              <a:t>stable</a:t>
            </a:r>
            <a:r>
              <a:rPr lang="nl-BE" dirty="0"/>
              <a:t> even </a:t>
            </a:r>
            <a:r>
              <a:rPr lang="nl-BE" dirty="0" err="1"/>
              <a:t>for</a:t>
            </a:r>
            <a:r>
              <a:rPr lang="nl-BE" dirty="0"/>
              <a:t> B=0, as </a:t>
            </a:r>
            <a:r>
              <a:rPr lang="nl-BE" dirty="0" err="1"/>
              <a:t>shown</a:t>
            </a:r>
            <a:r>
              <a:rPr lang="nl-BE" dirty="0"/>
              <a:t> in 4 slides)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602F8-C8B6-488F-BDA3-BFA21A8E4167}"/>
              </a:ext>
            </a:extLst>
          </p:cNvPr>
          <p:cNvSpPr txBox="1"/>
          <p:nvPr/>
        </p:nvSpPr>
        <p:spPr>
          <a:xfrm>
            <a:off x="443060" y="6080289"/>
            <a:ext cx="96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Conclusion</a:t>
            </a:r>
            <a:r>
              <a:rPr lang="nl-BE" dirty="0"/>
              <a:t>: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barrier</a:t>
            </a:r>
            <a:r>
              <a:rPr lang="nl-BE" dirty="0"/>
              <a:t>,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energy at </a:t>
            </a:r>
            <a:r>
              <a:rPr lang="nl-BE" dirty="0" err="1"/>
              <a:t>angle</a:t>
            </a:r>
            <a:r>
              <a:rPr lang="nl-BE" dirty="0"/>
              <a:t> 0 </a:t>
            </a:r>
            <a:r>
              <a:rPr lang="nl-BE" dirty="0" err="1"/>
              <a:t>and</a:t>
            </a:r>
            <a:r>
              <a:rPr lang="nl-BE" dirty="0"/>
              <a:t> Pi/4</a:t>
            </a:r>
          </a:p>
        </p:txBody>
      </p:sp>
    </p:spTree>
    <p:extLst>
      <p:ext uri="{BB962C8B-B14F-4D97-AF65-F5344CB8AC3E}">
        <p14:creationId xmlns:p14="http://schemas.microsoft.com/office/powerpoint/2010/main" val="26035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410807D-9EEE-45F6-88A6-136DCE5D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B7809-8094-4C16-B4DB-1C0AB4DDA445}"/>
              </a:ext>
            </a:extLst>
          </p:cNvPr>
          <p:cNvSpPr txBox="1"/>
          <p:nvPr/>
        </p:nvSpPr>
        <p:spPr>
          <a:xfrm>
            <a:off x="320511" y="197963"/>
            <a:ext cx="498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Two</a:t>
            </a:r>
            <a:r>
              <a:rPr lang="nl-BE" dirty="0"/>
              <a:t> regimes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transition</a:t>
            </a:r>
            <a:r>
              <a:rPr lang="nl-BE" dirty="0"/>
              <a:t> </a:t>
            </a:r>
            <a:r>
              <a:rPr lang="nl-BE" dirty="0" err="1"/>
              <a:t>between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07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0012E71-0E90-471D-8968-26386D62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A6B00-56CD-43EE-B7EA-BCBC839254E8}"/>
              </a:ext>
            </a:extLst>
          </p:cNvPr>
          <p:cNvSpPr txBox="1"/>
          <p:nvPr/>
        </p:nvSpPr>
        <p:spPr>
          <a:xfrm>
            <a:off x="612743" y="216817"/>
            <a:ext cx="262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Barrier </a:t>
            </a:r>
            <a:r>
              <a:rPr lang="nl-BE" dirty="0" err="1"/>
              <a:t>height</a:t>
            </a:r>
            <a:r>
              <a:rPr lang="nl-BE" dirty="0"/>
              <a:t> detail</a:t>
            </a:r>
          </a:p>
        </p:txBody>
      </p:sp>
    </p:spTree>
    <p:extLst>
      <p:ext uri="{BB962C8B-B14F-4D97-AF65-F5344CB8AC3E}">
        <p14:creationId xmlns:p14="http://schemas.microsoft.com/office/powerpoint/2010/main" val="193725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C5ED-698E-44FF-B8D2-9D38B12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0 Tesla?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AC4001-B790-46E5-94FD-BEF36D08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60" y="1825625"/>
            <a:ext cx="90124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16E39-CE9E-48D6-B61E-C27FA22EEB5B}"/>
              </a:ext>
            </a:extLst>
          </p:cNvPr>
          <p:cNvSpPr txBox="1"/>
          <p:nvPr/>
        </p:nvSpPr>
        <p:spPr>
          <a:xfrm>
            <a:off x="923827" y="1414021"/>
            <a:ext cx="517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Barrier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correctly</a:t>
            </a:r>
            <a:r>
              <a:rPr lang="nl-BE" dirty="0"/>
              <a:t> </a:t>
            </a:r>
            <a:r>
              <a:rPr lang="nl-BE" dirty="0" err="1"/>
              <a:t>calculated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Pi/4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38591-8C9E-4C0A-967F-160B29519960}"/>
              </a:ext>
            </a:extLst>
          </p:cNvPr>
          <p:cNvSpPr txBox="1"/>
          <p:nvPr/>
        </p:nvSpPr>
        <p:spPr>
          <a:xfrm>
            <a:off x="1055802" y="1825625"/>
            <a:ext cx="3638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But </a:t>
            </a:r>
            <a:r>
              <a:rPr lang="nl-BE" sz="1100" dirty="0" err="1"/>
              <a:t>for</a:t>
            </a:r>
            <a:r>
              <a:rPr lang="nl-BE" sz="1100" dirty="0"/>
              <a:t> </a:t>
            </a:r>
            <a:r>
              <a:rPr lang="nl-BE" sz="1100" dirty="0" err="1"/>
              <a:t>safety</a:t>
            </a:r>
            <a:r>
              <a:rPr lang="nl-BE" sz="1100" dirty="0"/>
              <a:t> </a:t>
            </a:r>
            <a:r>
              <a:rPr lang="nl-BE" sz="1100" dirty="0" err="1"/>
              <a:t>reasons</a:t>
            </a:r>
            <a:r>
              <a:rPr lang="nl-BE" sz="1100" dirty="0"/>
              <a:t> </a:t>
            </a:r>
            <a:r>
              <a:rPr lang="nl-BE" sz="1100" dirty="0" err="1"/>
              <a:t>probably</a:t>
            </a:r>
            <a:r>
              <a:rPr lang="nl-BE" sz="1100" dirty="0"/>
              <a:t> best </a:t>
            </a:r>
            <a:r>
              <a:rPr lang="nl-BE" sz="1100" dirty="0" err="1"/>
              <a:t>to</a:t>
            </a:r>
            <a:r>
              <a:rPr lang="nl-BE" sz="1100" dirty="0"/>
              <a:t> </a:t>
            </a:r>
            <a:r>
              <a:rPr lang="nl-BE" sz="1100" dirty="0" err="1"/>
              <a:t>use</a:t>
            </a:r>
            <a:r>
              <a:rPr lang="nl-BE" sz="1100" dirty="0"/>
              <a:t> 0.001T </a:t>
            </a:r>
            <a:r>
              <a:rPr lang="nl-BE" sz="1100" dirty="0" err="1"/>
              <a:t>anyway</a:t>
            </a:r>
            <a:endParaRPr lang="nl-B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DAD9C-13DC-4FB4-AA1E-E9C3F5E0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42" y="365125"/>
            <a:ext cx="4168572" cy="1408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F05021-962F-4C4F-8D3B-AB98F3E2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842" y="222354"/>
            <a:ext cx="4310592" cy="142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456E8-457B-4F6E-951E-E48795A9E87F}"/>
              </a:ext>
            </a:extLst>
          </p:cNvPr>
          <p:cNvSpPr txBox="1"/>
          <p:nvPr/>
        </p:nvSpPr>
        <p:spPr>
          <a:xfrm>
            <a:off x="7108428" y="1690688"/>
            <a:ext cx="50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Somehow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magnetization</a:t>
            </a:r>
            <a:r>
              <a:rPr lang="nl-BE" dirty="0"/>
              <a:t> of 0.767 </a:t>
            </a:r>
            <a:r>
              <a:rPr lang="nl-BE" dirty="0" err="1"/>
              <a:t>and</a:t>
            </a:r>
            <a:r>
              <a:rPr lang="nl-BE" dirty="0"/>
              <a:t> 0.8 rad </a:t>
            </a:r>
            <a:r>
              <a:rPr lang="nl-BE" dirty="0" err="1"/>
              <a:t>stabilized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-90° </a:t>
            </a:r>
            <a:r>
              <a:rPr lang="nl-BE" dirty="0" err="1"/>
              <a:t>and</a:t>
            </a:r>
            <a:r>
              <a:rPr lang="nl-BE" dirty="0"/>
              <a:t> 180° </a:t>
            </a:r>
            <a:r>
              <a:rPr lang="nl-BE" dirty="0" err="1"/>
              <a:t>respectively</a:t>
            </a:r>
            <a:r>
              <a:rPr lang="nl-BE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0CAA9-7DE2-4B69-9BE4-C1918BB93B45}"/>
              </a:ext>
            </a:extLst>
          </p:cNvPr>
          <p:cNvSpPr txBox="1"/>
          <p:nvPr/>
        </p:nvSpPr>
        <p:spPr>
          <a:xfrm>
            <a:off x="9926425" y="2204381"/>
            <a:ext cx="21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Minimize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relax?</a:t>
            </a:r>
          </a:p>
        </p:txBody>
      </p:sp>
    </p:spTree>
    <p:extLst>
      <p:ext uri="{BB962C8B-B14F-4D97-AF65-F5344CB8AC3E}">
        <p14:creationId xmlns:p14="http://schemas.microsoft.com/office/powerpoint/2010/main" val="15886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7B47-0E46-44D2-9EB3-F556A4D8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CONSTANT B_EXT (0.001T):</a:t>
            </a:r>
            <a:br>
              <a:rPr lang="nl-BE" dirty="0"/>
            </a:br>
            <a:r>
              <a:rPr lang="nl-BE" dirty="0"/>
              <a:t>SWEEP: 	- </a:t>
            </a:r>
            <a:r>
              <a:rPr lang="nl-BE" dirty="0" err="1"/>
              <a:t>shape</a:t>
            </a:r>
            <a:r>
              <a:rPr lang="nl-BE" dirty="0"/>
              <a:t> 100x100nm – 10x100nm </a:t>
            </a:r>
            <a:r>
              <a:rPr lang="nl-BE" dirty="0" err="1"/>
              <a:t>ellipse</a:t>
            </a:r>
            <a:br>
              <a:rPr lang="nl-BE" dirty="0"/>
            </a:br>
            <a:r>
              <a:rPr lang="nl-BE" dirty="0"/>
              <a:t>		- </a:t>
            </a:r>
            <a:r>
              <a:rPr lang="nl-BE" dirty="0" err="1"/>
              <a:t>angle</a:t>
            </a:r>
            <a:r>
              <a:rPr lang="nl-BE" dirty="0"/>
              <a:t> 0° </a:t>
            </a:r>
            <a:r>
              <a:rPr lang="nl-BE" dirty="0" err="1"/>
              <a:t>and</a:t>
            </a:r>
            <a:r>
              <a:rPr lang="nl-BE" dirty="0"/>
              <a:t> 45°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D796-16EB-485A-92A2-4CA27533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0" dirty="0">
                <a:effectLst/>
                <a:latin typeface="Consolas" panose="020B0609020204030204" pitchFamily="49" charset="0"/>
              </a:rPr>
              <a:t>Loop: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geometry</a:t>
            </a:r>
            <a:r>
              <a:rPr lang="nl-BE" b="0" dirty="0">
                <a:effectLst/>
                <a:latin typeface="Consolas" panose="020B0609020204030204" pitchFamily="49" charset="0"/>
              </a:rPr>
              <a:t> :=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Ellipse</a:t>
            </a:r>
            <a:r>
              <a:rPr lang="nl-BE" b="0" dirty="0">
                <a:effectLst/>
                <a:latin typeface="Consolas" panose="020B0609020204030204" pitchFamily="49" charset="0"/>
              </a:rPr>
              <a:t>(100e-9, 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BE" b="0" dirty="0">
                <a:effectLst/>
                <a:latin typeface="Consolas" panose="020B0609020204030204" pitchFamily="49" charset="0"/>
              </a:rPr>
              <a:t>*1e-9)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geometry</a:t>
            </a:r>
            <a:r>
              <a:rPr lang="nl-BE" b="0" dirty="0">
                <a:effectLst/>
                <a:latin typeface="Consolas" panose="020B0609020204030204" pitchFamily="49" charset="0"/>
              </a:rPr>
              <a:t> =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geometry.Add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geometry.RotZ</a:t>
            </a:r>
            <a:r>
              <a:rPr lang="nl-BE" b="0" dirty="0">
                <a:effectLst/>
                <a:latin typeface="Consolas" panose="020B0609020204030204" pitchFamily="49" charset="0"/>
              </a:rPr>
              <a:t>(Pi/2))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SetGeom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geometry</a:t>
            </a:r>
            <a:r>
              <a:rPr lang="nl-BE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nl-BE" b="0" dirty="0">
                <a:effectLst/>
                <a:latin typeface="Consolas" panose="020B0609020204030204" pitchFamily="49" charset="0"/>
              </a:rPr>
              <a:t>m = Uniform(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cos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sin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B_ext</a:t>
            </a:r>
            <a:r>
              <a:rPr lang="nl-BE" b="0" dirty="0">
                <a:effectLst/>
                <a:latin typeface="Consolas" panose="020B0609020204030204" pitchFamily="49" charset="0"/>
              </a:rPr>
              <a:t> = vector(0.001*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cos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0.001*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sin</a:t>
            </a:r>
            <a:r>
              <a:rPr lang="nl-BE" b="0" dirty="0"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nl-BE" b="0" dirty="0">
                <a:effectLst/>
                <a:latin typeface="Consolas" panose="020B0609020204030204" pitchFamily="49" charset="0"/>
              </a:rPr>
              <a:t>), 0)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minimize</a:t>
            </a:r>
            <a:r>
              <a:rPr lang="nl-BE" b="0" dirty="0"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l-BE" b="0" dirty="0" err="1">
                <a:effectLst/>
                <a:latin typeface="Consolas" panose="020B0609020204030204" pitchFamily="49" charset="0"/>
              </a:rPr>
              <a:t>TableSave</a:t>
            </a:r>
            <a:r>
              <a:rPr lang="nl-BE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BE" b="1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95351C7-7643-487C-8106-8C3AF9AF0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41" y="0"/>
            <a:ext cx="612015" cy="61201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6DC74BA-0BBC-4A3C-8B27-B33CC2E64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42" y="827548"/>
            <a:ext cx="612015" cy="612015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D69965DC-F682-4305-A546-91C173461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42" y="1690688"/>
            <a:ext cx="616958" cy="6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50C1953-E538-4CF7-A630-3A9F4C605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BEDE7-B434-4214-BD52-8E2308F60B42}"/>
              </a:ext>
            </a:extLst>
          </p:cNvPr>
          <p:cNvSpPr txBox="1"/>
          <p:nvPr/>
        </p:nvSpPr>
        <p:spPr>
          <a:xfrm>
            <a:off x="707010" y="6117995"/>
            <a:ext cx="421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direction</a:t>
            </a:r>
            <a:r>
              <a:rPr lang="nl-BE" dirty="0"/>
              <a:t> switches </a:t>
            </a:r>
            <a:r>
              <a:rPr lang="nl-BE" dirty="0" err="1"/>
              <a:t>around</a:t>
            </a:r>
            <a:r>
              <a:rPr lang="nl-BE" dirty="0"/>
              <a:t> 45 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53C18-D616-4198-8607-FF8DE2B7BA8A}"/>
              </a:ext>
            </a:extLst>
          </p:cNvPr>
          <p:cNvSpPr txBox="1"/>
          <p:nvPr/>
        </p:nvSpPr>
        <p:spPr>
          <a:xfrm>
            <a:off x="6493452" y="6372225"/>
            <a:ext cx="564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100x100 </a:t>
            </a:r>
            <a:r>
              <a:rPr lang="nl-BE" dirty="0" err="1"/>
              <a:t>ellipse</a:t>
            </a:r>
            <a:r>
              <a:rPr lang="nl-BE" dirty="0"/>
              <a:t> = </a:t>
            </a:r>
            <a:r>
              <a:rPr lang="nl-BE" dirty="0" err="1"/>
              <a:t>circle</a:t>
            </a:r>
            <a:r>
              <a:rPr lang="nl-BE" dirty="0"/>
              <a:t>, but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energy </a:t>
            </a:r>
            <a:r>
              <a:rPr lang="nl-BE" dirty="0" err="1"/>
              <a:t>barrier</a:t>
            </a:r>
            <a:r>
              <a:rPr lang="nl-BE" dirty="0"/>
              <a:t>?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530BF75-7D39-4BDA-9E14-612A23C6D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981" y="1470582"/>
            <a:ext cx="612015" cy="61201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2365009-6853-4952-8B10-910960CF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981" y="2455389"/>
            <a:ext cx="612015" cy="612015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48A176BB-02BA-4DBB-B615-BC9A97357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981" y="4363677"/>
            <a:ext cx="616958" cy="6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52AA2-3BE6-4CE3-A0BA-CD9BDFD5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Energy </a:t>
            </a:r>
            <a:r>
              <a:rPr lang="nl-BE" dirty="0" err="1"/>
              <a:t>barrier</a:t>
            </a:r>
            <a:r>
              <a:rPr lang="nl-BE" dirty="0"/>
              <a:t> as </a:t>
            </a:r>
            <a:r>
              <a:rPr lang="nl-BE" dirty="0" err="1"/>
              <a:t>function</a:t>
            </a:r>
            <a:r>
              <a:rPr lang="nl-BE" dirty="0"/>
              <a:t> of plus-</a:t>
            </a:r>
            <a:r>
              <a:rPr lang="nl-BE" dirty="0" err="1"/>
              <a:t>ness</a:t>
            </a:r>
            <a:endParaRPr lang="nl-BE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0422F1D0-C25E-4444-92BC-D5D6BB3D5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02" y="1247961"/>
            <a:ext cx="5852172" cy="435255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072B8-BB24-439C-9F0B-B805E907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BE" dirty="0"/>
              <a:t>At </a:t>
            </a:r>
            <a:r>
              <a:rPr lang="nl-BE" dirty="0" err="1"/>
              <a:t>circle</a:t>
            </a:r>
            <a:r>
              <a:rPr lang="nl-BE" dirty="0"/>
              <a:t>,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energy </a:t>
            </a:r>
            <a:r>
              <a:rPr lang="nl-BE" dirty="0" err="1"/>
              <a:t>barrier</a:t>
            </a:r>
            <a:endParaRPr lang="nl-BE" dirty="0"/>
          </a:p>
          <a:p>
            <a:pPr marL="742950" lvl="1" indent="-285750">
              <a:buFontTx/>
              <a:buChar char="-"/>
            </a:pP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discretization</a:t>
            </a:r>
            <a:r>
              <a:rPr lang="nl-BE" dirty="0"/>
              <a:t>?</a:t>
            </a:r>
          </a:p>
          <a:p>
            <a:pPr marL="742950" lvl="1" indent="-285750">
              <a:buFontTx/>
              <a:buChar char="-"/>
            </a:pP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direction</a:t>
            </a:r>
            <a:r>
              <a:rPr lang="nl-BE" dirty="0"/>
              <a:t> </a:t>
            </a:r>
            <a:r>
              <a:rPr lang="nl-BE" dirty="0" err="1"/>
              <a:t>horizontal</a:t>
            </a:r>
            <a:r>
              <a:rPr lang="nl-BE" dirty="0"/>
              <a:t>/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50-97 nm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direction</a:t>
            </a:r>
            <a:r>
              <a:rPr lang="nl-BE" dirty="0"/>
              <a:t> </a:t>
            </a:r>
            <a:r>
              <a:rPr lang="nl-BE" dirty="0" err="1"/>
              <a:t>diagonal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0-50 nm</a:t>
            </a:r>
          </a:p>
          <a:p>
            <a:pPr marL="285750" indent="-285750">
              <a:buFontTx/>
              <a:buChar char="-"/>
            </a:pPr>
            <a:r>
              <a:rPr lang="nl-BE" dirty="0"/>
              <a:t>Different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sizes</a:t>
            </a:r>
            <a:r>
              <a:rPr lang="nl-BE" dirty="0"/>
              <a:t>?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68E02FD-7393-46A8-872C-A88B34D7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322"/>
            <a:ext cx="1219200" cy="1219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670D3D6-9E16-4683-A246-FE9553E21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5" y="132380"/>
            <a:ext cx="1219200" cy="12192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90A650A-2438-4EB8-8D7D-74D60D1C6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1" y="132380"/>
            <a:ext cx="1219200" cy="1219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38EB7-7D28-423C-8A3C-8017449D243A}"/>
              </a:ext>
            </a:extLst>
          </p:cNvPr>
          <p:cNvCxnSpPr/>
          <p:nvPr/>
        </p:nvCxnSpPr>
        <p:spPr>
          <a:xfrm>
            <a:off x="6096000" y="5868988"/>
            <a:ext cx="179423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E0976-CCFC-41F9-84E0-35114DC3A4BC}"/>
              </a:ext>
            </a:extLst>
          </p:cNvPr>
          <p:cNvCxnSpPr>
            <a:cxnSpLocks/>
          </p:cNvCxnSpPr>
          <p:nvPr/>
        </p:nvCxnSpPr>
        <p:spPr>
          <a:xfrm>
            <a:off x="8083847" y="5868988"/>
            <a:ext cx="203111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3DFCA9-5612-4CF2-A321-4EC713D49047}"/>
              </a:ext>
            </a:extLst>
          </p:cNvPr>
          <p:cNvCxnSpPr>
            <a:cxnSpLocks/>
          </p:cNvCxnSpPr>
          <p:nvPr/>
        </p:nvCxnSpPr>
        <p:spPr>
          <a:xfrm>
            <a:off x="10217084" y="5866648"/>
            <a:ext cx="322083" cy="2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83E9A2-8C19-4EA0-B652-A34F6F28834D}"/>
              </a:ext>
            </a:extLst>
          </p:cNvPr>
          <p:cNvSpPr txBox="1"/>
          <p:nvPr/>
        </p:nvSpPr>
        <p:spPr>
          <a:xfrm>
            <a:off x="6489151" y="586664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70C0"/>
                </a:solidFill>
              </a:rPr>
              <a:t>Diagonal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B7757-C13E-4260-AF20-2B3026782BEA}"/>
              </a:ext>
            </a:extLst>
          </p:cNvPr>
          <p:cNvSpPr txBox="1"/>
          <p:nvPr/>
        </p:nvSpPr>
        <p:spPr>
          <a:xfrm>
            <a:off x="8533040" y="5866648"/>
            <a:ext cx="112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err="1">
                <a:solidFill>
                  <a:srgbClr val="0070C0"/>
                </a:solidFill>
              </a:rPr>
              <a:t>Vertical</a:t>
            </a:r>
            <a:r>
              <a:rPr lang="nl-BE" dirty="0">
                <a:solidFill>
                  <a:srgbClr val="0070C0"/>
                </a:solidFill>
              </a:rPr>
              <a:t>/</a:t>
            </a:r>
          </a:p>
          <a:p>
            <a:pPr algn="ctr"/>
            <a:r>
              <a:rPr lang="nl-BE" dirty="0" err="1">
                <a:solidFill>
                  <a:srgbClr val="0070C0"/>
                </a:solidFill>
              </a:rPr>
              <a:t>horizontal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61C00-C048-48F0-B4A7-57AC264F2C05}"/>
              </a:ext>
            </a:extLst>
          </p:cNvPr>
          <p:cNvSpPr txBox="1"/>
          <p:nvPr/>
        </p:nvSpPr>
        <p:spPr>
          <a:xfrm>
            <a:off x="9875423" y="591308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70C0"/>
                </a:solidFill>
              </a:rPr>
              <a:t>Diagonal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A7EF0-17F6-453B-963E-3568C5886E3C}"/>
              </a:ext>
            </a:extLst>
          </p:cNvPr>
          <p:cNvSpPr txBox="1"/>
          <p:nvPr/>
        </p:nvSpPr>
        <p:spPr>
          <a:xfrm>
            <a:off x="4192897" y="5866648"/>
            <a:ext cx="18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70C0"/>
                </a:solidFill>
              </a:rPr>
              <a:t>Stable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directions</a:t>
            </a:r>
            <a:r>
              <a:rPr lang="nl-BE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178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569</Words>
  <Application>Microsoft Office PowerPoint</Application>
  <PresentationFormat>Widescreen</PresentationFormat>
  <Paragraphs>81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1) Energy barrier?</vt:lpstr>
      <vt:lpstr>CONSTANT SHAPE (65x100nm ellipse): SWEEP:  - angle 0°-90°   - abs(B_ext)=100T-0.001T</vt:lpstr>
      <vt:lpstr>PowerPoint Presentation</vt:lpstr>
      <vt:lpstr>PowerPoint Presentation</vt:lpstr>
      <vt:lpstr>PowerPoint Presentation</vt:lpstr>
      <vt:lpstr>0 Tesla?</vt:lpstr>
      <vt:lpstr>CONSTANT B_EXT (0.001T): SWEEP:  - shape 100x100nm – 10x100nm ellipse   - angle 0° and 45°</vt:lpstr>
      <vt:lpstr>PowerPoint Presentation</vt:lpstr>
      <vt:lpstr>Energy barrier as function of plus-ness</vt:lpstr>
      <vt:lpstr>CONSTANT B_EXT (0.001T): SWEEP:  - shape 128x128nm – 16x1.6nm ellipse   - roundness 1-0.1</vt:lpstr>
      <vt:lpstr>Energy barrier as function of plus-ness</vt:lpstr>
      <vt:lpstr>2) Longer simulation</vt:lpstr>
      <vt:lpstr>1µs with alpha=0.1, 65x100nm </vt:lpstr>
      <vt:lpstr>1µs with alpha = 0.01, 65x100nm </vt:lpstr>
      <vt:lpstr>1µs with alpha = 0.01 </vt:lpstr>
      <vt:lpstr>3) Problems encountered</vt:lpstr>
      <vt:lpstr>Zoom in on switch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maes</dc:creator>
  <cp:lastModifiedBy>jonathan maes</cp:lastModifiedBy>
  <cp:revision>41</cp:revision>
  <dcterms:created xsi:type="dcterms:W3CDTF">2020-10-24T09:11:43Z</dcterms:created>
  <dcterms:modified xsi:type="dcterms:W3CDTF">2020-10-30T07:43:05Z</dcterms:modified>
</cp:coreProperties>
</file>