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51206400" cy="38415913"/>
  <p:notesSz cx="9601200" cy="15087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1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0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00FA00"/>
    <a:srgbClr val="DF0004"/>
    <a:srgbClr val="E08D84"/>
    <a:srgbClr val="FFF2BD"/>
    <a:srgbClr val="BDFFBD"/>
    <a:srgbClr val="FFE697"/>
    <a:srgbClr val="FFEBAB"/>
    <a:srgbClr val="9FBFFF"/>
    <a:srgbClr val="8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69E54-E098-40A0-9BB2-9AC56349277C}" v="1" dt="2020-02-21T15:44:01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912" y="144"/>
      </p:cViewPr>
      <p:guideLst>
        <p:guide orient="horz" pos="1210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el, Jonathan" userId="f1c81d6d-f586-449b-b4c5-93e7ce1f9b4b" providerId="ADAL" clId="{42369E54-E098-40A0-9BB2-9AC56349277C}"/>
    <pc:docChg chg="modSld">
      <pc:chgData name="Martel, Jonathan" userId="f1c81d6d-f586-449b-b4c5-93e7ce1f9b4b" providerId="ADAL" clId="{42369E54-E098-40A0-9BB2-9AC56349277C}" dt="2020-02-21T15:44:01.397" v="0"/>
      <pc:docMkLst>
        <pc:docMk/>
      </pc:docMkLst>
      <pc:sldChg chg="modSp">
        <pc:chgData name="Martel, Jonathan" userId="f1c81d6d-f586-449b-b4c5-93e7ce1f9b4b" providerId="ADAL" clId="{42369E54-E098-40A0-9BB2-9AC56349277C}" dt="2020-02-21T15:44:01.397" v="0"/>
        <pc:sldMkLst>
          <pc:docMk/>
          <pc:sldMk cId="850014083" sldId="259"/>
        </pc:sldMkLst>
        <pc:graphicFrameChg chg="mod">
          <ac:chgData name="Martel, Jonathan" userId="f1c81d6d-f586-449b-b4c5-93e7ce1f9b4b" providerId="ADAL" clId="{42369E54-E098-40A0-9BB2-9AC56349277C}" dt="2020-02-21T15:44:01.397" v="0"/>
          <ac:graphicFrameMkLst>
            <pc:docMk/>
            <pc:sldMk cId="850014083" sldId="259"/>
            <ac:graphicFrameMk id="7" creationId="{FA0CD50A-8E88-469C-BF82-81658DAB11D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3-4A71-99FE-B980260FE017}"/>
              </c:ext>
            </c:extLst>
          </c:dPt>
          <c:dPt>
            <c:idx val="1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A3-4A71-99FE-B980260FE017}"/>
              </c:ext>
            </c:extLst>
          </c:dPt>
          <c:dPt>
            <c:idx val="2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A3-4A71-99FE-B980260FE017}"/>
              </c:ext>
            </c:extLst>
          </c:dPt>
          <c:dPt>
            <c:idx val="3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A3-4A71-99FE-B980260FE017}"/>
              </c:ext>
            </c:extLst>
          </c:dPt>
          <c:dPt>
            <c:idx val="4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A3-4A71-99FE-B980260FE017}"/>
              </c:ext>
            </c:extLst>
          </c:dPt>
          <c:dPt>
            <c:idx val="5"/>
            <c:bubble3D val="0"/>
            <c:spPr>
              <a:solidFill>
                <a:srgbClr val="00FA0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A3-4A71-99FE-B980260FE017}"/>
              </c:ext>
            </c:extLst>
          </c:dPt>
          <c:dPt>
            <c:idx val="6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A3-4A71-99FE-B980260FE017}"/>
              </c:ext>
            </c:extLst>
          </c:dPt>
          <c:dPt>
            <c:idx val="7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A3-4A71-99FE-B980260FE017}"/>
              </c:ext>
            </c:extLst>
          </c:dPt>
          <c:dPt>
            <c:idx val="8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A3-4A71-99FE-B980260FE017}"/>
              </c:ext>
            </c:extLst>
          </c:dPt>
          <c:dPt>
            <c:idx val="9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1A3-4A71-99FE-B980260FE017}"/>
              </c:ext>
            </c:extLst>
          </c:dPt>
          <c:dPt>
            <c:idx val="10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1A3-4A71-99FE-B980260FE017}"/>
              </c:ext>
            </c:extLst>
          </c:dPt>
          <c:dPt>
            <c:idx val="11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1A3-4A71-99FE-B980260FE017}"/>
              </c:ext>
            </c:extLst>
          </c:dPt>
          <c:dPt>
            <c:idx val="12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1A3-4A71-99FE-B980260FE017}"/>
              </c:ext>
            </c:extLst>
          </c:dPt>
          <c:dPt>
            <c:idx val="13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1A3-4A71-99FE-B980260FE017}"/>
              </c:ext>
            </c:extLst>
          </c:dPt>
          <c:dPt>
            <c:idx val="14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1A3-4A71-99FE-B980260FE017}"/>
              </c:ext>
            </c:extLst>
          </c:dPt>
          <c:dPt>
            <c:idx val="15"/>
            <c:bubble3D val="0"/>
            <c:spPr>
              <a:solidFill>
                <a:srgbClr val="DF000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1A3-4A71-99FE-B980260FE017}"/>
              </c:ext>
            </c:extLst>
          </c:dPt>
          <c:dPt>
            <c:idx val="16"/>
            <c:bubble3D val="0"/>
            <c:spPr>
              <a:solidFill>
                <a:srgbClr val="FFC1C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B1A3-4A71-99FE-B980260FE017}"/>
              </c:ext>
            </c:extLst>
          </c:dPt>
          <c:cat>
            <c:strRef>
              <c:f>Feuil1!$A$2:$A$18</c:f>
              <c:strCache>
                <c:ptCount val="17"/>
                <c:pt idx="0">
                  <c:v>Une tâche à temps partiel.</c:v>
                </c:pt>
                <c:pt idx="1">
                  <c:v>Un cours au régulier et un cours à la formation continue.</c:v>
                </c:pt>
                <c:pt idx="2">
                  <c:v>Un cours à temps plein, mais en combinant 3 cégeps, et les horaires ne sont pas compatibles.</c:v>
                </c:pt>
                <c:pt idx="3">
                  <c:v>Une baisse de clientèle. Meilleure chance dans quelques années. </c:v>
                </c:pt>
                <c:pt idx="4">
                  <c:v>Vous êtes curieusement réputé démisionnaire. Quelqu'un l'a échappé. </c:v>
                </c:pt>
                <c:pt idx="5">
                  <c:v>Permanence</c:v>
                </c:pt>
                <c:pt idx="6">
                  <c:v>Une révision de grilles de cours. Il n'y a plus de travail pour vous. </c:v>
                </c:pt>
                <c:pt idx="7">
                  <c:v>Une sur-embauche dans votre discipline à la session précédente. </c:v>
                </c:pt>
                <c:pt idx="8">
                  <c:v>Impossible de scinder la tâche. </c:v>
                </c:pt>
                <c:pt idx="9">
                  <c:v>Vous vous faites dépasser en ancienneté. </c:v>
                </c:pt>
                <c:pt idx="10">
                  <c:v>Votre tâche est octroyée par erreur à quelqu'un avec moins d'ancienneté que vous. </c:v>
                </c:pt>
                <c:pt idx="11">
                  <c:v>Une charge à temps plein vous est offerte, alors que vous en avez accepté une à temps partiel ailleurs. </c:v>
                </c:pt>
                <c:pt idx="12">
                  <c:v>Un MED débarque dans votre Cégep. Votre poste, ce sera pour une autre fois. </c:v>
                </c:pt>
                <c:pt idx="13">
                  <c:v>Une fermeture de programme. Il n'y a plus de tâche pour vous. </c:v>
                </c:pt>
                <c:pt idx="14">
                  <c:v>Vous obtenez une charge de cours. La session commençait avant-hier. </c:v>
                </c:pt>
                <c:pt idx="15">
                  <c:v>Votre collègue est en arrêt de travail. Remplacez-le et ajoutez un mètre à votre pille de corrections. </c:v>
                </c:pt>
                <c:pt idx="16">
                  <c:v>Travaillez à 125% à l'automne de peur de ne rien avoir à l'hiver. </c:v>
                </c:pt>
              </c:strCache>
            </c:strRef>
          </c:cat>
          <c:val>
            <c:numRef>
              <c:f>Feuil1!$B$2:$B$18</c:f>
              <c:numCache>
                <c:formatCode>General</c:formatCode>
                <c:ptCount val="1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1A3-4A71-99FE-B980260F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7052"/>
            <a:ext cx="43525440" cy="13374429"/>
          </a:xfrm>
        </p:spPr>
        <p:txBody>
          <a:bodyPr anchor="b"/>
          <a:lstStyle>
            <a:lvl1pPr algn="ctr">
              <a:defRPr sz="7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7250"/>
            <a:ext cx="38404800" cy="9274950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02" indent="0" algn="ctr">
              <a:buNone/>
              <a:defRPr sz="2666"/>
            </a:lvl2pPr>
            <a:lvl3pPr marL="1218804" indent="0" algn="ctr">
              <a:buNone/>
              <a:defRPr sz="2399"/>
            </a:lvl3pPr>
            <a:lvl4pPr marL="1828206" indent="0" algn="ctr">
              <a:buNone/>
              <a:defRPr sz="2133"/>
            </a:lvl4pPr>
            <a:lvl5pPr marL="2437608" indent="0" algn="ctr">
              <a:buNone/>
              <a:defRPr sz="2133"/>
            </a:lvl5pPr>
            <a:lvl6pPr marL="3047009" indent="0" algn="ctr">
              <a:buNone/>
              <a:defRPr sz="2133"/>
            </a:lvl6pPr>
            <a:lvl7pPr marL="3656411" indent="0" algn="ctr">
              <a:buNone/>
              <a:defRPr sz="2133"/>
            </a:lvl7pPr>
            <a:lvl8pPr marL="4265813" indent="0" algn="ctr">
              <a:buNone/>
              <a:defRPr sz="2133"/>
            </a:lvl8pPr>
            <a:lvl9pPr marL="487521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4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5291"/>
            <a:ext cx="11041380" cy="325557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5291"/>
            <a:ext cx="32484060" cy="325557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7312"/>
            <a:ext cx="44165520" cy="15979950"/>
          </a:xfrm>
        </p:spPr>
        <p:txBody>
          <a:bodyPr anchor="b"/>
          <a:lstStyle>
            <a:lvl1pPr>
              <a:defRPr sz="7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8438"/>
            <a:ext cx="44165520" cy="8403478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02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6458"/>
            <a:ext cx="21762720" cy="24374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6458"/>
            <a:ext cx="21762720" cy="24374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5300"/>
            <a:ext cx="44165520" cy="7425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7237"/>
            <a:ext cx="21662704" cy="461524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32480"/>
            <a:ext cx="21662704" cy="20639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7237"/>
            <a:ext cx="21769390" cy="461524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32480"/>
            <a:ext cx="21769390" cy="20639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1061"/>
            <a:ext cx="16515397" cy="8963713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31189"/>
            <a:ext cx="25923240" cy="27300197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4774"/>
            <a:ext cx="16515397" cy="21351069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599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1061"/>
            <a:ext cx="16515397" cy="8963713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31189"/>
            <a:ext cx="25923240" cy="27300197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4774"/>
            <a:ext cx="16515397" cy="21351069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599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5300"/>
            <a:ext cx="44165520" cy="7425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6458"/>
            <a:ext cx="44165520" cy="243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605868"/>
            <a:ext cx="11521440" cy="2045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605868"/>
            <a:ext cx="17282160" cy="2045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605868"/>
            <a:ext cx="11521440" cy="2045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FED1D6D-5093-4F96-80E8-2631209FA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852226"/>
              </p:ext>
            </p:extLst>
          </p:nvPr>
        </p:nvGraphicFramePr>
        <p:xfrm>
          <a:off x="3521075" y="10226675"/>
          <a:ext cx="44164250" cy="2437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FA0CD50A-8E88-469C-BF82-81658DAB1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458617"/>
              </p:ext>
            </p:extLst>
          </p:nvPr>
        </p:nvGraphicFramePr>
        <p:xfrm>
          <a:off x="5836143" y="12026022"/>
          <a:ext cx="38335830" cy="22677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8007601-B36D-4F1C-8829-9A30DDBA52EA}"/>
              </a:ext>
            </a:extLst>
          </p:cNvPr>
          <p:cNvSpPr txBox="1"/>
          <p:nvPr/>
        </p:nvSpPr>
        <p:spPr>
          <a:xfrm>
            <a:off x="8303491" y="235773"/>
            <a:ext cx="42906227" cy="801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100">
                <a:latin typeface="Avenir Roman" panose="02000503020000020003" pitchFamily="2" charset="0"/>
              </a:rPr>
              <a:t>Défiez la terrible, l’effroyable, l’épouvantable</a:t>
            </a:r>
          </a:p>
          <a:p>
            <a:pPr algn="ctr"/>
            <a:r>
              <a:rPr lang="fr-CA" sz="17400">
                <a:solidFill>
                  <a:srgbClr val="FF0000"/>
                </a:solidFill>
                <a:latin typeface="Avenir Roman" panose="02000503020000020003" pitchFamily="2" charset="0"/>
              </a:rPr>
              <a:t>Roue de la non-fortune et de la précarité</a:t>
            </a:r>
          </a:p>
          <a:p>
            <a:pPr algn="ctr"/>
            <a:r>
              <a:rPr lang="fr-CA" sz="11000">
                <a:latin typeface="Avenir Roman" panose="02000503020000020003" pitchFamily="2" charset="0"/>
              </a:rPr>
              <a:t>Le jeu où il y a plus de perdants que de gagnants</a:t>
            </a:r>
          </a:p>
          <a:p>
            <a:pPr algn="ctr"/>
            <a:r>
              <a:rPr lang="fr-CA" sz="11000">
                <a:latin typeface="Avenir Roman" panose="02000503020000020003" pitchFamily="2" charset="0"/>
              </a:rPr>
              <a:t>Serez-vous l’un ou l’une des rares à accéder à la </a:t>
            </a:r>
            <a:r>
              <a:rPr lang="fr-CA" sz="11000">
                <a:solidFill>
                  <a:srgbClr val="00FA00"/>
                </a:solidFill>
                <a:latin typeface="Avenir Roman" panose="02000503020000020003" pitchFamily="2" charset="0"/>
              </a:rPr>
              <a:t>permanence</a:t>
            </a:r>
            <a:r>
              <a:rPr lang="fr-CA" sz="11000">
                <a:latin typeface="Avenir Roman" panose="02000503020000020003" pitchFamily="2" charset="0"/>
              </a:rPr>
              <a:t>?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724D3D-4F01-4833-9C3F-F6465808D0FE}"/>
              </a:ext>
            </a:extLst>
          </p:cNvPr>
          <p:cNvSpPr txBox="1"/>
          <p:nvPr/>
        </p:nvSpPr>
        <p:spPr>
          <a:xfrm>
            <a:off x="176427" y="18958977"/>
            <a:ext cx="1371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Votre collègue est en arrêt de travail. Remplacez-le et ajoutez sa correction à la vôtre.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DAD4E4-E44A-4A41-9533-F1D51F58822F}"/>
              </a:ext>
            </a:extLst>
          </p:cNvPr>
          <p:cNvSpPr txBox="1"/>
          <p:nvPr/>
        </p:nvSpPr>
        <p:spPr>
          <a:xfrm>
            <a:off x="5183651" y="31477406"/>
            <a:ext cx="1249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Vous obteniez une charge de cours. La session commençait avant-hier.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D94DA9-C798-47EE-86AE-F93260521EEC}"/>
              </a:ext>
            </a:extLst>
          </p:cNvPr>
          <p:cNvSpPr txBox="1"/>
          <p:nvPr/>
        </p:nvSpPr>
        <p:spPr>
          <a:xfrm>
            <a:off x="1172512" y="23631334"/>
            <a:ext cx="12498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Cette session vous devez travailler à la formation continue, vous n’aurez pas droit à des congés de maladie.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698AF3-7401-4258-912A-05349379B2EF}"/>
              </a:ext>
            </a:extLst>
          </p:cNvPr>
          <p:cNvSpPr txBox="1"/>
          <p:nvPr/>
        </p:nvSpPr>
        <p:spPr>
          <a:xfrm>
            <a:off x="1628007" y="28189924"/>
            <a:ext cx="13466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Un MED débarque dans votre cégep. Votre poste, ce sera pour une autre fois.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C1E9B2-B355-4BF3-917B-8618C247FC14}"/>
              </a:ext>
            </a:extLst>
          </p:cNvPr>
          <p:cNvSpPr txBox="1"/>
          <p:nvPr/>
        </p:nvSpPr>
        <p:spPr>
          <a:xfrm>
            <a:off x="24375464" y="34824465"/>
            <a:ext cx="13466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Une charge à temps plein vous est offerte alors que vous en avez accepté une à temps partiel ailleurs.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B8B41D-C060-4928-B710-F3DE35C6EC4F}"/>
              </a:ext>
            </a:extLst>
          </p:cNvPr>
          <p:cNvSpPr txBox="1"/>
          <p:nvPr/>
        </p:nvSpPr>
        <p:spPr>
          <a:xfrm>
            <a:off x="6598005" y="34131405"/>
            <a:ext cx="15378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Le nouveau remplacement est incompatible avec votre horaire. Il sera octroyé à quelqu’un avec moins d’ancienneté que vous.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90ABF5-0E84-4EE8-90AF-6E810E99BD0E}"/>
              </a:ext>
            </a:extLst>
          </p:cNvPr>
          <p:cNvSpPr txBox="1"/>
          <p:nvPr/>
        </p:nvSpPr>
        <p:spPr>
          <a:xfrm>
            <a:off x="28487225" y="33363928"/>
            <a:ext cx="1537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Vous vous faites dépasser en ancienneté.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34A3CD-615D-4F9B-9F60-34D694777F2C}"/>
              </a:ext>
            </a:extLst>
          </p:cNvPr>
          <p:cNvSpPr txBox="1"/>
          <p:nvPr/>
        </p:nvSpPr>
        <p:spPr>
          <a:xfrm>
            <a:off x="33322935" y="30538543"/>
            <a:ext cx="15378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Impossible de scinder la tâche. Elle sera octroyée à quelqu’un d’autre.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D4E3CF-5066-48A1-8360-2789E1C54600}"/>
              </a:ext>
            </a:extLst>
          </p:cNvPr>
          <p:cNvSpPr txBox="1"/>
          <p:nvPr/>
        </p:nvSpPr>
        <p:spPr>
          <a:xfrm>
            <a:off x="36176429" y="18661753"/>
            <a:ext cx="15378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Il y a eu une </a:t>
            </a:r>
            <a:r>
              <a:rPr lang="fr-CA" sz="5400" dirty="0" err="1"/>
              <a:t>sur-embauche</a:t>
            </a:r>
            <a:r>
              <a:rPr lang="fr-CA" sz="5400" dirty="0"/>
              <a:t> dans votre discipline à la dernière session. Les permanents devront travailler plus et vous n’avez plus de tâche.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012C4B-0011-4943-9281-EC3EC195B4E6}"/>
              </a:ext>
            </a:extLst>
          </p:cNvPr>
          <p:cNvSpPr txBox="1"/>
          <p:nvPr/>
        </p:nvSpPr>
        <p:spPr>
          <a:xfrm>
            <a:off x="31108634" y="27953895"/>
            <a:ext cx="1537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Vous obtenez votre permanence !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5750DD-BE79-416C-A336-3E6B001861D5}"/>
              </a:ext>
            </a:extLst>
          </p:cNvPr>
          <p:cNvSpPr txBox="1"/>
          <p:nvPr/>
        </p:nvSpPr>
        <p:spPr>
          <a:xfrm>
            <a:off x="36558273" y="23808743"/>
            <a:ext cx="1346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Il y a une baisse de clientèle. Meilleure chance dans quelques années.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C5804A-67D5-4E88-821B-C355B8C310B1}"/>
              </a:ext>
            </a:extLst>
          </p:cNvPr>
          <p:cNvSpPr txBox="1"/>
          <p:nvPr/>
        </p:nvSpPr>
        <p:spPr>
          <a:xfrm>
            <a:off x="34276842" y="15537316"/>
            <a:ext cx="15378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Vous obtenez un temps plein cette session, mais en combinant des tâches dans 3 cégeps.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D7CB31-3B79-4189-A9EA-BD7135127351}"/>
              </a:ext>
            </a:extLst>
          </p:cNvPr>
          <p:cNvSpPr txBox="1"/>
          <p:nvPr/>
        </p:nvSpPr>
        <p:spPr>
          <a:xfrm>
            <a:off x="31357378" y="12517192"/>
            <a:ext cx="15378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Vous travaillez 125 % à l’automne, de peur de rien n’avoir à l’hiver.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F26AC7-3773-44F8-A610-0FB9FD110488}"/>
              </a:ext>
            </a:extLst>
          </p:cNvPr>
          <p:cNvSpPr txBox="1"/>
          <p:nvPr/>
        </p:nvSpPr>
        <p:spPr>
          <a:xfrm>
            <a:off x="26302535" y="10226675"/>
            <a:ext cx="15378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Vous n’aurez qu’une tâche à temps partiel, pour une 7</a:t>
            </a:r>
            <a:r>
              <a:rPr lang="fr-CA" sz="5400" baseline="30000" dirty="0"/>
              <a:t>e</a:t>
            </a:r>
            <a:r>
              <a:rPr lang="fr-CA" sz="5400" dirty="0"/>
              <a:t> année d’affilée.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59990D-8F0B-46AC-A130-1110E4D9FEC3}"/>
              </a:ext>
            </a:extLst>
          </p:cNvPr>
          <p:cNvSpPr txBox="1"/>
          <p:nvPr/>
        </p:nvSpPr>
        <p:spPr>
          <a:xfrm>
            <a:off x="3502180" y="9608941"/>
            <a:ext cx="2030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Vous accumulez le remplacement de 3 collègues différents : Une seule préparation, mais 3 plans de cours différents, tant pis pour vous !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13776C-EB34-4538-BF18-DE6278CFD528}"/>
              </a:ext>
            </a:extLst>
          </p:cNvPr>
          <p:cNvSpPr txBox="1"/>
          <p:nvPr/>
        </p:nvSpPr>
        <p:spPr>
          <a:xfrm>
            <a:off x="361356" y="12893045"/>
            <a:ext cx="1908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Et non, on n’ouvre pas de poste sur des cours multi ici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9F894C4-D2D2-4B8F-A38D-52C3A5DF0DBF}"/>
              </a:ext>
            </a:extLst>
          </p:cNvPr>
          <p:cNvSpPr txBox="1"/>
          <p:nvPr/>
        </p:nvSpPr>
        <p:spPr>
          <a:xfrm>
            <a:off x="957263" y="14574307"/>
            <a:ext cx="14807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5400" dirty="0"/>
              <a:t>Vous enseignez en première session, plusieurs étudiants lâchent votre cours. Votre Ci et votre salaire diminuent.</a:t>
            </a:r>
          </a:p>
        </p:txBody>
      </p:sp>
      <p:pic>
        <p:nvPicPr>
          <p:cNvPr id="1028" name="Picture 4" descr="Image result for négo 2020 fneeq">
            <a:extLst>
              <a:ext uri="{FF2B5EF4-FFF2-40B4-BE49-F238E27FC236}">
                <a16:creationId xmlns:a16="http://schemas.microsoft.com/office/drawing/2014/main" id="{F12E8730-AD80-4E28-9A54-72D9180D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1" y="220994"/>
            <a:ext cx="7675719" cy="77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Calibri Light</vt:lpstr>
      <vt:lpstr>Office Theme</vt:lpstr>
      <vt:lpstr>Présentation PowerPoint</vt:lpstr>
    </vt:vector>
  </TitlesOfParts>
  <Company>Université de Montréal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Pascal Thibault</dc:creator>
  <cp:lastModifiedBy>chantal vigneux</cp:lastModifiedBy>
  <cp:revision>2</cp:revision>
  <cp:lastPrinted>2019-11-28T13:20:47Z</cp:lastPrinted>
  <dcterms:created xsi:type="dcterms:W3CDTF">2006-05-09T21:25:10Z</dcterms:created>
  <dcterms:modified xsi:type="dcterms:W3CDTF">2020-02-21T15:44:10Z</dcterms:modified>
</cp:coreProperties>
</file>