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ivzK8qnykT6UuB3MqaouEdtQ2t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abel.hathitrust.org/cgi/pt?id=mdp.39015005511467;view=1up;seq=16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abel.hathitrust.org/cgi/pt?id=mdp.39015005511467;view=1up;seq=16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abel.hathitrust.org/cgi/pt?id=mdp.39015005511467;view=1up;seq=16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 machine that drew particular attention implemented an algorithm that Luhn called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KWIC, for Key Word in Context</a:t>
            </a:r>
            <a:r>
              <a:rPr lang="en-US"/>
              <a:t>. Taking in a large number of texts—typically, articles from 500 to 5,000 words in length—the KWIC system could quickly and automatically construct a kind of index.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Business Intelligence System</a:t>
            </a:r>
            <a:endParaRPr/>
          </a:p>
        </p:txBody>
      </p:sp>
      <p:sp>
        <p:nvSpPr>
          <p:cNvPr id="108" name="Google Shape;108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 machine that drew particular attention implemented an algorithm that Luhn called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KWIC, for Key Word in Context</a:t>
            </a:r>
            <a:r>
              <a:rPr lang="en-US"/>
              <a:t>. Taking in a large number of texts—typically, articles from 500 to 5,000 words in length—the KWIC system could quickly and automatically construct a kind of index.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Business Intelligence System</a:t>
            </a:r>
            <a:endParaRPr/>
          </a:p>
        </p:txBody>
      </p:sp>
      <p:sp>
        <p:nvSpPr>
          <p:cNvPr id="124" name="Google Shape;124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 machine that drew particular attention implemented an algorithm that Luhn called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KWIC, for Key Word in Context</a:t>
            </a:r>
            <a:r>
              <a:rPr lang="en-US"/>
              <a:t>. Taking in a large number of texts—typically, articles from 500 to 5,000 words in length—the KWIC system could quickly and automatically construct a kind of index.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Business Intelligence System</a:t>
            </a:r>
            <a:endParaRPr/>
          </a:p>
        </p:txBody>
      </p:sp>
      <p:sp>
        <p:nvSpPr>
          <p:cNvPr id="133" name="Google Shape;133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5cb80db21f_0_460"/>
          <p:cNvCxnSpPr/>
          <p:nvPr/>
        </p:nvCxnSpPr>
        <p:spPr>
          <a:xfrm>
            <a:off x="0" y="5996300"/>
            <a:ext cx="18288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5cb80db21f_0_460"/>
          <p:cNvSpPr txBox="1"/>
          <p:nvPr>
            <p:ph type="ctrTitle"/>
          </p:nvPr>
        </p:nvSpPr>
        <p:spPr>
          <a:xfrm>
            <a:off x="1020900" y="2514600"/>
            <a:ext cx="16246200" cy="3177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g5cb80db21f_0_460"/>
          <p:cNvSpPr txBox="1"/>
          <p:nvPr>
            <p:ph idx="1" type="subTitle"/>
          </p:nvPr>
        </p:nvSpPr>
        <p:spPr>
          <a:xfrm>
            <a:off x="1020900" y="6364625"/>
            <a:ext cx="16246200" cy="126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5cb80db21f_0_46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cb80db21f_0_499"/>
          <p:cNvSpPr/>
          <p:nvPr/>
        </p:nvSpPr>
        <p:spPr>
          <a:xfrm>
            <a:off x="0" y="10091400"/>
            <a:ext cx="18288000" cy="19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5cb80db21f_0_499"/>
          <p:cNvSpPr txBox="1"/>
          <p:nvPr>
            <p:ph hasCustomPrompt="1" type="title"/>
          </p:nvPr>
        </p:nvSpPr>
        <p:spPr>
          <a:xfrm>
            <a:off x="623400" y="1982950"/>
            <a:ext cx="17041200" cy="38358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0"/>
              <a:buNone/>
              <a:defRPr b="1" sz="2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0"/>
              <a:buNone/>
              <a:defRPr b="1" sz="2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0"/>
              <a:buNone/>
              <a:defRPr b="1" sz="2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0"/>
              <a:buNone/>
              <a:defRPr b="1" sz="2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0"/>
              <a:buNone/>
              <a:defRPr b="1" sz="2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0"/>
              <a:buNone/>
              <a:defRPr b="1" sz="2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0"/>
              <a:buNone/>
              <a:defRPr b="1" sz="2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0"/>
              <a:buNone/>
              <a:defRPr b="1" sz="2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0"/>
              <a:buNone/>
              <a:defRPr b="1" sz="28000"/>
            </a:lvl9pPr>
          </a:lstStyle>
          <a:p>
            <a:r>
              <a:t>xx%</a:t>
            </a:r>
          </a:p>
        </p:txBody>
      </p:sp>
      <p:sp>
        <p:nvSpPr>
          <p:cNvPr id="55" name="Google Shape;55;g5cb80db21f_0_499"/>
          <p:cNvSpPr txBox="1"/>
          <p:nvPr>
            <p:ph idx="1" type="body"/>
          </p:nvPr>
        </p:nvSpPr>
        <p:spPr>
          <a:xfrm>
            <a:off x="623400" y="6142600"/>
            <a:ext cx="17041200" cy="1803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56" name="Google Shape;56;g5cb80db21f_0_49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cb80db21f_0_50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Cover - Office and Logo">
  <p:cSld name="Section Cover - Office and Logo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ice and Logo.jpg" id="60" name="Google Shape;60;g5cb80db21f_0_5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g5cb80db21f_0_506"/>
          <p:cNvSpPr txBox="1"/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67625" lIns="167625" spcFirstLastPara="1" rIns="167625" wrap="square" tIns="1676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b="0" i="0" sz="8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9pPr>
          </a:lstStyle>
          <a:p/>
        </p:txBody>
      </p:sp>
      <p:sp>
        <p:nvSpPr>
          <p:cNvPr id="62" name="Google Shape;62;g5cb80db21f_0_506"/>
          <p:cNvSpPr txBox="1"/>
          <p:nvPr>
            <p:ph idx="1" type="subTitle"/>
          </p:nvPr>
        </p:nvSpPr>
        <p:spPr>
          <a:xfrm>
            <a:off x="2286000" y="5403057"/>
            <a:ext cx="13716000" cy="24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- Orange-Purple Header">
  <p:cSld name="Slide - Orange-Purple 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sDev Presentation Header Background.jpg" id="64" name="Google Shape;64;g5cb80db21f_0_510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0"/>
            <a:ext cx="18288000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5cb80db21f_0_510"/>
          <p:cNvSpPr txBox="1"/>
          <p:nvPr>
            <p:ph type="title"/>
          </p:nvPr>
        </p:nvSpPr>
        <p:spPr>
          <a:xfrm>
            <a:off x="2041625" y="88275"/>
            <a:ext cx="15773400" cy="13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7625" lIns="167625" spcFirstLastPara="1" rIns="167625" wrap="square" tIns="1676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b="0" i="0" sz="4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9pPr>
          </a:lstStyle>
          <a:p/>
        </p:txBody>
      </p:sp>
      <p:sp>
        <p:nvSpPr>
          <p:cNvPr id="66" name="Google Shape;66;g5cb80db21f_0_510"/>
          <p:cNvSpPr txBox="1"/>
          <p:nvPr>
            <p:ph idx="12" type="sldNum"/>
          </p:nvPr>
        </p:nvSpPr>
        <p:spPr>
          <a:xfrm>
            <a:off x="14173200" y="995238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g5cb80db21f_0_510"/>
          <p:cNvSpPr txBox="1"/>
          <p:nvPr>
            <p:ph idx="1" type="body"/>
          </p:nvPr>
        </p:nvSpPr>
        <p:spPr>
          <a:xfrm>
            <a:off x="1162050" y="2553074"/>
            <a:ext cx="15963900" cy="6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>
            <a:lvl1pPr indent="-55245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Char char="•"/>
              <a:defRPr b="0" i="0" sz="5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5080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b="0" i="0" sz="4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46355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b="0" i="0" sz="3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b="0" i="0" sz="3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438150" lvl="5" marL="2743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150" lvl="6" marL="3200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150" lvl="7" marL="3657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150" lvl="8" marL="41148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Cover - Meeting Table">
  <p:cSld name="Section Cover - Meeting Tab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eting Table.jpg" id="69" name="Google Shape;69;g5cb80db21f_0_5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5cb80db21f_0_515"/>
          <p:cNvSpPr txBox="1"/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67625" lIns="167625" spcFirstLastPara="1" rIns="167625" wrap="square" tIns="1676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b="0" i="0" sz="8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9pPr>
          </a:lstStyle>
          <a:p/>
        </p:txBody>
      </p:sp>
      <p:sp>
        <p:nvSpPr>
          <p:cNvPr id="71" name="Google Shape;71;g5cb80db21f_0_515"/>
          <p:cNvSpPr txBox="1"/>
          <p:nvPr>
            <p:ph idx="1" type="subTitle"/>
          </p:nvPr>
        </p:nvSpPr>
        <p:spPr>
          <a:xfrm>
            <a:off x="2286000" y="5403057"/>
            <a:ext cx="13716000" cy="24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 Cover">
  <p:cSld name="Back Cov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g5cb80db21f_0_5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18287995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5cb80db21f_0_5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6501" y="858691"/>
            <a:ext cx="3434999" cy="34349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5cb80db21f_0_519"/>
          <p:cNvSpPr txBox="1"/>
          <p:nvPr>
            <p:ph type="ctrTitle"/>
          </p:nvPr>
        </p:nvSpPr>
        <p:spPr>
          <a:xfrm>
            <a:off x="1371600" y="4293703"/>
            <a:ext cx="15544800" cy="21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167625" lIns="167625" spcFirstLastPara="1" rIns="167625" wrap="square" tIns="1676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b="0" i="0" sz="8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9pPr>
          </a:lstStyle>
          <a:p/>
        </p:txBody>
      </p:sp>
      <p:sp>
        <p:nvSpPr>
          <p:cNvPr id="76" name="Google Shape;76;g5cb80db21f_0_519"/>
          <p:cNvSpPr txBox="1"/>
          <p:nvPr>
            <p:ph idx="1" type="subTitle"/>
          </p:nvPr>
        </p:nvSpPr>
        <p:spPr>
          <a:xfrm>
            <a:off x="2286000" y="6571899"/>
            <a:ext cx="137160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g5cb80db21f_0_465"/>
          <p:cNvCxnSpPr/>
          <p:nvPr/>
        </p:nvCxnSpPr>
        <p:spPr>
          <a:xfrm>
            <a:off x="0" y="5996300"/>
            <a:ext cx="18288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g5cb80db21f_0_465"/>
          <p:cNvSpPr txBox="1"/>
          <p:nvPr>
            <p:ph type="title"/>
          </p:nvPr>
        </p:nvSpPr>
        <p:spPr>
          <a:xfrm>
            <a:off x="1020900" y="4114800"/>
            <a:ext cx="16246200" cy="1557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g5cb80db21f_0_46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5cb80db21f_0_469"/>
          <p:cNvSpPr/>
          <p:nvPr/>
        </p:nvSpPr>
        <p:spPr>
          <a:xfrm>
            <a:off x="0" y="10091400"/>
            <a:ext cx="18288000" cy="19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g5cb80db21f_0_469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5" name="Google Shape;25;g5cb80db21f_0_469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26" name="Google Shape;26;g5cb80db21f_0_46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5cb80db21f_0_47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9" name="Google Shape;29;g5cb80db21f_0_474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0" name="Google Shape;30;g5cb80db21f_0_474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g5cb80db21f_0_47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5cb80db21f_0_479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34" name="Google Shape;34;g5cb80db21f_0_47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5cb80db21f_0_482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g5cb80db21f_0_482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8" name="Google Shape;38;g5cb80db21f_0_48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5cb80db21f_0_486"/>
          <p:cNvSpPr txBox="1"/>
          <p:nvPr>
            <p:ph type="title"/>
          </p:nvPr>
        </p:nvSpPr>
        <p:spPr>
          <a:xfrm>
            <a:off x="980500" y="1052700"/>
            <a:ext cx="11595000" cy="8181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41" name="Google Shape;41;g5cb80db21f_0_48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cb80db21f_0_489"/>
          <p:cNvSpPr/>
          <p:nvPr/>
        </p:nvSpPr>
        <p:spPr>
          <a:xfrm>
            <a:off x="9144000" y="150"/>
            <a:ext cx="9144000" cy="102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g5cb80db21f_0_489"/>
          <p:cNvCxnSpPr/>
          <p:nvPr/>
        </p:nvCxnSpPr>
        <p:spPr>
          <a:xfrm>
            <a:off x="10059350" y="8991000"/>
            <a:ext cx="936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g5cb80db21f_0_489"/>
          <p:cNvSpPr txBox="1"/>
          <p:nvPr>
            <p:ph type="title"/>
          </p:nvPr>
        </p:nvSpPr>
        <p:spPr>
          <a:xfrm>
            <a:off x="531000" y="2411650"/>
            <a:ext cx="8090400" cy="3019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46" name="Google Shape;46;g5cb80db21f_0_489"/>
          <p:cNvSpPr txBox="1"/>
          <p:nvPr>
            <p:ph idx="1" type="subTitle"/>
          </p:nvPr>
        </p:nvSpPr>
        <p:spPr>
          <a:xfrm>
            <a:off x="531000" y="5538002"/>
            <a:ext cx="8090400" cy="269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g5cb80db21f_0_489"/>
          <p:cNvSpPr txBox="1"/>
          <p:nvPr>
            <p:ph idx="2" type="body"/>
          </p:nvPr>
        </p:nvSpPr>
        <p:spPr>
          <a:xfrm>
            <a:off x="9879000" y="1448400"/>
            <a:ext cx="7674000" cy="739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  <a:defRPr>
                <a:solidFill>
                  <a:schemeClr val="lt1"/>
                </a:solidFill>
              </a:defRPr>
            </a:lvl1pPr>
            <a:lvl2pPr indent="-406400" lvl="1" marL="914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2pPr>
            <a:lvl3pPr indent="-406400" lvl="2" marL="13716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3pPr>
            <a:lvl4pPr indent="-406400" lvl="3" marL="18288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4pPr>
            <a:lvl5pPr indent="-406400" lvl="4" marL="22860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5pPr>
            <a:lvl6pPr indent="-406400" lvl="5" marL="27432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6pPr>
            <a:lvl7pPr indent="-406400" lvl="6" marL="3200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7pPr>
            <a:lvl8pPr indent="-406400" lvl="7" marL="36576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8pPr>
            <a:lvl9pPr indent="-406400" lvl="8" marL="411480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g5cb80db21f_0_48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5cb80db21f_0_496"/>
          <p:cNvSpPr txBox="1"/>
          <p:nvPr>
            <p:ph idx="1" type="body"/>
          </p:nvPr>
        </p:nvSpPr>
        <p:spPr>
          <a:xfrm>
            <a:off x="623400" y="8473650"/>
            <a:ext cx="11997600" cy="1197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</a:lstStyle>
          <a:p/>
        </p:txBody>
      </p:sp>
      <p:sp>
        <p:nvSpPr>
          <p:cNvPr id="51" name="Google Shape;51;g5cb80db21f_0_49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5cb80db21f_0_45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" name="Google Shape;11;g5cb80db21f_0_456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Proxima Nova"/>
              <a:buChar char="●"/>
              <a:defRPr sz="3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06400" lvl="1" marL="914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roxima Nova"/>
              <a:buChar char="○"/>
              <a:defRPr sz="2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06400" lvl="2" marL="1371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roxima Nova"/>
              <a:buChar char="■"/>
              <a:defRPr sz="2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06400" lvl="3" marL="18288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roxima Nova"/>
              <a:buChar char="●"/>
              <a:defRPr sz="2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06400" lvl="4" marL="22860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roxima Nova"/>
              <a:buChar char="○"/>
              <a:defRPr sz="2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06400" lvl="5" marL="27432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roxima Nova"/>
              <a:buChar char="■"/>
              <a:defRPr sz="2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06400" lvl="6" marL="3200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roxima Nova"/>
              <a:buChar char="●"/>
              <a:defRPr sz="2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06400" lvl="7" marL="3657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roxima Nova"/>
              <a:buChar char="○"/>
              <a:defRPr sz="2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06400" lvl="8" marL="41148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accent3"/>
              </a:buClr>
              <a:buSzPts val="2800"/>
              <a:buFont typeface="Proxima Nova"/>
              <a:buChar char="■"/>
              <a:defRPr sz="2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" name="Google Shape;12;g5cb80db21f_0_45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r">
              <a:buNone/>
              <a:defRPr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jqassistant.org/" TargetMode="External"/><Relationship Id="rId4" Type="http://schemas.openxmlformats.org/officeDocument/2006/relationships/hyperlink" Target="https://jqassistant.org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archunit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/>
          <p:nvPr>
            <p:ph type="ctrTitle"/>
          </p:nvPr>
        </p:nvSpPr>
        <p:spPr>
          <a:xfrm>
            <a:off x="1020900" y="2514600"/>
            <a:ext cx="16246200" cy="31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83775" lIns="167625" spcFirstLastPara="1" rIns="167625" wrap="square" tIns="837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Getting to know ArchUnit</a:t>
            </a:r>
            <a:endParaRPr b="0" i="0" sz="8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"/>
          <p:cNvSpPr txBox="1"/>
          <p:nvPr>
            <p:ph idx="1" type="subTitle"/>
          </p:nvPr>
        </p:nvSpPr>
        <p:spPr>
          <a:xfrm>
            <a:off x="1020900" y="6364625"/>
            <a:ext cx="162462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83775" lIns="167625" spcFirstLastPara="1" rIns="167625" wrap="square" tIns="83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</a:pPr>
            <a:r>
              <a:rPr lang="en-US"/>
              <a:t>Jonathan Ohara de Araujo</a:t>
            </a:r>
            <a:endParaRPr b="0" i="0" sz="4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>
            <p:ph type="title"/>
          </p:nvPr>
        </p:nvSpPr>
        <p:spPr>
          <a:xfrm>
            <a:off x="1020900" y="4114800"/>
            <a:ext cx="162462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67625" lIns="167625" spcFirstLastPara="1" rIns="167625" wrap="square" tIns="1676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</a:pPr>
            <a:r>
              <a:rPr b="1" lang="en-US"/>
              <a:t>01 - </a:t>
            </a:r>
            <a:r>
              <a:rPr b="1" lang="en-US"/>
              <a:t>Simple Demo</a:t>
            </a:r>
            <a:endParaRPr/>
          </a:p>
        </p:txBody>
      </p:sp>
      <p:sp>
        <p:nvSpPr>
          <p:cNvPr id="154" name="Google Shape;154;p1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1020900" y="4114800"/>
            <a:ext cx="162462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67625" lIns="167625" spcFirstLastPara="1" rIns="167625" wrap="square" tIns="1676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</a:pPr>
            <a:r>
              <a:rPr b="1" lang="en-US"/>
              <a:t>02 - </a:t>
            </a:r>
            <a:r>
              <a:rPr b="1" lang="en-US"/>
              <a:t>Checking name conventions</a:t>
            </a:r>
            <a:endParaRPr/>
          </a:p>
        </p:txBody>
      </p:sp>
      <p:sp>
        <p:nvSpPr>
          <p:cNvPr id="161" name="Google Shape;161;p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title"/>
          </p:nvPr>
        </p:nvSpPr>
        <p:spPr>
          <a:xfrm>
            <a:off x="1020900" y="4114800"/>
            <a:ext cx="162462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67625" lIns="167625" spcFirstLastPara="1" rIns="167625" wrap="square" tIns="1676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</a:pPr>
            <a:r>
              <a:rPr b="1" lang="en-US"/>
              <a:t>03 - </a:t>
            </a:r>
            <a:r>
              <a:rPr b="1" lang="en-US"/>
              <a:t>Checking package access</a:t>
            </a:r>
            <a:endParaRPr/>
          </a:p>
        </p:txBody>
      </p:sp>
      <p:sp>
        <p:nvSpPr>
          <p:cNvPr id="168" name="Google Shape;168;p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>
            <p:ph type="title"/>
          </p:nvPr>
        </p:nvSpPr>
        <p:spPr>
          <a:xfrm>
            <a:off x="1020900" y="4114800"/>
            <a:ext cx="162462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67625" lIns="167625" spcFirstLastPara="1" rIns="167625" wrap="square" tIns="1676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</a:pPr>
            <a:r>
              <a:rPr b="1" lang="en-US"/>
              <a:t>04 - </a:t>
            </a:r>
            <a:r>
              <a:rPr b="1" lang="en-US"/>
              <a:t>Optimizing</a:t>
            </a:r>
            <a:endParaRPr/>
          </a:p>
        </p:txBody>
      </p:sp>
      <p:sp>
        <p:nvSpPr>
          <p:cNvPr id="175" name="Google Shape;175;p1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>
            <p:ph type="title"/>
          </p:nvPr>
        </p:nvSpPr>
        <p:spPr>
          <a:xfrm>
            <a:off x="1020900" y="4114800"/>
            <a:ext cx="162462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67625" lIns="167625" spcFirstLastPara="1" rIns="167625" wrap="square" tIns="1676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</a:pPr>
            <a:r>
              <a:rPr b="1" lang="en-US"/>
              <a:t>05 - </a:t>
            </a:r>
            <a:r>
              <a:rPr b="1" lang="en-US"/>
              <a:t>Checking Annotations</a:t>
            </a:r>
            <a:endParaRPr/>
          </a:p>
        </p:txBody>
      </p:sp>
      <p:sp>
        <p:nvSpPr>
          <p:cNvPr id="182" name="Google Shape;182;p1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/>
          <p:nvPr>
            <p:ph type="title"/>
          </p:nvPr>
        </p:nvSpPr>
        <p:spPr>
          <a:xfrm>
            <a:off x="1020900" y="4114800"/>
            <a:ext cx="162462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67625" lIns="167625" spcFirstLastPara="1" rIns="167625" wrap="square" tIns="1676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</a:pPr>
            <a:r>
              <a:rPr lang="en-US"/>
              <a:t>06 - LayeredArchitecture</a:t>
            </a:r>
            <a:endParaRPr/>
          </a:p>
        </p:txBody>
      </p:sp>
      <p:sp>
        <p:nvSpPr>
          <p:cNvPr id="188" name="Google Shape;188;p1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/>
          <p:nvPr>
            <p:ph type="title"/>
          </p:nvPr>
        </p:nvSpPr>
        <p:spPr>
          <a:xfrm>
            <a:off x="1020900" y="4114800"/>
            <a:ext cx="162462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67625" lIns="167625" spcFirstLastPara="1" rIns="167625" wrap="square" tIns="1676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</a:pPr>
            <a:r>
              <a:rPr b="1" lang="en-US"/>
              <a:t>07 - </a:t>
            </a:r>
            <a:r>
              <a:rPr b="1" lang="en-US"/>
              <a:t>General Coding rules	</a:t>
            </a:r>
            <a:endParaRPr/>
          </a:p>
        </p:txBody>
      </p:sp>
      <p:sp>
        <p:nvSpPr>
          <p:cNvPr id="195" name="Google Shape;195;p1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/>
          <p:nvPr>
            <p:ph type="title"/>
          </p:nvPr>
        </p:nvSpPr>
        <p:spPr>
          <a:xfrm>
            <a:off x="1020900" y="4114800"/>
            <a:ext cx="162462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67625" lIns="167625" spcFirstLastPara="1" rIns="167625" wrap="square" tIns="1676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</a:pPr>
            <a:r>
              <a:rPr b="1" lang="en-US"/>
              <a:t>08 - </a:t>
            </a:r>
            <a:r>
              <a:rPr b="1" lang="en-US"/>
              <a:t>Creating your own ArchCondition</a:t>
            </a:r>
            <a:endParaRPr/>
          </a:p>
        </p:txBody>
      </p:sp>
      <p:sp>
        <p:nvSpPr>
          <p:cNvPr id="202" name="Google Shape;202;p1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/>
          <p:nvPr>
            <p:ph type="title"/>
          </p:nvPr>
        </p:nvSpPr>
        <p:spPr>
          <a:xfrm>
            <a:off x="1020900" y="4114800"/>
            <a:ext cx="162462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67625" lIns="167625" spcFirstLastPara="1" rIns="167625" wrap="square" tIns="1676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</a:pPr>
            <a:r>
              <a:rPr b="1" lang="en-US"/>
              <a:t>09 - </a:t>
            </a:r>
            <a:r>
              <a:rPr b="1" lang="en-US"/>
              <a:t>Slices</a:t>
            </a:r>
            <a:endParaRPr/>
          </a:p>
        </p:txBody>
      </p:sp>
      <p:sp>
        <p:nvSpPr>
          <p:cNvPr id="209" name="Google Shape;209;p1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/>
          <p:nvPr>
            <p:ph type="title"/>
          </p:nvPr>
        </p:nvSpPr>
        <p:spPr>
          <a:xfrm>
            <a:off x="1020900" y="4114800"/>
            <a:ext cx="162462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67625" lIns="167625" spcFirstLastPara="1" rIns="167625" wrap="square" tIns="1676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</a:pPr>
            <a:r>
              <a:rPr b="1" lang="en-US"/>
              <a:t>10 - </a:t>
            </a:r>
            <a:r>
              <a:rPr b="1" lang="en-US"/>
              <a:t>ArchUnit and PlantUml</a:t>
            </a:r>
            <a:endParaRPr/>
          </a:p>
        </p:txBody>
      </p:sp>
      <p:sp>
        <p:nvSpPr>
          <p:cNvPr id="216" name="Google Shape;216;p1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</a:pPr>
            <a:r>
              <a:rPr lang="en-US"/>
              <a:t>Introduction</a:t>
            </a:r>
            <a:endParaRPr b="0" i="0" sz="4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5100"/>
              <a:buFont typeface="Arial"/>
              <a:buChar char="•"/>
            </a:pPr>
            <a:r>
              <a:rPr lang="en-US" sz="2600"/>
              <a:t>Introduction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5100"/>
              <a:buFont typeface="Arial"/>
              <a:buChar char="•"/>
            </a:pPr>
            <a:r>
              <a:rPr lang="en-US" sz="2600"/>
              <a:t>ArchUnit;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5100"/>
              <a:buFont typeface="Arial"/>
              <a:buChar char="•"/>
            </a:pPr>
            <a:r>
              <a:rPr lang="en-US" sz="2600"/>
              <a:t>ArchUnit vs jQAssistant (quick </a:t>
            </a:r>
            <a:r>
              <a:rPr lang="en-US" sz="2600"/>
              <a:t>comparison</a:t>
            </a:r>
            <a:r>
              <a:rPr lang="en-US" sz="2600"/>
              <a:t>)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5100"/>
              <a:buFont typeface="Arial"/>
              <a:buChar char="•"/>
            </a:pPr>
            <a:r>
              <a:rPr lang="en-US" sz="2600"/>
              <a:t>ArchUnit Demo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5100"/>
              <a:buFont typeface="Arial"/>
              <a:buChar char="•"/>
            </a:pPr>
            <a:r>
              <a:rPr lang="en-US" sz="2600"/>
              <a:t>Limitations</a:t>
            </a:r>
            <a:endParaRPr sz="2600"/>
          </a:p>
          <a:p>
            <a:pPr indent="-4572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5100"/>
              <a:buFont typeface="Arial"/>
              <a:buChar char="•"/>
            </a:pPr>
            <a:r>
              <a:rPr lang="en-US" sz="2600"/>
              <a:t>Conclusion</a:t>
            </a:r>
            <a:endParaRPr sz="2600"/>
          </a:p>
          <a:p>
            <a:pPr indent="-13335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5100"/>
              <a:buFont typeface="Arial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 txBox="1"/>
          <p:nvPr>
            <p:ph type="title"/>
          </p:nvPr>
        </p:nvSpPr>
        <p:spPr>
          <a:xfrm>
            <a:off x="1020900" y="4114800"/>
            <a:ext cx="162462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67625" lIns="167625" spcFirstLastPara="1" rIns="167625" wrap="square" tIns="1676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-US"/>
              <a:t>Limitations</a:t>
            </a:r>
            <a:endParaRPr b="1"/>
          </a:p>
        </p:txBody>
      </p:sp>
      <p:sp>
        <p:nvSpPr>
          <p:cNvPr id="223" name="Google Shape;223;p2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type="title"/>
          </p:nvPr>
        </p:nvSpPr>
        <p:spPr>
          <a:xfrm>
            <a:off x="1020900" y="4114800"/>
            <a:ext cx="162462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67625" lIns="167625" spcFirstLastPara="1" rIns="167625" wrap="square" tIns="1676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-US"/>
              <a:t>Conclusion</a:t>
            </a:r>
            <a:endParaRPr b="1"/>
          </a:p>
        </p:txBody>
      </p:sp>
      <p:sp>
        <p:nvSpPr>
          <p:cNvPr id="230" name="Google Shape;230;p2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7625" lIns="167625" spcFirstLastPara="1" rIns="167625" wrap="square" tIns="1676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237" name="Google Shape;237;p2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8" name="Google Shape;238;p22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83775" lIns="167625" spcFirstLastPara="1" rIns="167625" wrap="square" tIns="837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</a:pPr>
            <a:r>
              <a:rPr lang="en-US" sz="40000"/>
              <a:t>?</a:t>
            </a:r>
            <a:endParaRPr sz="400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</a:pPr>
            <a:r>
              <a:t/>
            </a:r>
            <a:endParaRPr sz="40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</a:pPr>
            <a:r>
              <a:rPr lang="en-US"/>
              <a:t>References</a:t>
            </a:r>
            <a:endParaRPr b="0" i="0" sz="4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6" name="Google Shape;246;p23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5100"/>
              <a:buChar char="●"/>
            </a:pPr>
            <a:r>
              <a:rPr lang="en-US" sz="2800"/>
              <a:t>https://www.archunit.org/</a:t>
            </a:r>
            <a:endParaRPr/>
          </a:p>
          <a:p>
            <a:pPr indent="-13335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5100"/>
              <a:buNone/>
            </a:pPr>
            <a:r>
              <a:t/>
            </a:r>
            <a:endParaRPr sz="2600" u="sng">
              <a:solidFill>
                <a:schemeClr val="hlink"/>
              </a:solidFill>
              <a:hlinkClick r:id="rId3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5100"/>
              <a:buChar char="●"/>
            </a:pPr>
            <a:r>
              <a:rPr lang="en-US" sz="2600" u="sng">
                <a:solidFill>
                  <a:schemeClr val="hlink"/>
                </a:solidFill>
                <a:hlinkClick r:id="rId4"/>
              </a:rPr>
              <a:t>https://jqassistant.org/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SzPts val="5100"/>
              <a:buChar char="●"/>
            </a:pPr>
            <a:r>
              <a:rPr lang="en-US" sz="2800"/>
              <a:t>https://github.com/JonathanOhara/archunit-presentation</a:t>
            </a:r>
            <a:endParaRPr sz="2600"/>
          </a:p>
          <a:p>
            <a:pPr indent="-13335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5100"/>
              <a:buNone/>
            </a:pPr>
            <a:r>
              <a:t/>
            </a:r>
            <a:endParaRPr sz="2600"/>
          </a:p>
          <a:p>
            <a:pPr indent="-13335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5100"/>
              <a:buNone/>
            </a:pPr>
            <a:r>
              <a:t/>
            </a:r>
            <a:endParaRPr sz="2600"/>
          </a:p>
          <a:p>
            <a:pPr indent="-13335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5100"/>
              <a:buNone/>
            </a:pPr>
            <a:r>
              <a:t/>
            </a:r>
            <a:endParaRPr sz="2600"/>
          </a:p>
          <a:p>
            <a:pPr indent="-13335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5100"/>
              <a:buNone/>
            </a:pPr>
            <a:r>
              <a:t/>
            </a:r>
            <a:endParaRPr sz="2600"/>
          </a:p>
        </p:txBody>
      </p:sp>
      <p:sp>
        <p:nvSpPr>
          <p:cNvPr id="247" name="Google Shape;247;p23"/>
          <p:cNvSpPr txBox="1"/>
          <p:nvPr/>
        </p:nvSpPr>
        <p:spPr>
          <a:xfrm>
            <a:off x="2041625" y="88275"/>
            <a:ext cx="15773400" cy="13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References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/>
          <p:nvPr>
            <p:ph type="title"/>
          </p:nvPr>
        </p:nvSpPr>
        <p:spPr>
          <a:xfrm>
            <a:off x="1020900" y="4114800"/>
            <a:ext cx="162462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67625" lIns="167625" spcFirstLastPara="1" rIns="167625" wrap="square" tIns="1676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254" name="Google Shape;254;p2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1020900" y="4114800"/>
            <a:ext cx="162462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67625" lIns="167625" spcFirstLastPara="1" rIns="167625" wrap="square" tIns="1676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7" name="Google Shape;97;p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1020900" y="4114800"/>
            <a:ext cx="162462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67625" lIns="167625" spcFirstLastPara="1" rIns="167625" wrap="square" tIns="1676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ArchUnit</a:t>
            </a:r>
            <a:endParaRPr/>
          </a:p>
        </p:txBody>
      </p:sp>
      <p:sp>
        <p:nvSpPr>
          <p:cNvPr id="104" name="Google Shape;104;p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</a:pPr>
            <a:r>
              <a:rPr lang="en-US"/>
              <a:t>ArchUnit</a:t>
            </a:r>
            <a:endParaRPr b="0" i="0" sz="4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2041625" y="88275"/>
            <a:ext cx="15773400" cy="13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</a:pPr>
            <a:r>
              <a:rPr lang="en-US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b="0" i="0" lang="en-US" sz="4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ArchUnit</a:t>
            </a:r>
            <a:endParaRPr b="0" i="0" sz="4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Char char="•"/>
            </a:pPr>
            <a:r>
              <a:rPr lang="en-US"/>
              <a:t>Author: Peter Gafert</a:t>
            </a:r>
            <a:endParaRPr/>
          </a:p>
          <a:p>
            <a:pPr indent="-13335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None/>
            </a:pPr>
            <a:r>
              <a:t/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Char char="•"/>
            </a:pPr>
            <a:r>
              <a:rPr lang="en-US"/>
              <a:t>First release on April 23, 2017</a:t>
            </a:r>
            <a:endParaRPr/>
          </a:p>
          <a:p>
            <a:pPr indent="-13335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None/>
            </a:pPr>
            <a:r>
              <a:t/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Char char="•"/>
            </a:pPr>
            <a:r>
              <a:rPr lang="en-US"/>
              <a:t>Current version 0.10.2</a:t>
            </a:r>
            <a:endParaRPr/>
          </a:p>
          <a:p>
            <a:pPr indent="-13335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None/>
            </a:pPr>
            <a:r>
              <a:t/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https://www.archunit.org/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1020900" y="4114800"/>
            <a:ext cx="162462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67625" lIns="167625" spcFirstLastPara="1" rIns="167625" wrap="square" tIns="1676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ArchUnit and jQAssitant</a:t>
            </a:r>
            <a:endParaRPr/>
          </a:p>
        </p:txBody>
      </p:sp>
      <p:sp>
        <p:nvSpPr>
          <p:cNvPr id="120" name="Google Shape;120;p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</a:pPr>
            <a:r>
              <a:rPr lang="en-US"/>
              <a:t>ArchUnit vs jQAssistant</a:t>
            </a:r>
            <a:endParaRPr/>
          </a:p>
        </p:txBody>
      </p:sp>
      <p:sp>
        <p:nvSpPr>
          <p:cNvPr id="127" name="Google Shape;127;p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2041625" y="88275"/>
            <a:ext cx="15773400" cy="13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ArchUnit vs jQAssistant</a:t>
            </a:r>
            <a:endParaRPr b="0" i="0" sz="4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Char char="•"/>
            </a:pPr>
            <a:r>
              <a:rPr lang="en-US"/>
              <a:t>Structure</a:t>
            </a:r>
            <a:endParaRPr/>
          </a:p>
          <a:p>
            <a:pPr indent="-13335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None/>
            </a:pPr>
            <a:r>
              <a:t/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Char char="•"/>
            </a:pPr>
            <a:r>
              <a:rPr lang="en-US"/>
              <a:t>Scope</a:t>
            </a:r>
            <a:endParaRPr/>
          </a:p>
          <a:p>
            <a:pPr indent="-13335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None/>
            </a:pPr>
            <a:r>
              <a:t/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Char char="•"/>
            </a:pPr>
            <a:r>
              <a:rPr lang="en-US"/>
              <a:t>Difficulty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</a:pPr>
            <a:r>
              <a:rPr lang="en-US"/>
              <a:t>ArchUnit vs jQAssistant</a:t>
            </a:r>
            <a:endParaRPr/>
          </a:p>
        </p:txBody>
      </p:sp>
      <p:sp>
        <p:nvSpPr>
          <p:cNvPr id="136" name="Google Shape;136;p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2041625" y="88275"/>
            <a:ext cx="15773400" cy="13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ArchUnit vs jQAssistant</a:t>
            </a:r>
            <a:endParaRPr b="0" i="0" sz="4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070300"/>
            <a:ext cx="8566414" cy="5364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04465" y="3070300"/>
            <a:ext cx="9806595" cy="438137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8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type="title"/>
          </p:nvPr>
        </p:nvSpPr>
        <p:spPr>
          <a:xfrm>
            <a:off x="1020900" y="4114800"/>
            <a:ext cx="162462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67625" lIns="167625" spcFirstLastPara="1" rIns="167625" wrap="square" tIns="1676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ArchUnit Demo</a:t>
            </a:r>
            <a:endParaRPr/>
          </a:p>
        </p:txBody>
      </p:sp>
      <p:sp>
        <p:nvSpPr>
          <p:cNvPr id="147" name="Google Shape;147;p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