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67" r:id="rId3"/>
    <p:sldId id="268" r:id="rId4"/>
    <p:sldId id="269" r:id="rId5"/>
    <p:sldId id="331" r:id="rId6"/>
    <p:sldId id="270" r:id="rId7"/>
    <p:sldId id="287" r:id="rId8"/>
    <p:sldId id="271" r:id="rId9"/>
    <p:sldId id="273" r:id="rId10"/>
    <p:sldId id="274" r:id="rId11"/>
    <p:sldId id="275" r:id="rId12"/>
    <p:sldId id="276" r:id="rId13"/>
    <p:sldId id="279" r:id="rId14"/>
    <p:sldId id="280" r:id="rId15"/>
    <p:sldId id="283" r:id="rId16"/>
    <p:sldId id="284" r:id="rId17"/>
    <p:sldId id="288" r:id="rId18"/>
    <p:sldId id="289" r:id="rId19"/>
    <p:sldId id="336" r:id="rId20"/>
    <p:sldId id="290" r:id="rId21"/>
    <p:sldId id="292" r:id="rId22"/>
    <p:sldId id="293" r:id="rId23"/>
    <p:sldId id="294" r:id="rId24"/>
    <p:sldId id="295" r:id="rId25"/>
    <p:sldId id="296" r:id="rId26"/>
    <p:sldId id="297" r:id="rId27"/>
    <p:sldId id="299" r:id="rId28"/>
    <p:sldId id="298" r:id="rId29"/>
    <p:sldId id="332" r:id="rId30"/>
    <p:sldId id="333" r:id="rId31"/>
    <p:sldId id="300" r:id="rId32"/>
    <p:sldId id="301" r:id="rId33"/>
    <p:sldId id="302" r:id="rId34"/>
    <p:sldId id="303" r:id="rId35"/>
    <p:sldId id="304" r:id="rId36"/>
    <p:sldId id="334" r:id="rId37"/>
    <p:sldId id="335" r:id="rId38"/>
    <p:sldId id="305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9" r:id="rId51"/>
    <p:sldId id="320" r:id="rId52"/>
    <p:sldId id="321" r:id="rId53"/>
    <p:sldId id="322" r:id="rId54"/>
    <p:sldId id="323" r:id="rId55"/>
    <p:sldId id="324" r:id="rId56"/>
    <p:sldId id="327" r:id="rId57"/>
    <p:sldId id="325" r:id="rId58"/>
    <p:sldId id="328" r:id="rId59"/>
    <p:sldId id="330" r:id="rId60"/>
    <p:sldId id="266" r:id="rId6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A149DD-4185-43AE-BEB9-C7997DB30594}">
          <p14:sldIdLst>
            <p14:sldId id="256"/>
            <p14:sldId id="267"/>
            <p14:sldId id="268"/>
            <p14:sldId id="269"/>
            <p14:sldId id="331"/>
            <p14:sldId id="270"/>
            <p14:sldId id="287"/>
            <p14:sldId id="271"/>
            <p14:sldId id="273"/>
            <p14:sldId id="274"/>
            <p14:sldId id="275"/>
            <p14:sldId id="276"/>
            <p14:sldId id="279"/>
            <p14:sldId id="280"/>
            <p14:sldId id="283"/>
            <p14:sldId id="284"/>
            <p14:sldId id="288"/>
            <p14:sldId id="289"/>
            <p14:sldId id="336"/>
            <p14:sldId id="290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32"/>
            <p14:sldId id="333"/>
            <p14:sldId id="300"/>
            <p14:sldId id="301"/>
            <p14:sldId id="302"/>
            <p14:sldId id="303"/>
            <p14:sldId id="304"/>
            <p14:sldId id="334"/>
            <p14:sldId id="335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27"/>
            <p14:sldId id="325"/>
            <p14:sldId id="328"/>
            <p14:sldId id="33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3260-A0FB-4AE7-8864-53E1AC83E963}" type="datetimeFigureOut">
              <a:rPr lang="pt-BR" smtClean="0"/>
              <a:t>24/03/2016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414C2-3849-4A85-A7FB-B43880B445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31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4A8B5-2A47-4BB9-BCAC-9EFD916DEAA1}" type="datetimeFigureOut">
              <a:rPr lang="pt-BR" smtClean="0"/>
              <a:t>24/03/2016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C60F4-18E0-450A-BFDA-76D7A59C928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549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mais o agente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Melhorar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arrumar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 pouco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melhorar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melhorar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</a:t>
            </a:r>
            <a:r>
              <a:rPr lang="pt-BR" baseline="0" dirty="0" smtClean="0"/>
              <a:t> pouco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Não</a:t>
            </a:r>
            <a:r>
              <a:rPr lang="pt-BR" baseline="0" dirty="0" smtClean="0"/>
              <a:t> falar de novo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9E1-9954-4494-BCD8-68C6353DCD54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41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AFEE-446F-4302-BD4A-AFF8767B1EDE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61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8E4C-311F-40E2-AAFF-F88F4E8682D4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96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6C53-A7D5-4471-B4B9-F3A01055235B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73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7418-F41E-4D1F-BBF4-E8447E83E65F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96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87AB-1E73-4128-BC3D-1548C892D33B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74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2B5-41A1-4D54-9B38-25408390F4EE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77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2F65-AC6C-409E-9427-9BBB063AADA7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98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1968-B908-43B4-A15B-8A9FF9F97106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73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ACD7-A752-4C11-A373-F65EE0DDFEC4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24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D317-5D5F-4187-883F-539AA295C5BE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98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97BD-9A58-41D8-8B7E-77365762E65F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5E9588B0-1360-4045-B620-1E2BF5E19DC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26" name="Picture 2" descr="D:\Desktop\Jonathan\Mestrado\UFABC\Metodologia de Pesquisa\ufabc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2" y="0"/>
            <a:ext cx="1519238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2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Agentes inteligentes para batalhas Pokémon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Jonathan Ohara de Araujo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Orientador: Professor Doutor Fabrício Olivetti França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Agentes em Jogos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10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Evolução dos jogos;</a:t>
            </a:r>
          </a:p>
          <a:p>
            <a:endParaRPr lang="pt-BR" dirty="0"/>
          </a:p>
          <a:p>
            <a:r>
              <a:rPr lang="pt-BR" dirty="0" smtClean="0"/>
              <a:t>Foco dos jogos;</a:t>
            </a:r>
          </a:p>
          <a:p>
            <a:endParaRPr lang="pt-BR" dirty="0"/>
          </a:p>
          <a:p>
            <a:r>
              <a:rPr lang="pt-BR" dirty="0" smtClean="0"/>
              <a:t>Ramos para utilização de agentes nos jogos:</a:t>
            </a:r>
          </a:p>
          <a:p>
            <a:pPr lvl="1"/>
            <a:r>
              <a:rPr lang="pt-BR" dirty="0" smtClean="0"/>
              <a:t>Geração </a:t>
            </a:r>
            <a:r>
              <a:rPr lang="pt-BR" dirty="0"/>
              <a:t>de terrenos </a:t>
            </a:r>
            <a:r>
              <a:rPr lang="pt-BR" dirty="0" smtClean="0"/>
              <a:t>(</a:t>
            </a:r>
            <a:r>
              <a:rPr lang="pt-BR" dirty="0" err="1" smtClean="0"/>
              <a:t>Hendrikx</a:t>
            </a:r>
            <a:r>
              <a:rPr lang="pt-BR" dirty="0" smtClean="0"/>
              <a:t> </a:t>
            </a:r>
            <a:r>
              <a:rPr lang="pt-BR" dirty="0"/>
              <a:t>et al., </a:t>
            </a:r>
            <a:r>
              <a:rPr lang="pt-BR" dirty="0" smtClean="0"/>
              <a:t>2013);</a:t>
            </a:r>
          </a:p>
          <a:p>
            <a:pPr lvl="1"/>
            <a:r>
              <a:rPr lang="pt-BR" dirty="0" smtClean="0"/>
              <a:t>Geração de missões e </a:t>
            </a:r>
            <a:r>
              <a:rPr lang="pt-BR" dirty="0"/>
              <a:t>desafios </a:t>
            </a:r>
            <a:r>
              <a:rPr lang="pt-BR" dirty="0" smtClean="0"/>
              <a:t>(</a:t>
            </a:r>
            <a:r>
              <a:rPr lang="pt-BR" dirty="0" err="1" smtClean="0"/>
              <a:t>Doran</a:t>
            </a:r>
            <a:r>
              <a:rPr lang="pt-BR" dirty="0" smtClean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Parberry</a:t>
            </a:r>
            <a:r>
              <a:rPr lang="pt-BR" dirty="0"/>
              <a:t>, </a:t>
            </a:r>
            <a:r>
              <a:rPr lang="pt-BR" dirty="0" smtClean="0"/>
              <a:t>2011).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3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Inteligência adaptativas nos jogos:</a:t>
            </a:r>
          </a:p>
          <a:p>
            <a:pPr lvl="1"/>
            <a:r>
              <a:rPr lang="pt-BR" dirty="0" smtClean="0"/>
              <a:t>Middle Earth: Shadow of Mordor;</a:t>
            </a:r>
          </a:p>
          <a:p>
            <a:pPr lvl="1"/>
            <a:r>
              <a:rPr lang="pt-BR" dirty="0" smtClean="0"/>
              <a:t>Max Payne 2;</a:t>
            </a:r>
          </a:p>
          <a:p>
            <a:pPr lvl="1"/>
            <a:r>
              <a:rPr lang="pt-BR" dirty="0" smtClean="0"/>
              <a:t>Star Craft 2;</a:t>
            </a:r>
          </a:p>
          <a:p>
            <a:pPr lvl="1"/>
            <a:r>
              <a:rPr lang="pt-BR" dirty="0" smtClean="0"/>
              <a:t>Drivatar.</a:t>
            </a:r>
          </a:p>
          <a:p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Inteligência competitivas:</a:t>
            </a:r>
          </a:p>
          <a:p>
            <a:pPr lvl="1"/>
            <a:r>
              <a:rPr lang="pt-BR" dirty="0" smtClean="0"/>
              <a:t>Jogo de damas (1994);</a:t>
            </a:r>
          </a:p>
          <a:p>
            <a:pPr lvl="1"/>
            <a:r>
              <a:rPr lang="pt-BR" dirty="0" smtClean="0"/>
              <a:t>Xadrez – Deep Blue (1997).</a:t>
            </a:r>
          </a:p>
          <a:p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3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13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Deep Blue (IBM);</a:t>
            </a:r>
          </a:p>
          <a:p>
            <a:endParaRPr lang="pt-BR" dirty="0" smtClean="0"/>
          </a:p>
          <a:p>
            <a:r>
              <a:rPr lang="pt-BR" dirty="0" smtClean="0"/>
              <a:t>Algoritmo baseado em árvore de decisão;</a:t>
            </a:r>
          </a:p>
          <a:p>
            <a:endParaRPr lang="pt-BR" dirty="0"/>
          </a:p>
          <a:p>
            <a:r>
              <a:rPr lang="pt-BR" dirty="0" smtClean="0"/>
              <a:t>Chess Chip.</a:t>
            </a:r>
          </a:p>
        </p:txBody>
      </p:sp>
    </p:spTree>
    <p:extLst>
      <p:ext uri="{BB962C8B-B14F-4D97-AF65-F5344CB8AC3E}">
        <p14:creationId xmlns:p14="http://schemas.microsoft.com/office/powerpoint/2010/main" val="36006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Chess Chip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14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Buscador </a:t>
            </a:r>
            <a:r>
              <a:rPr lang="pt-BR" i="1" dirty="0" smtClean="0"/>
              <a:t>Alphabeta </a:t>
            </a:r>
            <a:r>
              <a:rPr lang="pt-BR" dirty="0" smtClean="0"/>
              <a:t>(5%);</a:t>
            </a:r>
          </a:p>
          <a:p>
            <a:r>
              <a:rPr lang="pt-BR" dirty="0" smtClean="0"/>
              <a:t>Gerador de movimentos (30%);</a:t>
            </a:r>
            <a:endParaRPr lang="pt-BR" dirty="0"/>
          </a:p>
          <a:p>
            <a:r>
              <a:rPr lang="pt-BR" dirty="0" smtClean="0"/>
              <a:t>Função de avaliação (65%):</a:t>
            </a:r>
          </a:p>
          <a:p>
            <a:pPr lvl="1"/>
            <a:r>
              <a:rPr lang="pt-BR" dirty="0" smtClean="0"/>
              <a:t>Material;</a:t>
            </a:r>
          </a:p>
          <a:p>
            <a:pPr lvl="1"/>
            <a:r>
              <a:rPr lang="pt-BR" dirty="0" smtClean="0"/>
              <a:t>Posição;</a:t>
            </a:r>
          </a:p>
          <a:p>
            <a:pPr lvl="1"/>
            <a:r>
              <a:rPr lang="pt-BR" dirty="0" smtClean="0"/>
              <a:t>Segurança do rei;</a:t>
            </a:r>
          </a:p>
          <a:p>
            <a:pPr lvl="1"/>
            <a:r>
              <a:rPr lang="pt-BR" dirty="0" smtClean="0"/>
              <a:t>Tempo.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768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Competições entre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15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(Star Craft AI)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02786"/>
            <a:ext cx="5904656" cy="466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3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Competições entre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16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(AngryBirds AI)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338388"/>
            <a:ext cx="73342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Inteligência Artificial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9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Inteligência para jogos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18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Área de pesquisa CIG, AAIDE, TCAIG;</a:t>
            </a:r>
          </a:p>
          <a:p>
            <a:endParaRPr lang="pt-BR" dirty="0" smtClean="0"/>
          </a:p>
          <a:p>
            <a:r>
              <a:rPr lang="pt-BR" dirty="0"/>
              <a:t>Jogos podem ser usados como cenário desafiador para avaliação de métodos de inteligência computacional, pois eles provêm elementos dinâmicos e competitivos que são pertinentes ao mundo real (CIG, 2014</a:t>
            </a:r>
            <a:r>
              <a:rPr lang="pt-BR" dirty="0" smtClean="0"/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5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Inteligência para jogos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19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Área de pesquisa CIG, AAIDE, TCAIG;</a:t>
            </a:r>
          </a:p>
          <a:p>
            <a:endParaRPr lang="pt-BR" dirty="0" smtClean="0"/>
          </a:p>
          <a:p>
            <a:r>
              <a:rPr lang="pt-BR" dirty="0" smtClean="0"/>
              <a:t>Tópicos de IA/AC (</a:t>
            </a:r>
            <a:r>
              <a:rPr lang="pt-BR" dirty="0" err="1" smtClean="0"/>
              <a:t>Yannakakis</a:t>
            </a:r>
            <a:r>
              <a:rPr lang="pt-BR" dirty="0" smtClean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Togelius</a:t>
            </a:r>
            <a:r>
              <a:rPr lang="pt-BR" dirty="0"/>
              <a:t>, </a:t>
            </a:r>
            <a:r>
              <a:rPr lang="pt-BR" dirty="0" smtClean="0"/>
              <a:t>2015) :</a:t>
            </a:r>
          </a:p>
          <a:p>
            <a:pPr lvl="1"/>
            <a:r>
              <a:rPr lang="pt-BR" dirty="0"/>
              <a:t>Aprendizado de comportamento para </a:t>
            </a:r>
            <a:r>
              <a:rPr lang="pt-BR" dirty="0" smtClean="0"/>
              <a:t>JNH;</a:t>
            </a:r>
          </a:p>
          <a:p>
            <a:pPr lvl="1"/>
            <a:r>
              <a:rPr lang="pt-BR" dirty="0"/>
              <a:t>Busca e planejamento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Modelagem de personagens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Jogos como </a:t>
            </a:r>
            <a:r>
              <a:rPr lang="pt-BR" i="1" dirty="0" smtClean="0"/>
              <a:t>benchmark </a:t>
            </a:r>
            <a:r>
              <a:rPr lang="pt-BR" dirty="0" smtClean="0"/>
              <a:t>para IA;</a:t>
            </a:r>
          </a:p>
          <a:p>
            <a:pPr lvl="1"/>
            <a:r>
              <a:rPr lang="pt-BR" dirty="0" smtClean="0"/>
              <a:t>Geração </a:t>
            </a:r>
            <a:r>
              <a:rPr lang="pt-BR" dirty="0"/>
              <a:t>de </a:t>
            </a:r>
            <a:r>
              <a:rPr lang="pt-BR" dirty="0" smtClean="0"/>
              <a:t>conteúdo </a:t>
            </a:r>
            <a:r>
              <a:rPr lang="pt-BR" dirty="0"/>
              <a:t>procedural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Narrativa Computacional;</a:t>
            </a:r>
          </a:p>
          <a:p>
            <a:pPr lvl="1"/>
            <a:r>
              <a:rPr lang="pt-BR" dirty="0" smtClean="0"/>
              <a:t>Agentes críveis;</a:t>
            </a:r>
          </a:p>
          <a:p>
            <a:pPr lvl="1"/>
            <a:r>
              <a:rPr lang="pt-BR" i="1" dirty="0" smtClean="0"/>
              <a:t>Game Design </a:t>
            </a:r>
            <a:r>
              <a:rPr lang="pt-BR" dirty="0" smtClean="0"/>
              <a:t>assistido por IA;</a:t>
            </a:r>
            <a:endParaRPr lang="pt-BR" i="1" dirty="0" smtClean="0"/>
          </a:p>
          <a:p>
            <a:pPr lvl="1"/>
            <a:r>
              <a:rPr lang="pt-BR" dirty="0" smtClean="0"/>
              <a:t>IA para jogos em geral;</a:t>
            </a:r>
          </a:p>
          <a:p>
            <a:pPr lvl="1"/>
            <a:r>
              <a:rPr lang="pt-BR" dirty="0" smtClean="0"/>
              <a:t>IA em jogos comerciais.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42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 do trabalho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Introdução;</a:t>
            </a:r>
          </a:p>
          <a:p>
            <a:r>
              <a:rPr lang="pt-BR" dirty="0" smtClean="0"/>
              <a:t>Agentes Inteligentes;</a:t>
            </a:r>
          </a:p>
          <a:p>
            <a:r>
              <a:rPr lang="pt-BR" dirty="0" smtClean="0"/>
              <a:t>Inteligência Artificial;</a:t>
            </a:r>
          </a:p>
          <a:p>
            <a:r>
              <a:rPr lang="pt-BR" dirty="0" smtClean="0"/>
              <a:t>Batalhas Pokémon;</a:t>
            </a:r>
          </a:p>
          <a:p>
            <a:r>
              <a:rPr lang="pt-BR" dirty="0" smtClean="0"/>
              <a:t>Metodologia;</a:t>
            </a:r>
          </a:p>
          <a:p>
            <a:r>
              <a:rPr lang="pt-BR" dirty="0" smtClean="0"/>
              <a:t>Plano de Trabalho.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3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 baseado em grafos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20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Árvores de decisão;</a:t>
            </a:r>
          </a:p>
          <a:p>
            <a:endParaRPr lang="pt-BR" dirty="0"/>
          </a:p>
          <a:p>
            <a:r>
              <a:rPr lang="pt-BR" i="1" dirty="0" smtClean="0"/>
              <a:t>Minimax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i="1" dirty="0" smtClean="0"/>
              <a:t>Expectimax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i="1" dirty="0" smtClean="0"/>
              <a:t>Miximax</a:t>
            </a:r>
            <a:r>
              <a:rPr lang="pt-BR" dirty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943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Minimax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21</a:t>
            </a:fld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97868"/>
            <a:ext cx="6833202" cy="519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8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Minimax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22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Problemas;</a:t>
            </a:r>
          </a:p>
          <a:p>
            <a:endParaRPr lang="pt-BR" dirty="0"/>
          </a:p>
          <a:p>
            <a:r>
              <a:rPr lang="pt-BR" dirty="0" smtClean="0"/>
              <a:t>Poda a</a:t>
            </a:r>
            <a:r>
              <a:rPr lang="pt-BR" i="1" dirty="0" smtClean="0"/>
              <a:t>lphabeta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Árvore de busca de Monte Carlo.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22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Aprendizado por reforço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23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Aprender pela interação;</a:t>
            </a:r>
          </a:p>
          <a:p>
            <a:endParaRPr lang="pt-BR" dirty="0"/>
          </a:p>
          <a:p>
            <a:r>
              <a:rPr lang="pt-BR" dirty="0" smtClean="0"/>
              <a:t>Sistemas de recompensas e punição.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674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Aprendizado por reforço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24</a:t>
            </a:fld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/>
          <a:stretch/>
        </p:blipFill>
        <p:spPr bwMode="auto">
          <a:xfrm>
            <a:off x="1589518" y="1779240"/>
            <a:ext cx="603048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2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Processo de decisão de Markov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25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S: Estado;</a:t>
            </a:r>
          </a:p>
          <a:p>
            <a:r>
              <a:rPr lang="pt-BR" dirty="0" smtClean="0"/>
              <a:t>A: Ação;</a:t>
            </a:r>
          </a:p>
          <a:p>
            <a:r>
              <a:rPr lang="pt-BR" dirty="0" smtClean="0"/>
              <a:t>II (S): distribuição </a:t>
            </a:r>
            <a:r>
              <a:rPr lang="pt-BR" dirty="0"/>
              <a:t>de probabilidade sobre o conjunto </a:t>
            </a:r>
            <a:r>
              <a:rPr lang="pt-BR" dirty="0" smtClean="0"/>
              <a:t>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700808"/>
            <a:ext cx="4381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8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26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Aprendizado definido por uma matriz;</a:t>
            </a:r>
          </a:p>
          <a:p>
            <a:endParaRPr lang="pt-BR" dirty="0"/>
          </a:p>
          <a:p>
            <a:r>
              <a:rPr lang="pt-BR" dirty="0" smtClean="0"/>
              <a:t>Recompensas codificadas como matriz de Estados x Ações.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067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27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Matriz de Recompensas: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03512"/>
            <a:ext cx="43910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" y="2348880"/>
            <a:ext cx="4723003" cy="43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4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28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Q: Matriz de Aprendizado;</a:t>
            </a:r>
          </a:p>
          <a:p>
            <a:r>
              <a:rPr lang="pt-BR" dirty="0" smtClean="0"/>
              <a:t>R: Recompensa;</a:t>
            </a:r>
          </a:p>
          <a:p>
            <a:r>
              <a:rPr lang="pt-BR" dirty="0" smtClean="0"/>
              <a:t>s: estado;</a:t>
            </a:r>
          </a:p>
          <a:p>
            <a:r>
              <a:rPr lang="pt-BR" dirty="0" smtClean="0"/>
              <a:t>a: ação;</a:t>
            </a:r>
          </a:p>
          <a:p>
            <a:r>
              <a:rPr lang="pt-BR" dirty="0" smtClean="0"/>
              <a:t>y: Taxa de aprendizagem;</a:t>
            </a:r>
          </a:p>
          <a:p>
            <a:r>
              <a:rPr lang="pt-BR" dirty="0" smtClean="0"/>
              <a:t>s’: Próximo estado;</a:t>
            </a:r>
          </a:p>
          <a:p>
            <a:r>
              <a:rPr lang="pt-BR" dirty="0" smtClean="0"/>
              <a:t>a*: todas as ações.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8023399" cy="6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29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" r="8032"/>
          <a:stretch/>
        </p:blipFill>
        <p:spPr bwMode="auto">
          <a:xfrm>
            <a:off x="2843808" y="2132856"/>
            <a:ext cx="307648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5512"/>
          <a:stretch/>
        </p:blipFill>
        <p:spPr bwMode="auto">
          <a:xfrm>
            <a:off x="35496" y="2188518"/>
            <a:ext cx="2820113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" r="5891"/>
          <a:stretch/>
        </p:blipFill>
        <p:spPr bwMode="auto">
          <a:xfrm>
            <a:off x="5920922" y="2194198"/>
            <a:ext cx="318758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Inicial			Q(5)		             </a:t>
            </a:r>
            <a:r>
              <a:rPr lang="pt-BR" dirty="0" smtClean="0">
                <a:solidFill>
                  <a:srgbClr val="FF0000"/>
                </a:solidFill>
              </a:rPr>
              <a:t>Q(1)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Q(1,5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R(1,5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) + 0.8 * 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Max[Q(1,3), Q(1,5)]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2200" dirty="0">
                <a:latin typeface="Courier New" pitchFamily="49" charset="0"/>
                <a:cs typeface="Courier New" pitchFamily="49" charset="0"/>
              </a:rPr>
            </a:b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+ 0.8 * 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Max(0,100)</a:t>
            </a:r>
            <a:br>
              <a:rPr lang="pt-BR" sz="22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3644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Testar e classificar diferentes técnicas para criação de agentes;</a:t>
            </a:r>
          </a:p>
          <a:p>
            <a:endParaRPr lang="pt-BR" dirty="0"/>
          </a:p>
          <a:p>
            <a:r>
              <a:rPr lang="pt-BR" dirty="0" smtClean="0"/>
              <a:t>Testar aprendizagem num ambiente com milhares de jogadores </a:t>
            </a:r>
            <a:r>
              <a:rPr lang="pt-BR" i="1" dirty="0" smtClean="0"/>
              <a:t>on-line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Dar a possibilidade de criar agentes que joguem batalhas Pokémon.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30</a:t>
            </a:fld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10612"/>
            <a:ext cx="5439122" cy="501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6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Neuroevolução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31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Neuroevolução </a:t>
            </a:r>
            <a:r>
              <a:rPr lang="pt-BR" dirty="0"/>
              <a:t>se refere a geração de redes neurais (pesos de suas conexões e/ou </a:t>
            </a:r>
            <a:r>
              <a:rPr lang="pt-BR" dirty="0" smtClean="0"/>
              <a:t>topologias</a:t>
            </a:r>
            <a:r>
              <a:rPr lang="pt-BR" dirty="0"/>
              <a:t>) usando algoritmos </a:t>
            </a:r>
            <a:r>
              <a:rPr lang="pt-BR" dirty="0" smtClean="0"/>
              <a:t>evolutivos (Risi and Togelius, 2014)</a:t>
            </a:r>
          </a:p>
        </p:txBody>
      </p:sp>
    </p:spTree>
    <p:extLst>
      <p:ext uri="{BB962C8B-B14F-4D97-AF65-F5344CB8AC3E}">
        <p14:creationId xmlns:p14="http://schemas.microsoft.com/office/powerpoint/2010/main" val="21985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Redes Neurais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32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Definição;</a:t>
            </a:r>
          </a:p>
          <a:p>
            <a:endParaRPr lang="pt-BR" dirty="0"/>
          </a:p>
          <a:p>
            <a:r>
              <a:rPr lang="pt-BR" dirty="0" smtClean="0"/>
              <a:t>Metáfora com cérebro humano;</a:t>
            </a:r>
          </a:p>
          <a:p>
            <a:endParaRPr lang="pt-BR" dirty="0"/>
          </a:p>
          <a:p>
            <a:r>
              <a:rPr lang="pt-BR" dirty="0" smtClean="0"/>
              <a:t>Neurônios e sinapses.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Perceptron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33</a:t>
            </a:fld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60432" cy="365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86" y="5301208"/>
            <a:ext cx="4186246" cy="141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0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Algoritmos Genéticos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34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Definição;</a:t>
            </a:r>
          </a:p>
          <a:p>
            <a:endParaRPr lang="pt-BR" dirty="0" smtClean="0"/>
          </a:p>
          <a:p>
            <a:r>
              <a:rPr lang="pt-BR" dirty="0" smtClean="0"/>
              <a:t>Algoritmo Evolutivo;</a:t>
            </a:r>
            <a:br>
              <a:rPr lang="pt-BR" dirty="0" smtClean="0"/>
            </a:br>
            <a:endParaRPr lang="pt-BR" dirty="0"/>
          </a:p>
          <a:p>
            <a:r>
              <a:rPr lang="pt-BR" dirty="0" smtClean="0"/>
              <a:t>Teoria da evolução;</a:t>
            </a:r>
          </a:p>
          <a:p>
            <a:endParaRPr lang="pt-BR" dirty="0"/>
          </a:p>
          <a:p>
            <a:r>
              <a:rPr lang="pt-BR" dirty="0" smtClean="0"/>
              <a:t>Indivíduo mapeado como possível resposta;</a:t>
            </a:r>
          </a:p>
          <a:p>
            <a:endParaRPr lang="pt-BR" dirty="0"/>
          </a:p>
          <a:p>
            <a:r>
              <a:rPr lang="pt-BR" i="1" dirty="0" smtClean="0"/>
              <a:t>Fitness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9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Algoritmos Evolutivo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35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Criar população inicial randomicamente;</a:t>
            </a:r>
          </a:p>
          <a:p>
            <a:endParaRPr lang="pt-BR" dirty="0"/>
          </a:p>
          <a:p>
            <a:r>
              <a:rPr lang="pt-BR" dirty="0" smtClean="0"/>
              <a:t>Repetir até que o critério de para seja satisfeito:</a:t>
            </a:r>
          </a:p>
          <a:p>
            <a:pPr lvl="1"/>
            <a:r>
              <a:rPr lang="pt-BR" dirty="0" smtClean="0"/>
              <a:t>Selecionar indivíduos para a próxima geração (baseado em seu </a:t>
            </a:r>
            <a:r>
              <a:rPr lang="pt-BR" i="1" dirty="0" smtClean="0"/>
              <a:t>fitness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Cruzar Indivíduos;</a:t>
            </a:r>
          </a:p>
          <a:p>
            <a:pPr lvl="1"/>
            <a:r>
              <a:rPr lang="pt-BR" dirty="0" smtClean="0"/>
              <a:t>Fazer mutação nos novos indivíduos.</a:t>
            </a:r>
          </a:p>
          <a:p>
            <a:pPr lvl="1"/>
            <a:endParaRPr lang="pt-BR" dirty="0"/>
          </a:p>
          <a:p>
            <a:r>
              <a:rPr lang="pt-BR" dirty="0" smtClean="0"/>
              <a:t>Utilizar melhor indivíduo como solução.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2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 Evolutivo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36</a:t>
            </a:fld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2956362" cy="272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Problema do Caixeiro viajante</a:t>
            </a:r>
            <a:endParaRPr lang="pt-B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17467"/>
            <a:ext cx="4697924" cy="225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6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 Evolutivo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37</a:t>
            </a:fld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4238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44332"/>
            <a:ext cx="3240360" cy="283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872"/>
            <a:ext cx="4238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16340"/>
            <a:ext cx="3370688" cy="283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    Iteração Inicial                       1000 Iterações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3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Neuroevolução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38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Redes Neurais + Algoritmos Genéticos;</a:t>
            </a:r>
          </a:p>
          <a:p>
            <a:endParaRPr lang="pt-BR" dirty="0" smtClean="0"/>
          </a:p>
          <a:p>
            <a:r>
              <a:rPr lang="pt-BR" dirty="0" smtClean="0"/>
              <a:t>Treinamento com algoritmo evolutivo.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8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5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agentes utilizando diferentes técnicas que aprendam a jogar batalhas Pokémon;</a:t>
            </a:r>
          </a:p>
          <a:p>
            <a:endParaRPr lang="pt-BR" dirty="0"/>
          </a:p>
          <a:p>
            <a:r>
              <a:rPr lang="pt-BR" dirty="0" smtClean="0"/>
              <a:t>Comparar o desempenho de cada agente de acordo com a quantidade de treino;</a:t>
            </a:r>
          </a:p>
          <a:p>
            <a:endParaRPr lang="pt-BR" dirty="0"/>
          </a:p>
          <a:p>
            <a:r>
              <a:rPr lang="pt-BR" dirty="0" smtClean="0"/>
              <a:t>Criação de API comunicação com o jogo Pokémon Showdown!.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40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Pocket Monsters ou Pokémon;</a:t>
            </a:r>
          </a:p>
          <a:p>
            <a:endParaRPr lang="pt-BR" dirty="0" smtClean="0"/>
          </a:p>
          <a:p>
            <a:r>
              <a:rPr lang="pt-BR" dirty="0" smtClean="0"/>
              <a:t>Franquia de jogos.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84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Pokémon Showdown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41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Simulador on-line de batalhas Pokémon;</a:t>
            </a:r>
          </a:p>
          <a:p>
            <a:endParaRPr lang="pt-BR" dirty="0" smtClean="0"/>
          </a:p>
          <a:p>
            <a:r>
              <a:rPr lang="pt-BR" dirty="0" smtClean="0"/>
              <a:t>Código fonte Open Source </a:t>
            </a:r>
            <a:r>
              <a:rPr lang="pt-BR" i="1" dirty="0" smtClean="0"/>
              <a:t>client </a:t>
            </a:r>
            <a:r>
              <a:rPr lang="pt-BR" dirty="0" smtClean="0"/>
              <a:t>e </a:t>
            </a:r>
            <a:r>
              <a:rPr lang="pt-BR" i="1" dirty="0" smtClean="0"/>
              <a:t>server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Mais de 10.000 usuários simultâneos (servidor </a:t>
            </a:r>
            <a:r>
              <a:rPr lang="pt-BR" dirty="0" err="1" smtClean="0"/>
              <a:t>Smogon</a:t>
            </a:r>
            <a:r>
              <a:rPr lang="pt-BR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772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42</a:t>
            </a:fld>
            <a:endParaRPr lang="pt-BR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83922" cy="182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Efforts Values (EV);</a:t>
            </a:r>
            <a:endParaRPr lang="pt-BR" dirty="0"/>
          </a:p>
          <a:p>
            <a:r>
              <a:rPr lang="pt-BR" dirty="0" smtClean="0"/>
              <a:t>Individual Values (IV).</a:t>
            </a:r>
          </a:p>
        </p:txBody>
      </p:sp>
    </p:spTree>
    <p:extLst>
      <p:ext uri="{BB962C8B-B14F-4D97-AF65-F5344CB8AC3E}">
        <p14:creationId xmlns:p14="http://schemas.microsoft.com/office/powerpoint/2010/main" val="42772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43</a:t>
            </a:fld>
            <a:endParaRPr lang="pt-BR" dirty="0"/>
          </a:p>
        </p:txBody>
      </p:sp>
      <p:pic>
        <p:nvPicPr>
          <p:cNvPr id="13314" name="Picture 2" descr="http://www.serebii.net/xy/stat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515198" cy="450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44</a:t>
            </a:fld>
            <a:endParaRPr lang="pt-B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8" y="2996952"/>
            <a:ext cx="8956088" cy="13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Cálculo final do valor da característica:</a:t>
            </a:r>
          </a:p>
        </p:txBody>
      </p:sp>
    </p:spTree>
    <p:extLst>
      <p:ext uri="{BB962C8B-B14F-4D97-AF65-F5344CB8AC3E}">
        <p14:creationId xmlns:p14="http://schemas.microsoft.com/office/powerpoint/2010/main" val="42635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Golpes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45</a:t>
            </a:fld>
            <a:endParaRPr lang="pt-BR" dirty="0"/>
          </a:p>
        </p:txBody>
      </p:sp>
      <p:pic>
        <p:nvPicPr>
          <p:cNvPr id="38914" name="Picture 2" descr="http://i.imgur.com/W0f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48" y="1556792"/>
            <a:ext cx="6115050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Composição dos times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46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6 Pokémons;</a:t>
            </a:r>
          </a:p>
          <a:p>
            <a:endParaRPr lang="pt-BR" dirty="0"/>
          </a:p>
          <a:p>
            <a:r>
              <a:rPr lang="pt-BR" dirty="0" smtClean="0"/>
              <a:t>Tiers (Ubers, OU, UU, RU, NU);</a:t>
            </a:r>
          </a:p>
          <a:p>
            <a:endParaRPr lang="pt-BR" dirty="0"/>
          </a:p>
          <a:p>
            <a:r>
              <a:rPr lang="pt-BR" dirty="0" smtClean="0"/>
              <a:t>Modo de batalhas;</a:t>
            </a:r>
          </a:p>
          <a:p>
            <a:endParaRPr lang="pt-BR" dirty="0"/>
          </a:p>
          <a:p>
            <a:r>
              <a:rPr lang="pt-BR" dirty="0" smtClean="0"/>
              <a:t>Rank do jogo (ELO).</a:t>
            </a:r>
          </a:p>
        </p:txBody>
      </p:sp>
    </p:spTree>
    <p:extLst>
      <p:ext uri="{BB962C8B-B14F-4D97-AF65-F5344CB8AC3E}">
        <p14:creationId xmlns:p14="http://schemas.microsoft.com/office/powerpoint/2010/main" val="35151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Sistemas de batalhas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47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Baseado em turno;</a:t>
            </a:r>
          </a:p>
          <a:p>
            <a:endParaRPr lang="pt-BR" dirty="0"/>
          </a:p>
          <a:p>
            <a:r>
              <a:rPr lang="pt-BR" dirty="0" smtClean="0"/>
              <a:t>Escolher golpe ou trocar Pokémon;</a:t>
            </a:r>
          </a:p>
          <a:p>
            <a:endParaRPr lang="pt-BR" dirty="0"/>
          </a:p>
          <a:p>
            <a:r>
              <a:rPr lang="pt-BR" dirty="0" smtClean="0"/>
              <a:t>Primeiro a atacar definido pela Velocidade.</a:t>
            </a:r>
          </a:p>
        </p:txBody>
      </p:sp>
    </p:spTree>
    <p:extLst>
      <p:ext uri="{BB962C8B-B14F-4D97-AF65-F5344CB8AC3E}">
        <p14:creationId xmlns:p14="http://schemas.microsoft.com/office/powerpoint/2010/main" val="23490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Sistemas de batalhas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48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09942" cy="489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5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Cálculo de Dano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49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26525"/>
            <a:ext cx="8964488" cy="106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6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Agentes Inteligente para jogos;</a:t>
            </a:r>
          </a:p>
          <a:p>
            <a:endParaRPr lang="pt-BR" dirty="0"/>
          </a:p>
          <a:p>
            <a:r>
              <a:rPr lang="pt-BR" dirty="0" smtClean="0"/>
              <a:t>Evolução do mercado de jogos;</a:t>
            </a:r>
          </a:p>
          <a:p>
            <a:endParaRPr lang="pt-BR" dirty="0"/>
          </a:p>
          <a:p>
            <a:r>
              <a:rPr lang="pt-BR" dirty="0" smtClean="0"/>
              <a:t>Competições entre agentes;</a:t>
            </a:r>
          </a:p>
          <a:p>
            <a:endParaRPr lang="pt-BR" dirty="0"/>
          </a:p>
          <a:p>
            <a:r>
              <a:rPr lang="pt-BR" dirty="0" smtClean="0"/>
              <a:t>Pokémon Showdown!.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7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51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Criar 3 agentes;</a:t>
            </a:r>
          </a:p>
          <a:p>
            <a:endParaRPr lang="pt-BR" dirty="0"/>
          </a:p>
          <a:p>
            <a:r>
              <a:rPr lang="pt-BR" dirty="0" smtClean="0"/>
              <a:t>Cada agente irá treinar contra jogadores reais e contra outros agentes;</a:t>
            </a:r>
          </a:p>
          <a:p>
            <a:endParaRPr lang="pt-BR" dirty="0"/>
          </a:p>
          <a:p>
            <a:r>
              <a:rPr lang="pt-BR" dirty="0" smtClean="0"/>
              <a:t>A evolução por número de jogos será sumarizada.</a:t>
            </a:r>
          </a:p>
        </p:txBody>
      </p:sp>
    </p:spTree>
    <p:extLst>
      <p:ext uri="{BB962C8B-B14F-4D97-AF65-F5344CB8AC3E}">
        <p14:creationId xmlns:p14="http://schemas.microsoft.com/office/powerpoint/2010/main" val="19501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52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 1: Neuroevolução;</a:t>
            </a:r>
          </a:p>
          <a:p>
            <a:endParaRPr lang="pt-BR" dirty="0"/>
          </a:p>
          <a:p>
            <a:r>
              <a:rPr lang="pt-BR" dirty="0" smtClean="0"/>
              <a:t>Agente 2: Aprendizado por reforço;</a:t>
            </a:r>
          </a:p>
          <a:p>
            <a:endParaRPr lang="pt-BR" dirty="0"/>
          </a:p>
          <a:p>
            <a:r>
              <a:rPr lang="pt-BR" dirty="0" smtClean="0"/>
              <a:t>Agente 3: Árvore de Decisão.</a:t>
            </a:r>
          </a:p>
        </p:txBody>
      </p:sp>
    </p:spTree>
    <p:extLst>
      <p:ext uri="{BB962C8B-B14F-4D97-AF65-F5344CB8AC3E}">
        <p14:creationId xmlns:p14="http://schemas.microsoft.com/office/powerpoint/2010/main" val="37497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Treino e aprendizado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53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 3 (árvore de decisão) será o primeiro agente a ser treinado;</a:t>
            </a:r>
          </a:p>
          <a:p>
            <a:endParaRPr lang="pt-BR" dirty="0"/>
          </a:p>
          <a:p>
            <a:r>
              <a:rPr lang="pt-BR" dirty="0" smtClean="0"/>
              <a:t>Várias versões do agente 3 com diferentes profundidades na árvore;</a:t>
            </a:r>
          </a:p>
          <a:p>
            <a:endParaRPr lang="pt-BR" dirty="0"/>
          </a:p>
          <a:p>
            <a:r>
              <a:rPr lang="pt-BR" dirty="0" smtClean="0"/>
              <a:t>Cada diferente terá seu colocação sumarizada.</a:t>
            </a:r>
          </a:p>
        </p:txBody>
      </p:sp>
    </p:spTree>
    <p:extLst>
      <p:ext uri="{BB962C8B-B14F-4D97-AF65-F5344CB8AC3E}">
        <p14:creationId xmlns:p14="http://schemas.microsoft.com/office/powerpoint/2010/main" val="5652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Treino e aprendizado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54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Agentes 1 e 2 terão duas versões;</a:t>
            </a:r>
          </a:p>
          <a:p>
            <a:endParaRPr lang="pt-BR" dirty="0"/>
          </a:p>
          <a:p>
            <a:r>
              <a:rPr lang="pt-BR" dirty="0" smtClean="0"/>
              <a:t>Versão treinada contra jogadores;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Versão treinada contra as diferentes versões do agente 3.</a:t>
            </a:r>
          </a:p>
        </p:txBody>
      </p:sp>
    </p:spTree>
    <p:extLst>
      <p:ext uri="{BB962C8B-B14F-4D97-AF65-F5344CB8AC3E}">
        <p14:creationId xmlns:p14="http://schemas.microsoft.com/office/powerpoint/2010/main" val="14678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Avaliação de resultado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55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Problemas;</a:t>
            </a:r>
          </a:p>
          <a:p>
            <a:r>
              <a:rPr lang="pt-BR" dirty="0" smtClean="0"/>
              <a:t>Heurística definida pela equação:</a:t>
            </a:r>
            <a:br>
              <a:rPr lang="pt-BR" dirty="0" smtClean="0"/>
            </a:b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i: Cada Pokémon;</a:t>
            </a:r>
          </a:p>
          <a:p>
            <a:r>
              <a:rPr lang="pt-BR" dirty="0" smtClean="0"/>
              <a:t>HP: percentagem de pontos de vida;</a:t>
            </a:r>
          </a:p>
          <a:p>
            <a:r>
              <a:rPr lang="pt-BR" dirty="0" smtClean="0"/>
              <a:t>Mod: Modificadores (positivos ou negativos).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51956"/>
            <a:ext cx="28956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3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0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57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Revisão de literatura (RDL</a:t>
            </a:r>
            <a:r>
              <a:rPr lang="pt-BR" dirty="0" smtClean="0"/>
              <a:t>);</a:t>
            </a:r>
          </a:p>
          <a:p>
            <a:r>
              <a:rPr lang="pt-BR" dirty="0"/>
              <a:t>Estudo de caso AIBirds (AIB</a:t>
            </a:r>
            <a:r>
              <a:rPr lang="pt-BR" dirty="0" smtClean="0"/>
              <a:t>);</a:t>
            </a:r>
          </a:p>
          <a:p>
            <a:r>
              <a:rPr lang="pt-BR" dirty="0"/>
              <a:t>Desenvolvimento de API de comunicação com o jogo Pokémon </a:t>
            </a:r>
            <a:r>
              <a:rPr lang="pt-BR" dirty="0" smtClean="0"/>
              <a:t>Showdown! (</a:t>
            </a:r>
            <a:r>
              <a:rPr lang="pt-BR" dirty="0"/>
              <a:t>API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documento de qualificação (EDQ</a:t>
            </a:r>
            <a:r>
              <a:rPr lang="pt-BR" dirty="0" smtClean="0"/>
              <a:t>);</a:t>
            </a:r>
          </a:p>
          <a:p>
            <a:r>
              <a:rPr lang="pt-BR" dirty="0"/>
              <a:t>Desenvolvimento dos três agentes (DTA</a:t>
            </a:r>
            <a:r>
              <a:rPr lang="pt-BR" dirty="0" smtClean="0"/>
              <a:t>);</a:t>
            </a:r>
          </a:p>
          <a:p>
            <a:r>
              <a:rPr lang="pt-BR" dirty="0"/>
              <a:t>Treino inicial dos Agentes (TIA</a:t>
            </a:r>
            <a:r>
              <a:rPr lang="pt-BR" dirty="0" smtClean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58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Treino dos demais agentes (TDA</a:t>
            </a:r>
            <a:r>
              <a:rPr lang="pt-BR" dirty="0" smtClean="0"/>
              <a:t>);</a:t>
            </a:r>
          </a:p>
          <a:p>
            <a:r>
              <a:rPr lang="pt-BR" dirty="0"/>
              <a:t>Compilação de resultados (CDR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documento da dissertação (EDD</a:t>
            </a:r>
            <a:r>
              <a:rPr lang="pt-BR" dirty="0" smtClean="0"/>
              <a:t>);</a:t>
            </a:r>
          </a:p>
          <a:p>
            <a:r>
              <a:rPr lang="pt-BR" dirty="0"/>
              <a:t>Elaboração de artigo (</a:t>
            </a:r>
            <a:r>
              <a:rPr lang="pt-BR" dirty="0" smtClean="0"/>
              <a:t>EDA);</a:t>
            </a:r>
          </a:p>
          <a:p>
            <a:r>
              <a:rPr lang="pt-BR" dirty="0"/>
              <a:t>Desenvolver WebSocket de comunicação com outras linguagens (DWS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documentação da API (WIK</a:t>
            </a:r>
            <a:r>
              <a:rPr lang="pt-BR" dirty="0" smtClean="0"/>
              <a:t>).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3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Plano de Trabalho</a:t>
            </a:r>
            <a:br>
              <a:rPr lang="pt-BR" dirty="0" smtClean="0"/>
            </a:br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59</a:t>
            </a:fld>
            <a:endParaRPr lang="pt-BR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241004"/>
            <a:ext cx="87820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9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Contribuições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6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Treino de agentes contra jogadores;</a:t>
            </a:r>
          </a:p>
          <a:p>
            <a:endParaRPr lang="pt-BR" dirty="0"/>
          </a:p>
          <a:p>
            <a:r>
              <a:rPr lang="pt-BR" dirty="0" smtClean="0"/>
              <a:t>Disponibilizar API.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44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60</a:t>
            </a:fld>
            <a:endParaRPr lang="pt-BR" dirty="0"/>
          </a:p>
        </p:txBody>
      </p:sp>
      <p:pic>
        <p:nvPicPr>
          <p:cNvPr id="2050" name="Picture 2" descr="D:\Desktop\Jonathan\Mestrado\UFABC\Metodologia de Pesquisa\interrogac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19287"/>
            <a:ext cx="19240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Agentes Inteligentes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9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Agentes Inteligentes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8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Definições:</a:t>
            </a:r>
          </a:p>
          <a:p>
            <a:pPr lvl="1"/>
            <a:r>
              <a:rPr lang="pt-BR" dirty="0" smtClean="0"/>
              <a:t>“Que </a:t>
            </a:r>
            <a:r>
              <a:rPr lang="pt-BR" dirty="0"/>
              <a:t>age, que exerce alguma </a:t>
            </a:r>
            <a:r>
              <a:rPr lang="pt-BR" dirty="0" smtClean="0"/>
              <a:t>ação</a:t>
            </a:r>
            <a:r>
              <a:rPr lang="pt-BR" dirty="0"/>
              <a:t>; que produz algum </a:t>
            </a:r>
            <a:r>
              <a:rPr lang="pt-BR" dirty="0" smtClean="0"/>
              <a:t>efeito“ (Dicionário Michaelis);</a:t>
            </a:r>
          </a:p>
          <a:p>
            <a:pPr lvl="1"/>
            <a:r>
              <a:rPr lang="pt-BR" dirty="0" smtClean="0"/>
              <a:t>“Um </a:t>
            </a:r>
            <a:r>
              <a:rPr lang="pt-BR" dirty="0"/>
              <a:t>agente </a:t>
            </a:r>
            <a:r>
              <a:rPr lang="pt-BR" dirty="0" smtClean="0"/>
              <a:t>é </a:t>
            </a:r>
            <a:r>
              <a:rPr lang="pt-BR" dirty="0"/>
              <a:t>algo capaz de perceber seu ambiente </a:t>
            </a:r>
            <a:r>
              <a:rPr lang="pt-BR" dirty="0" smtClean="0"/>
              <a:t>através </a:t>
            </a:r>
            <a:r>
              <a:rPr lang="pt-BR" dirty="0"/>
              <a:t>de sensores e agir sobre </a:t>
            </a:r>
            <a:r>
              <a:rPr lang="pt-BR" dirty="0" smtClean="0"/>
              <a:t>esse ambiente </a:t>
            </a:r>
            <a:r>
              <a:rPr lang="pt-BR" dirty="0"/>
              <a:t>por meio de </a:t>
            </a:r>
            <a:r>
              <a:rPr lang="pt-BR" dirty="0" smtClean="0"/>
              <a:t>atuadores“ (Russel e Norvig, 2010).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7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Inteligentes</a:t>
            </a:r>
            <a:br>
              <a:rPr lang="pt-BR" dirty="0" smtClean="0"/>
            </a:br>
            <a:r>
              <a:rPr lang="pt-BR" dirty="0" smtClean="0"/>
              <a:t>Classificação de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9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41" y="1556792"/>
            <a:ext cx="6899490" cy="421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endParaRPr lang="pt-BR" dirty="0"/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endParaRPr lang="pt-BR" dirty="0"/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endParaRPr lang="pt-BR" dirty="0"/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endParaRPr lang="pt-BR" dirty="0"/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r>
              <a:rPr lang="pt-BR" dirty="0" smtClean="0"/>
              <a:t>(Nwana</a:t>
            </a:r>
            <a:r>
              <a:rPr lang="pt-BR" dirty="0"/>
              <a:t>, </a:t>
            </a:r>
            <a:r>
              <a:rPr lang="pt-BR" dirty="0" smtClean="0"/>
              <a:t>1996)</a:t>
            </a:r>
          </a:p>
        </p:txBody>
      </p:sp>
    </p:spTree>
    <p:extLst>
      <p:ext uri="{BB962C8B-B14F-4D97-AF65-F5344CB8AC3E}">
        <p14:creationId xmlns:p14="http://schemas.microsoft.com/office/powerpoint/2010/main" val="35500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1169</Words>
  <Application>Microsoft Office PowerPoint</Application>
  <PresentationFormat>Apresentação na tela (4:3)</PresentationFormat>
  <Paragraphs>468</Paragraphs>
  <Slides>60</Slides>
  <Notes>58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1" baseType="lpstr">
      <vt:lpstr>Tema do Office</vt:lpstr>
      <vt:lpstr>Agentes inteligentes para batalhas Pokémon</vt:lpstr>
      <vt:lpstr>Organização do trabalho</vt:lpstr>
      <vt:lpstr>Motivação</vt:lpstr>
      <vt:lpstr>Objetivos</vt:lpstr>
      <vt:lpstr>Introdução</vt:lpstr>
      <vt:lpstr>Principais Contribuições</vt:lpstr>
      <vt:lpstr>Agentes Inteligentes</vt:lpstr>
      <vt:lpstr>Agentes Inteligentes</vt:lpstr>
      <vt:lpstr>Agentes Inteligentes Classificação de agentes</vt:lpstr>
      <vt:lpstr>Agentes em Jogos</vt:lpstr>
      <vt:lpstr>Agentes em Jogos Agentes x Jogadores</vt:lpstr>
      <vt:lpstr>Agentes em Jogos Agentes x Jogadores</vt:lpstr>
      <vt:lpstr>Agentes em Jogos Agentes x Jogadores</vt:lpstr>
      <vt:lpstr>Agentes em Jogos Chess Chip</vt:lpstr>
      <vt:lpstr>Agentes em Jogos Competições entre agentes</vt:lpstr>
      <vt:lpstr>Agentes em Jogos Competições entre agentes</vt:lpstr>
      <vt:lpstr>Inteligência Artificial</vt:lpstr>
      <vt:lpstr>Inteligência Artificial Inteligência para jogos</vt:lpstr>
      <vt:lpstr>Inteligência Artificial Inteligência para jogos</vt:lpstr>
      <vt:lpstr>Inteligência Artificial Algoritmo baseado em grafos</vt:lpstr>
      <vt:lpstr>Inteligência Artificial Minimax</vt:lpstr>
      <vt:lpstr>Inteligência Artificial Minimax</vt:lpstr>
      <vt:lpstr>Inteligência Artificial Aprendizado por reforço</vt:lpstr>
      <vt:lpstr>Inteligência Artificial Aprendizado por reforço</vt:lpstr>
      <vt:lpstr>Inteligência Artificial Processo de decisão de Markov</vt:lpstr>
      <vt:lpstr>Inteligência Artificial Q-Learning</vt:lpstr>
      <vt:lpstr>Inteligência Artificial Q-Learning</vt:lpstr>
      <vt:lpstr>Inteligência Artificial Q-Learning</vt:lpstr>
      <vt:lpstr>Inteligência Artificial Q-Learning</vt:lpstr>
      <vt:lpstr>Inteligência Artificial Q-Learning</vt:lpstr>
      <vt:lpstr>Inteligência Artificial Neuroevolução</vt:lpstr>
      <vt:lpstr>Inteligência Artificial Redes Neurais</vt:lpstr>
      <vt:lpstr>Inteligência Artificial Perceptron</vt:lpstr>
      <vt:lpstr>Inteligência Artificial Algoritmos Genéticos</vt:lpstr>
      <vt:lpstr>Inteligência Artificial Algoritmos Evolutivo</vt:lpstr>
      <vt:lpstr>Inteligência Artificial Algoritmo Evolutivo</vt:lpstr>
      <vt:lpstr>Inteligência Artificial Algoritmo Evolutivo</vt:lpstr>
      <vt:lpstr>Inteligência Artificial Neuroevolução</vt:lpstr>
      <vt:lpstr>Sistemas de batalhas Pokémon</vt:lpstr>
      <vt:lpstr>Sistemas de batalhas Pokémon Contextualização</vt:lpstr>
      <vt:lpstr>Sistemas de batalhas Pokémon Pokémon Showdown</vt:lpstr>
      <vt:lpstr>Sistemas de batalhas Pokémon Características do Pokémon</vt:lpstr>
      <vt:lpstr>Sistemas de batalhas Pokémon Características do Pokémon</vt:lpstr>
      <vt:lpstr>Sistemas de batalhas Pokémon Características do Pokémon</vt:lpstr>
      <vt:lpstr>Sistemas de batalhas Pokémon Golpes do Pokémon</vt:lpstr>
      <vt:lpstr>Sistemas de batalhas Pokémon Composição dos times</vt:lpstr>
      <vt:lpstr>Sistemas de batalhas Pokémon Sistemas de batalhas</vt:lpstr>
      <vt:lpstr>Sistemas de batalhas Pokémon Sistemas de batalhas</vt:lpstr>
      <vt:lpstr>Sistemas de batalhas Pokémon Cálculo de Dano</vt:lpstr>
      <vt:lpstr>Metodologia</vt:lpstr>
      <vt:lpstr>Metodologia</vt:lpstr>
      <vt:lpstr>Metodologia Agentes</vt:lpstr>
      <vt:lpstr>Metodologia Treino e aprendizado</vt:lpstr>
      <vt:lpstr>Metodologia Treino e aprendizado</vt:lpstr>
      <vt:lpstr>Metodologia Avaliação de resultado</vt:lpstr>
      <vt:lpstr>Plano de Trabalho</vt:lpstr>
      <vt:lpstr>Plano de Trabalho</vt:lpstr>
      <vt:lpstr>Plano de Trabalho</vt:lpstr>
      <vt:lpstr>Plano de Trabalho Cronograma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ARAUJO</dc:creator>
  <cp:lastModifiedBy>OHARA</cp:lastModifiedBy>
  <cp:revision>74</cp:revision>
  <dcterms:created xsi:type="dcterms:W3CDTF">2014-11-30T21:29:00Z</dcterms:created>
  <dcterms:modified xsi:type="dcterms:W3CDTF">2016-03-24T12:58:58Z</dcterms:modified>
</cp:coreProperties>
</file>