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2"/>
    <p:sldId id="257" r:id="rId3"/>
    <p:sldId id="267" r:id="rId4"/>
    <p:sldId id="268" r:id="rId5"/>
    <p:sldId id="269" r:id="rId6"/>
    <p:sldId id="270" r:id="rId7"/>
    <p:sldId id="287" r:id="rId8"/>
    <p:sldId id="271" r:id="rId9"/>
    <p:sldId id="272" r:id="rId10"/>
    <p:sldId id="273" r:id="rId11"/>
    <p:sldId id="274" r:id="rId12"/>
    <p:sldId id="275" r:id="rId13"/>
    <p:sldId id="276" r:id="rId14"/>
    <p:sldId id="278" r:id="rId15"/>
    <p:sldId id="279" r:id="rId16"/>
    <p:sldId id="280" r:id="rId17"/>
    <p:sldId id="281" r:id="rId18"/>
    <p:sldId id="286" r:id="rId19"/>
    <p:sldId id="283" r:id="rId20"/>
    <p:sldId id="284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9" r:id="rId32"/>
    <p:sldId id="298" r:id="rId33"/>
    <p:sldId id="300" r:id="rId34"/>
    <p:sldId id="301" r:id="rId35"/>
    <p:sldId id="302" r:id="rId36"/>
    <p:sldId id="303" r:id="rId37"/>
    <p:sldId id="304" r:id="rId38"/>
    <p:sldId id="305" r:id="rId39"/>
    <p:sldId id="307" r:id="rId40"/>
    <p:sldId id="308" r:id="rId41"/>
    <p:sldId id="309" r:id="rId42"/>
    <p:sldId id="310" r:id="rId43"/>
    <p:sldId id="312" r:id="rId44"/>
    <p:sldId id="311" r:id="rId45"/>
    <p:sldId id="313" r:id="rId46"/>
    <p:sldId id="314" r:id="rId47"/>
    <p:sldId id="315" r:id="rId48"/>
    <p:sldId id="316" r:id="rId49"/>
    <p:sldId id="317" r:id="rId50"/>
    <p:sldId id="319" r:id="rId51"/>
    <p:sldId id="320" r:id="rId52"/>
    <p:sldId id="321" r:id="rId53"/>
    <p:sldId id="322" r:id="rId54"/>
    <p:sldId id="323" r:id="rId55"/>
    <p:sldId id="324" r:id="rId56"/>
    <p:sldId id="327" r:id="rId57"/>
    <p:sldId id="325" r:id="rId58"/>
    <p:sldId id="328" r:id="rId59"/>
    <p:sldId id="330" r:id="rId60"/>
    <p:sldId id="266" r:id="rId6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19A149DD-4185-43AE-BEB9-C7997DB30594}">
          <p14:sldIdLst>
            <p14:sldId id="256"/>
            <p14:sldId id="257"/>
            <p14:sldId id="267"/>
            <p14:sldId id="268"/>
            <p14:sldId id="269"/>
            <p14:sldId id="270"/>
            <p14:sldId id="287"/>
            <p14:sldId id="271"/>
            <p14:sldId id="272"/>
            <p14:sldId id="273"/>
            <p14:sldId id="274"/>
            <p14:sldId id="275"/>
            <p14:sldId id="276"/>
            <p14:sldId id="278"/>
            <p14:sldId id="279"/>
            <p14:sldId id="280"/>
            <p14:sldId id="281"/>
            <p14:sldId id="286"/>
            <p14:sldId id="283"/>
            <p14:sldId id="284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9"/>
            <p14:sldId id="298"/>
            <p14:sldId id="300"/>
            <p14:sldId id="301"/>
            <p14:sldId id="302"/>
            <p14:sldId id="303"/>
            <p14:sldId id="304"/>
            <p14:sldId id="305"/>
            <p14:sldId id="307"/>
            <p14:sldId id="308"/>
            <p14:sldId id="309"/>
            <p14:sldId id="310"/>
            <p14:sldId id="312"/>
            <p14:sldId id="311"/>
            <p14:sldId id="313"/>
            <p14:sldId id="314"/>
            <p14:sldId id="315"/>
            <p14:sldId id="316"/>
            <p14:sldId id="317"/>
            <p14:sldId id="319"/>
            <p14:sldId id="320"/>
            <p14:sldId id="321"/>
            <p14:sldId id="322"/>
            <p14:sldId id="323"/>
            <p14:sldId id="324"/>
            <p14:sldId id="327"/>
            <p14:sldId id="325"/>
            <p14:sldId id="328"/>
            <p14:sldId id="330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43260-A0FB-4AE7-8864-53E1AC83E963}" type="datetimeFigureOut">
              <a:rPr lang="pt-BR" smtClean="0"/>
              <a:t>14/03/2016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414C2-3849-4A85-A7FB-B43880B44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31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4A8B5-2A47-4BB9-BCAC-9EFD916DEAA1}" type="datetimeFigureOut">
              <a:rPr lang="pt-BR" smtClean="0"/>
              <a:t>14/03/2016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C60F4-18E0-450A-BFDA-76D7A59C92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494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D9E1-9954-4494-BCD8-68C6353DCD54}" type="datetime1">
              <a:rPr lang="pt-BR" smtClean="0"/>
              <a:t>14/03/2016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41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AFEE-446F-4302-BD4A-AFF8767B1EDE}" type="datetime1">
              <a:rPr lang="pt-BR" smtClean="0"/>
              <a:t>14/03/2016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61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8E4C-311F-40E2-AAFF-F88F4E8682D4}" type="datetime1">
              <a:rPr lang="pt-BR" smtClean="0"/>
              <a:t>14/03/2016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96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B6C53-A7D5-4471-B4B9-F3A01055235B}" type="datetime1">
              <a:rPr lang="pt-BR" smtClean="0"/>
              <a:t>14/03/2016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73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7418-F41E-4D1F-BBF4-E8447E83E65F}" type="datetime1">
              <a:rPr lang="pt-BR" smtClean="0"/>
              <a:t>14/03/2016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96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87AB-1E73-4128-BC3D-1548C892D33B}" type="datetime1">
              <a:rPr lang="pt-BR" smtClean="0"/>
              <a:t>14/03/2016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74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52B5-41A1-4D54-9B38-25408390F4EE}" type="datetime1">
              <a:rPr lang="pt-BR" smtClean="0"/>
              <a:t>14/03/2016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77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2F65-AC6C-409E-9427-9BBB063AADA7}" type="datetime1">
              <a:rPr lang="pt-BR" smtClean="0"/>
              <a:t>14/03/2016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98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1968-B908-43B4-A15B-8A9FF9F97106}" type="datetime1">
              <a:rPr lang="pt-BR" smtClean="0"/>
              <a:t>14/03/2016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73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ACD7-A752-4C11-A373-F65EE0DDFEC4}" type="datetime1">
              <a:rPr lang="pt-BR" smtClean="0"/>
              <a:t>14/03/2016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24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D317-5D5F-4187-883F-539AA295C5BE}" type="datetime1">
              <a:rPr lang="pt-BR" smtClean="0"/>
              <a:t>14/03/2016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98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397BD-9A58-41D8-8B7E-77365762E65F}" type="datetime1">
              <a:rPr lang="pt-BR" smtClean="0"/>
              <a:t>14/03/2016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5E9588B0-1360-4045-B620-1E2BF5E19DCE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026" name="Picture 2" descr="D:\Desktop\Jonathan\Mestrado\UFABC\Metodologia de Pesquisa\ufabc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762" y="0"/>
            <a:ext cx="1519238" cy="148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32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Agentes inteligentes para batalhas Pokémon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Aluno: Jonathan </a:t>
            </a:r>
            <a:r>
              <a:rPr lang="pt-BR" dirty="0" err="1" smtClean="0">
                <a:solidFill>
                  <a:schemeClr val="tx1"/>
                </a:solidFill>
              </a:rPr>
              <a:t>Ohara</a:t>
            </a:r>
            <a:r>
              <a:rPr lang="pt-BR" dirty="0" smtClean="0">
                <a:solidFill>
                  <a:schemeClr val="tx1"/>
                </a:solidFill>
              </a:rPr>
              <a:t> de </a:t>
            </a:r>
            <a:r>
              <a:rPr lang="pt-BR" dirty="0" err="1" smtClean="0">
                <a:solidFill>
                  <a:schemeClr val="tx1"/>
                </a:solidFill>
              </a:rPr>
              <a:t>Araujo</a:t>
            </a:r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Orientador: Professor Doutor Fabrício Olivetti França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69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Inteligentes</a:t>
            </a:r>
            <a:br>
              <a:rPr lang="pt-BR" dirty="0" smtClean="0"/>
            </a:br>
            <a:r>
              <a:rPr lang="pt-BR" dirty="0" smtClean="0"/>
              <a:t>Classificação de agentes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10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41" y="2060848"/>
            <a:ext cx="6899490" cy="421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008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Agentes em Jogos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11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Evolução dos jogos;</a:t>
            </a:r>
          </a:p>
          <a:p>
            <a:endParaRPr lang="pt-BR" dirty="0"/>
          </a:p>
          <a:p>
            <a:r>
              <a:rPr lang="pt-BR" dirty="0" smtClean="0"/>
              <a:t>Focos dos jogos;</a:t>
            </a:r>
          </a:p>
          <a:p>
            <a:endParaRPr lang="pt-BR" dirty="0"/>
          </a:p>
          <a:p>
            <a:r>
              <a:rPr lang="pt-BR" dirty="0" smtClean="0"/>
              <a:t>Ramos para utilização de agentes nos jogos.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23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em Jogos</a:t>
            </a:r>
            <a:br>
              <a:rPr lang="pt-BR" dirty="0" smtClean="0"/>
            </a:br>
            <a:r>
              <a:rPr lang="pt-BR" dirty="0" smtClean="0"/>
              <a:t>Agentes x Jogadores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12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Inteligência adaptativas nos jogos:</a:t>
            </a:r>
          </a:p>
          <a:p>
            <a:pPr lvl="1"/>
            <a:r>
              <a:rPr lang="pt-BR" dirty="0" err="1" smtClean="0"/>
              <a:t>Middle</a:t>
            </a:r>
            <a:r>
              <a:rPr lang="pt-BR" dirty="0" smtClean="0"/>
              <a:t> Earth: Shadow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Mordor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Max Payne 2;</a:t>
            </a:r>
          </a:p>
          <a:p>
            <a:pPr lvl="1"/>
            <a:r>
              <a:rPr lang="pt-BR" dirty="0" smtClean="0"/>
              <a:t>Star </a:t>
            </a:r>
            <a:r>
              <a:rPr lang="pt-BR" dirty="0" err="1" smtClean="0"/>
              <a:t>Craft</a:t>
            </a:r>
            <a:r>
              <a:rPr lang="pt-BR" dirty="0" smtClean="0"/>
              <a:t> 2;</a:t>
            </a:r>
          </a:p>
          <a:p>
            <a:pPr lvl="1"/>
            <a:r>
              <a:rPr lang="pt-BR" dirty="0" err="1" smtClean="0"/>
              <a:t>Drivatar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 smtClean="0"/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00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em Jogos</a:t>
            </a:r>
            <a:br>
              <a:rPr lang="pt-BR" dirty="0" smtClean="0"/>
            </a:br>
            <a:r>
              <a:rPr lang="pt-BR" dirty="0" smtClean="0"/>
              <a:t>Agentes x Jogadores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13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Inteligência competitivas:</a:t>
            </a:r>
          </a:p>
          <a:p>
            <a:pPr lvl="1"/>
            <a:r>
              <a:rPr lang="pt-BR" dirty="0" smtClean="0"/>
              <a:t>Jogo de damas (1994);</a:t>
            </a:r>
          </a:p>
          <a:p>
            <a:pPr lvl="1"/>
            <a:r>
              <a:rPr lang="pt-BR" dirty="0" smtClean="0"/>
              <a:t>Xadrez – </a:t>
            </a:r>
            <a:r>
              <a:rPr lang="pt-BR" dirty="0" err="1" smtClean="0"/>
              <a:t>Deep</a:t>
            </a:r>
            <a:r>
              <a:rPr lang="pt-BR" dirty="0" smtClean="0"/>
              <a:t> Blue (1997).</a:t>
            </a:r>
          </a:p>
          <a:p>
            <a:endParaRPr lang="pt-BR" dirty="0"/>
          </a:p>
          <a:p>
            <a:endParaRPr lang="pt-BR" dirty="0" smtClean="0"/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834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em Jogos</a:t>
            </a:r>
            <a:br>
              <a:rPr lang="pt-BR" dirty="0" smtClean="0"/>
            </a:br>
            <a:r>
              <a:rPr lang="pt-BR" dirty="0" smtClean="0"/>
              <a:t>Agentes x Jogadores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14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pt-BR" dirty="0" err="1" smtClean="0"/>
              <a:t>Deep</a:t>
            </a:r>
            <a:r>
              <a:rPr lang="pt-BR" dirty="0" smtClean="0"/>
              <a:t> Blue;</a:t>
            </a:r>
          </a:p>
          <a:p>
            <a:endParaRPr lang="pt-BR" dirty="0" smtClean="0"/>
          </a:p>
          <a:p>
            <a:r>
              <a:rPr lang="pt-BR" dirty="0" err="1" smtClean="0"/>
              <a:t>Chess</a:t>
            </a:r>
            <a:r>
              <a:rPr lang="pt-BR" dirty="0" smtClean="0"/>
              <a:t> Chip:</a:t>
            </a:r>
          </a:p>
          <a:p>
            <a:pPr lvl="1"/>
            <a:r>
              <a:rPr lang="pt-BR" dirty="0" smtClean="0"/>
              <a:t>Buscador </a:t>
            </a:r>
            <a:r>
              <a:rPr lang="pt-BR" i="1" dirty="0" err="1" smtClean="0"/>
              <a:t>alpabeta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Gerador de movimentos;</a:t>
            </a:r>
          </a:p>
          <a:p>
            <a:pPr lvl="1"/>
            <a:r>
              <a:rPr lang="pt-BR" dirty="0" smtClean="0"/>
              <a:t>Função de avaliação.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20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em Jogos</a:t>
            </a:r>
            <a:br>
              <a:rPr lang="pt-BR" dirty="0" smtClean="0"/>
            </a:br>
            <a:r>
              <a:rPr lang="pt-BR" dirty="0" smtClean="0"/>
              <a:t>Agentes x Jogadores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15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err="1" smtClean="0"/>
              <a:t>Deep</a:t>
            </a:r>
            <a:r>
              <a:rPr lang="pt-BR" dirty="0" smtClean="0"/>
              <a:t> Blue (IBM);</a:t>
            </a:r>
          </a:p>
          <a:p>
            <a:endParaRPr lang="pt-BR" dirty="0" smtClean="0"/>
          </a:p>
          <a:p>
            <a:r>
              <a:rPr lang="pt-BR" dirty="0" smtClean="0"/>
              <a:t>Algoritmo baseado em árvore de decisão;</a:t>
            </a:r>
          </a:p>
          <a:p>
            <a:endParaRPr lang="pt-BR" dirty="0"/>
          </a:p>
          <a:p>
            <a:r>
              <a:rPr lang="pt-BR" dirty="0" err="1" smtClean="0"/>
              <a:t>Chess</a:t>
            </a:r>
            <a:r>
              <a:rPr lang="pt-BR" dirty="0" smtClean="0"/>
              <a:t> Chip.</a:t>
            </a:r>
          </a:p>
        </p:txBody>
      </p:sp>
    </p:spTree>
    <p:extLst>
      <p:ext uri="{BB962C8B-B14F-4D97-AF65-F5344CB8AC3E}">
        <p14:creationId xmlns:p14="http://schemas.microsoft.com/office/powerpoint/2010/main" val="360066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em Jogos</a:t>
            </a:r>
            <a:br>
              <a:rPr lang="pt-BR" dirty="0" smtClean="0"/>
            </a:br>
            <a:r>
              <a:rPr lang="pt-BR" dirty="0" err="1" smtClean="0"/>
              <a:t>Chess</a:t>
            </a:r>
            <a:r>
              <a:rPr lang="pt-BR" dirty="0" smtClean="0"/>
              <a:t> Chip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16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Buscador </a:t>
            </a:r>
            <a:r>
              <a:rPr lang="pt-BR" i="1" dirty="0" err="1" smtClean="0"/>
              <a:t>Alphabeta</a:t>
            </a:r>
            <a:r>
              <a:rPr lang="pt-BR" i="1" dirty="0" smtClean="0"/>
              <a:t> </a:t>
            </a:r>
            <a:r>
              <a:rPr lang="pt-BR" dirty="0" smtClean="0"/>
              <a:t>(5%);</a:t>
            </a:r>
          </a:p>
          <a:p>
            <a:r>
              <a:rPr lang="pt-BR" dirty="0" smtClean="0"/>
              <a:t>Gerador de movimentos (30%);</a:t>
            </a:r>
            <a:endParaRPr lang="pt-BR" dirty="0"/>
          </a:p>
          <a:p>
            <a:r>
              <a:rPr lang="pt-BR" dirty="0" smtClean="0"/>
              <a:t>Função de avaliação (65%):</a:t>
            </a:r>
          </a:p>
          <a:p>
            <a:pPr lvl="1"/>
            <a:r>
              <a:rPr lang="pt-BR" dirty="0" smtClean="0"/>
              <a:t>Material;</a:t>
            </a:r>
          </a:p>
          <a:p>
            <a:pPr lvl="1"/>
            <a:r>
              <a:rPr lang="pt-BR" dirty="0" smtClean="0"/>
              <a:t>Posição;</a:t>
            </a:r>
          </a:p>
          <a:p>
            <a:pPr lvl="1"/>
            <a:r>
              <a:rPr lang="pt-BR" dirty="0" smtClean="0"/>
              <a:t>Segurança do rei;</a:t>
            </a:r>
          </a:p>
          <a:p>
            <a:pPr lvl="1"/>
            <a:r>
              <a:rPr lang="pt-BR" dirty="0" smtClean="0"/>
              <a:t>Tempo.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768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em Jogos</a:t>
            </a:r>
            <a:br>
              <a:rPr lang="pt-BR" dirty="0" smtClean="0"/>
            </a:br>
            <a:r>
              <a:rPr lang="pt-BR" dirty="0" smtClean="0"/>
              <a:t>Heurística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17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Importância da heurística;</a:t>
            </a:r>
          </a:p>
          <a:p>
            <a:endParaRPr lang="pt-BR" dirty="0" smtClean="0"/>
          </a:p>
          <a:p>
            <a:r>
              <a:rPr lang="pt-BR" dirty="0" smtClean="0"/>
              <a:t>Em </a:t>
            </a:r>
            <a:r>
              <a:rPr lang="pt-BR" dirty="0"/>
              <a:t>jogos de tabuleiro de </a:t>
            </a:r>
            <a:r>
              <a:rPr lang="pt-BR" dirty="0" smtClean="0"/>
              <a:t>duas pessoas </a:t>
            </a:r>
            <a:r>
              <a:rPr lang="pt-BR" dirty="0"/>
              <a:t>a </a:t>
            </a:r>
            <a:r>
              <a:rPr lang="pt-BR" dirty="0" smtClean="0"/>
              <a:t>função </a:t>
            </a:r>
            <a:r>
              <a:rPr lang="pt-BR" dirty="0"/>
              <a:t>de </a:t>
            </a:r>
            <a:r>
              <a:rPr lang="pt-BR" dirty="0" smtClean="0"/>
              <a:t>heurística </a:t>
            </a:r>
            <a:r>
              <a:rPr lang="pt-BR" dirty="0"/>
              <a:t>e vagamente </a:t>
            </a:r>
            <a:r>
              <a:rPr lang="pt-BR" dirty="0" smtClean="0"/>
              <a:t> caracterizado </a:t>
            </a:r>
            <a:r>
              <a:rPr lang="pt-BR" dirty="0"/>
              <a:t>pela </a:t>
            </a:r>
            <a:r>
              <a:rPr lang="pt-BR" dirty="0" smtClean="0"/>
              <a:t>“força“ do posicionamento de </a:t>
            </a:r>
            <a:r>
              <a:rPr lang="pt-BR" dirty="0"/>
              <a:t>um jogador contra o </a:t>
            </a:r>
            <a:r>
              <a:rPr lang="pt-BR" dirty="0" smtClean="0"/>
              <a:t>outro (</a:t>
            </a:r>
            <a:r>
              <a:rPr lang="pt-BR" dirty="0" err="1"/>
              <a:t>Christensen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Korf</a:t>
            </a:r>
            <a:r>
              <a:rPr lang="pt-BR" dirty="0"/>
              <a:t>, </a:t>
            </a:r>
            <a:r>
              <a:rPr lang="pt-BR" dirty="0" smtClean="0"/>
              <a:t>1986</a:t>
            </a:r>
            <a:r>
              <a:rPr lang="pt-BR" dirty="0" smtClean="0"/>
              <a:t>).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5884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em Jogos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Competições entre agentes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18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Importância acadêmica;</a:t>
            </a:r>
          </a:p>
          <a:p>
            <a:endParaRPr lang="pt-BR" dirty="0"/>
          </a:p>
          <a:p>
            <a:r>
              <a:rPr lang="pt-BR" dirty="0" smtClean="0"/>
              <a:t>Star </a:t>
            </a:r>
            <a:r>
              <a:rPr lang="pt-BR" dirty="0" err="1" smtClean="0"/>
              <a:t>Craft</a:t>
            </a:r>
            <a:r>
              <a:rPr lang="pt-BR" dirty="0" smtClean="0"/>
              <a:t> AI 2010.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4275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em Jogos</a:t>
            </a:r>
            <a:br>
              <a:rPr lang="pt-BR" dirty="0" smtClean="0"/>
            </a:br>
            <a:r>
              <a:rPr lang="pt-BR" dirty="0" smtClean="0"/>
              <a:t>Competições entre agentes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19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(Star </a:t>
            </a:r>
            <a:r>
              <a:rPr lang="pt-BR" dirty="0" err="1" smtClean="0"/>
              <a:t>Craft</a:t>
            </a:r>
            <a:r>
              <a:rPr lang="pt-BR" dirty="0" smtClean="0"/>
              <a:t> AI)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02786"/>
            <a:ext cx="5904656" cy="4662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73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001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em Jogos</a:t>
            </a:r>
            <a:br>
              <a:rPr lang="pt-BR" dirty="0" smtClean="0"/>
            </a:br>
            <a:r>
              <a:rPr lang="pt-BR" dirty="0" smtClean="0"/>
              <a:t>Competições entre agentes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20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(</a:t>
            </a:r>
            <a:r>
              <a:rPr lang="pt-BR" dirty="0" err="1" smtClean="0"/>
              <a:t>AngryBirds</a:t>
            </a:r>
            <a:r>
              <a:rPr lang="pt-BR" dirty="0" smtClean="0"/>
              <a:t> AI)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2338388"/>
            <a:ext cx="733425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76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Inteligência Artificial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899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Inteligência para jogos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22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Jogos </a:t>
            </a:r>
            <a:r>
              <a:rPr lang="pt-BR" dirty="0"/>
              <a:t>podem ser usados como cenário desafiador para avaliação de métodos de inteligência computacional, pois eles provêm elementos dinâmicos e competitivos que são pertinentes ao mundo </a:t>
            </a:r>
            <a:r>
              <a:rPr lang="pt-BR" dirty="0" smtClean="0"/>
              <a:t>real (CIG, 2014);</a:t>
            </a:r>
          </a:p>
          <a:p>
            <a:endParaRPr lang="pt-BR" dirty="0" smtClean="0"/>
          </a:p>
          <a:p>
            <a:r>
              <a:rPr lang="pt-BR" dirty="0" smtClean="0"/>
              <a:t>Área de </a:t>
            </a:r>
            <a:r>
              <a:rPr lang="pt-BR" dirty="0"/>
              <a:t>p</a:t>
            </a:r>
            <a:r>
              <a:rPr lang="pt-BR" dirty="0" smtClean="0"/>
              <a:t>esquisa.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8457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Algoritmo baseado em grafos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23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Árvores de decisão;</a:t>
            </a:r>
          </a:p>
          <a:p>
            <a:endParaRPr lang="pt-BR" dirty="0"/>
          </a:p>
          <a:p>
            <a:r>
              <a:rPr lang="pt-BR" i="1" dirty="0" err="1" smtClean="0"/>
              <a:t>Minimax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i="1" dirty="0" err="1" smtClean="0"/>
              <a:t>Expectimax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i="1" dirty="0" err="1" smtClean="0"/>
              <a:t>Miximax</a:t>
            </a:r>
            <a:r>
              <a:rPr lang="pt-BR" dirty="0"/>
              <a:t>.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9430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err="1" smtClean="0"/>
              <a:t>Minimax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24</a:t>
            </a:fld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772816"/>
            <a:ext cx="677227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924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err="1" smtClean="0"/>
              <a:t>Minimax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25</a:t>
            </a:fld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97868"/>
            <a:ext cx="6833202" cy="5199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486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err="1" smtClean="0"/>
              <a:t>Minimax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26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Problemas;</a:t>
            </a:r>
          </a:p>
          <a:p>
            <a:endParaRPr lang="pt-BR" dirty="0"/>
          </a:p>
          <a:p>
            <a:r>
              <a:rPr lang="pt-BR" dirty="0" smtClean="0"/>
              <a:t>Poda </a:t>
            </a:r>
            <a:r>
              <a:rPr lang="pt-BR" dirty="0" err="1" smtClean="0"/>
              <a:t>a</a:t>
            </a:r>
            <a:r>
              <a:rPr lang="pt-BR" i="1" dirty="0" err="1" smtClean="0"/>
              <a:t>lphabeta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Árvore </a:t>
            </a:r>
            <a:r>
              <a:rPr lang="pt-BR" dirty="0" smtClean="0"/>
              <a:t>de busca de Monte </a:t>
            </a:r>
            <a:r>
              <a:rPr lang="pt-BR" dirty="0" smtClean="0"/>
              <a:t>Carlo.</a:t>
            </a: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226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Aprendizado por reforço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27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Aprender pela interação;</a:t>
            </a:r>
          </a:p>
          <a:p>
            <a:endParaRPr lang="pt-BR" dirty="0"/>
          </a:p>
          <a:p>
            <a:r>
              <a:rPr lang="pt-BR" dirty="0" smtClean="0"/>
              <a:t>Sistemas de recompensas e </a:t>
            </a:r>
            <a:r>
              <a:rPr lang="pt-BR" dirty="0" smtClean="0"/>
              <a:t>punição.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6747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Aprendizado por reforço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28</a:t>
            </a:fld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79240"/>
            <a:ext cx="6096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627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Processo de decisão de </a:t>
            </a:r>
            <a:r>
              <a:rPr lang="pt-BR" dirty="0" err="1" smtClean="0"/>
              <a:t>Markov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29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S: Estado;</a:t>
            </a:r>
          </a:p>
          <a:p>
            <a:r>
              <a:rPr lang="pt-BR" dirty="0" smtClean="0"/>
              <a:t>A: Ação;</a:t>
            </a:r>
          </a:p>
          <a:p>
            <a:r>
              <a:rPr lang="pt-BR" dirty="0" smtClean="0"/>
              <a:t>II (S): distribuição </a:t>
            </a:r>
            <a:r>
              <a:rPr lang="pt-BR" dirty="0"/>
              <a:t>de probabilidade sobre o conjunto </a:t>
            </a:r>
            <a:r>
              <a:rPr lang="pt-BR" dirty="0" smtClean="0"/>
              <a:t>S.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1700808"/>
            <a:ext cx="43815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88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Agentes Inteligente para jogos;</a:t>
            </a:r>
          </a:p>
          <a:p>
            <a:endParaRPr lang="pt-BR" dirty="0"/>
          </a:p>
          <a:p>
            <a:r>
              <a:rPr lang="pt-BR" dirty="0" smtClean="0"/>
              <a:t>Evolução do mercado de jogos;</a:t>
            </a:r>
          </a:p>
          <a:p>
            <a:endParaRPr lang="pt-BR" dirty="0"/>
          </a:p>
          <a:p>
            <a:r>
              <a:rPr lang="pt-BR" dirty="0" smtClean="0"/>
              <a:t>Competições entre </a:t>
            </a:r>
            <a:r>
              <a:rPr lang="pt-BR" dirty="0" smtClean="0"/>
              <a:t>agentes;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Pokémon </a:t>
            </a:r>
            <a:r>
              <a:rPr lang="pt-BR" dirty="0" err="1" smtClean="0"/>
              <a:t>Showdown</a:t>
            </a:r>
            <a:r>
              <a:rPr lang="pt-BR" dirty="0" smtClean="0"/>
              <a:t>!.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539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Q-Learning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30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Definição;</a:t>
            </a:r>
          </a:p>
          <a:p>
            <a:endParaRPr lang="pt-BR" dirty="0"/>
          </a:p>
          <a:p>
            <a:r>
              <a:rPr lang="pt-BR" dirty="0" smtClean="0"/>
              <a:t>Aprendizado definido por uma matriz;</a:t>
            </a:r>
          </a:p>
          <a:p>
            <a:endParaRPr lang="pt-BR" dirty="0"/>
          </a:p>
          <a:p>
            <a:r>
              <a:rPr lang="pt-BR" dirty="0" smtClean="0"/>
              <a:t>Recompensas codificadas como matriz de Estados x </a:t>
            </a:r>
            <a:r>
              <a:rPr lang="pt-BR" dirty="0" smtClean="0"/>
              <a:t>Ações.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0679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Q-Learning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31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Matriz de Recompensas: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8" y="3222848"/>
            <a:ext cx="355282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844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Q-Learning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32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Q: Matriz de Aprendizado;</a:t>
            </a:r>
          </a:p>
          <a:p>
            <a:r>
              <a:rPr lang="pt-BR" dirty="0" smtClean="0"/>
              <a:t>R: Recompensa;</a:t>
            </a:r>
          </a:p>
          <a:p>
            <a:r>
              <a:rPr lang="pt-BR" dirty="0" smtClean="0"/>
              <a:t>s: estado;</a:t>
            </a:r>
          </a:p>
          <a:p>
            <a:r>
              <a:rPr lang="pt-BR" dirty="0" smtClean="0"/>
              <a:t>a: ação;</a:t>
            </a:r>
          </a:p>
          <a:p>
            <a:r>
              <a:rPr lang="pt-BR" dirty="0" smtClean="0"/>
              <a:t>y: Taxa de aprendizagem;</a:t>
            </a:r>
          </a:p>
          <a:p>
            <a:r>
              <a:rPr lang="pt-BR" dirty="0" smtClean="0"/>
              <a:t>s’: Próximo estado;</a:t>
            </a:r>
          </a:p>
          <a:p>
            <a:r>
              <a:rPr lang="pt-BR" dirty="0" smtClean="0"/>
              <a:t>a*: todas as ações.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8023399" cy="6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6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err="1" smtClean="0"/>
              <a:t>Neuroevolução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33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Neuroevolução</a:t>
            </a:r>
            <a:r>
              <a:rPr lang="pt-BR" dirty="0" smtClean="0"/>
              <a:t> </a:t>
            </a:r>
            <a:r>
              <a:rPr lang="pt-BR" dirty="0"/>
              <a:t>se refere a geração de redes neurais (pesos de suas conexões e/ou </a:t>
            </a:r>
            <a:r>
              <a:rPr lang="pt-BR" dirty="0" smtClean="0"/>
              <a:t>topologias</a:t>
            </a:r>
            <a:r>
              <a:rPr lang="pt-BR" dirty="0"/>
              <a:t>) usando algoritmos </a:t>
            </a:r>
            <a:r>
              <a:rPr lang="pt-BR" dirty="0" smtClean="0"/>
              <a:t>evolutivos (</a:t>
            </a:r>
            <a:r>
              <a:rPr lang="pt-BR" dirty="0" err="1" smtClean="0"/>
              <a:t>Risi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Togelius</a:t>
            </a:r>
            <a:r>
              <a:rPr lang="pt-BR" dirty="0" smtClean="0"/>
              <a:t>, 2014)</a:t>
            </a:r>
          </a:p>
        </p:txBody>
      </p:sp>
    </p:spTree>
    <p:extLst>
      <p:ext uri="{BB962C8B-B14F-4D97-AF65-F5344CB8AC3E}">
        <p14:creationId xmlns:p14="http://schemas.microsoft.com/office/powerpoint/2010/main" val="219850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Redes Neurais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34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Definição;</a:t>
            </a:r>
          </a:p>
          <a:p>
            <a:endParaRPr lang="pt-BR" dirty="0"/>
          </a:p>
          <a:p>
            <a:r>
              <a:rPr lang="pt-BR" dirty="0" smtClean="0"/>
              <a:t>Metáfora com cérebro humano;</a:t>
            </a:r>
          </a:p>
          <a:p>
            <a:endParaRPr lang="pt-BR" dirty="0"/>
          </a:p>
          <a:p>
            <a:r>
              <a:rPr lang="pt-BR" dirty="0" smtClean="0"/>
              <a:t>Neurônios e sinapses.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54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err="1" smtClean="0"/>
              <a:t>Perceptron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35</a:t>
            </a:fld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460432" cy="3654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986" y="5301208"/>
            <a:ext cx="4186246" cy="1411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106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Algoritmos Genéticos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36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Definição;</a:t>
            </a:r>
          </a:p>
          <a:p>
            <a:endParaRPr lang="pt-BR" dirty="0" smtClean="0"/>
          </a:p>
          <a:p>
            <a:r>
              <a:rPr lang="pt-BR" dirty="0" smtClean="0"/>
              <a:t>Algoritmo Evolutivo;</a:t>
            </a:r>
            <a:br>
              <a:rPr lang="pt-BR" dirty="0" smtClean="0"/>
            </a:br>
            <a:endParaRPr lang="pt-BR" dirty="0"/>
          </a:p>
          <a:p>
            <a:r>
              <a:rPr lang="pt-BR" dirty="0" smtClean="0"/>
              <a:t>Teoria da evolução;</a:t>
            </a:r>
          </a:p>
          <a:p>
            <a:endParaRPr lang="pt-BR" dirty="0"/>
          </a:p>
          <a:p>
            <a:r>
              <a:rPr lang="pt-BR" dirty="0" smtClean="0"/>
              <a:t>Indivíduo mapeado como possível </a:t>
            </a:r>
            <a:r>
              <a:rPr lang="pt-BR" dirty="0" smtClean="0"/>
              <a:t>resposta;</a:t>
            </a:r>
            <a:endParaRPr lang="pt-BR" dirty="0" smtClean="0"/>
          </a:p>
          <a:p>
            <a:endParaRPr lang="pt-BR" dirty="0"/>
          </a:p>
          <a:p>
            <a:r>
              <a:rPr lang="pt-BR" i="1" dirty="0" smtClean="0"/>
              <a:t>Fitness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59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Algoritmos Evolutivo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37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Criar população inicial randomicamente;</a:t>
            </a:r>
          </a:p>
          <a:p>
            <a:endParaRPr lang="pt-BR" dirty="0"/>
          </a:p>
          <a:p>
            <a:r>
              <a:rPr lang="pt-BR" dirty="0" smtClean="0"/>
              <a:t>Repetir até que o critério de para seja satisfeito:</a:t>
            </a:r>
          </a:p>
          <a:p>
            <a:pPr lvl="1"/>
            <a:r>
              <a:rPr lang="pt-BR" dirty="0" smtClean="0"/>
              <a:t>Selecionar indivíduos para a próxima geração (baseado em seu </a:t>
            </a:r>
            <a:r>
              <a:rPr lang="pt-BR" i="1" dirty="0" smtClean="0"/>
              <a:t>fitness</a:t>
            </a:r>
            <a:r>
              <a:rPr lang="pt-BR" dirty="0" smtClean="0"/>
              <a:t>);</a:t>
            </a:r>
          </a:p>
          <a:p>
            <a:pPr lvl="1"/>
            <a:r>
              <a:rPr lang="pt-BR" dirty="0" smtClean="0"/>
              <a:t>Cruzar Indivíduos;</a:t>
            </a:r>
          </a:p>
          <a:p>
            <a:pPr lvl="1"/>
            <a:r>
              <a:rPr lang="pt-BR" dirty="0" smtClean="0"/>
              <a:t>Fazer mutação nos novos indivíduos.</a:t>
            </a:r>
          </a:p>
          <a:p>
            <a:pPr lvl="1"/>
            <a:endParaRPr lang="pt-BR" dirty="0"/>
          </a:p>
          <a:p>
            <a:r>
              <a:rPr lang="pt-BR" dirty="0" smtClean="0"/>
              <a:t>Utilizar melhor indivíduo como solução.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324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err="1" smtClean="0"/>
              <a:t>Neuroevolução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38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Redes Neurais + Algoritmos Genéticos;</a:t>
            </a:r>
          </a:p>
          <a:p>
            <a:endParaRPr lang="pt-BR" dirty="0" smtClean="0"/>
          </a:p>
          <a:p>
            <a:r>
              <a:rPr lang="pt-BR" dirty="0" smtClean="0"/>
              <a:t>Treinamento com algoritmo evolutivo.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485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05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Aprendizagem contra jogadores;</a:t>
            </a:r>
          </a:p>
          <a:p>
            <a:endParaRPr lang="pt-BR" dirty="0"/>
          </a:p>
          <a:p>
            <a:r>
              <a:rPr lang="pt-BR" dirty="0" smtClean="0"/>
              <a:t>Competição contra humanos;</a:t>
            </a:r>
          </a:p>
          <a:p>
            <a:endParaRPr lang="pt-BR" dirty="0"/>
          </a:p>
          <a:p>
            <a:r>
              <a:rPr lang="pt-BR" dirty="0" smtClean="0"/>
              <a:t>Desconhecimento de certos aspectos do oponente.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Contextualização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40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err="1" smtClean="0"/>
              <a:t>Pocket</a:t>
            </a:r>
            <a:r>
              <a:rPr lang="pt-BR" dirty="0" smtClean="0"/>
              <a:t> Monster ou Pokémon;</a:t>
            </a:r>
          </a:p>
          <a:p>
            <a:endParaRPr lang="pt-BR" dirty="0" smtClean="0"/>
          </a:p>
          <a:p>
            <a:r>
              <a:rPr lang="pt-BR" dirty="0" smtClean="0"/>
              <a:t>Franquia de jogos.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844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err="1" smtClean="0"/>
              <a:t>Pokémon</a:t>
            </a:r>
            <a:r>
              <a:rPr lang="pt-BR" dirty="0" smtClean="0"/>
              <a:t> </a:t>
            </a:r>
            <a:r>
              <a:rPr lang="pt-BR" dirty="0" err="1" smtClean="0"/>
              <a:t>Showdown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41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Simulador on-line de batalhas Pokémon;</a:t>
            </a:r>
          </a:p>
          <a:p>
            <a:endParaRPr lang="pt-BR" dirty="0" smtClean="0"/>
          </a:p>
          <a:p>
            <a:r>
              <a:rPr lang="pt-BR" dirty="0" smtClean="0"/>
              <a:t>Código fonte Open </a:t>
            </a:r>
            <a:r>
              <a:rPr lang="pt-BR" dirty="0" err="1" smtClean="0"/>
              <a:t>Source</a:t>
            </a:r>
            <a:r>
              <a:rPr lang="pt-BR" dirty="0" smtClean="0"/>
              <a:t> </a:t>
            </a:r>
            <a:r>
              <a:rPr lang="pt-BR" i="1" dirty="0" err="1" smtClean="0"/>
              <a:t>client</a:t>
            </a:r>
            <a:r>
              <a:rPr lang="pt-BR" i="1" dirty="0" smtClean="0"/>
              <a:t> </a:t>
            </a:r>
            <a:r>
              <a:rPr lang="pt-BR" dirty="0" smtClean="0"/>
              <a:t>e </a:t>
            </a:r>
            <a:r>
              <a:rPr lang="pt-BR" i="1" dirty="0" smtClean="0"/>
              <a:t>server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Mais de 10.000 usuários simultâneos .</a:t>
            </a:r>
          </a:p>
        </p:txBody>
      </p:sp>
    </p:spTree>
    <p:extLst>
      <p:ext uri="{BB962C8B-B14F-4D97-AF65-F5344CB8AC3E}">
        <p14:creationId xmlns:p14="http://schemas.microsoft.com/office/powerpoint/2010/main" val="427729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Características do Pokémon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42</a:t>
            </a:fld>
            <a:endParaRPr lang="pt-BR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8883922" cy="182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err="1" smtClean="0"/>
              <a:t>Efforts</a:t>
            </a:r>
            <a:r>
              <a:rPr lang="pt-BR" dirty="0" smtClean="0"/>
              <a:t> </a:t>
            </a:r>
            <a:r>
              <a:rPr lang="pt-BR" dirty="0" err="1" smtClean="0"/>
              <a:t>Values</a:t>
            </a:r>
            <a:r>
              <a:rPr lang="pt-BR" dirty="0" smtClean="0"/>
              <a:t> (EV);</a:t>
            </a:r>
            <a:endParaRPr lang="pt-BR" dirty="0"/>
          </a:p>
          <a:p>
            <a:r>
              <a:rPr lang="pt-BR" dirty="0" smtClean="0"/>
              <a:t>Individual </a:t>
            </a:r>
            <a:r>
              <a:rPr lang="pt-BR" dirty="0" err="1" smtClean="0"/>
              <a:t>Values</a:t>
            </a:r>
            <a:r>
              <a:rPr lang="pt-BR" dirty="0" smtClean="0"/>
              <a:t> (IV).</a:t>
            </a:r>
          </a:p>
        </p:txBody>
      </p:sp>
    </p:spTree>
    <p:extLst>
      <p:ext uri="{BB962C8B-B14F-4D97-AF65-F5344CB8AC3E}">
        <p14:creationId xmlns:p14="http://schemas.microsoft.com/office/powerpoint/2010/main" val="427729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Características do Pokémon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43</a:t>
            </a:fld>
            <a:endParaRPr lang="pt-BR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8" y="2996952"/>
            <a:ext cx="8956088" cy="135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Cálculo final do valor da característica:</a:t>
            </a:r>
          </a:p>
        </p:txBody>
      </p:sp>
    </p:spTree>
    <p:extLst>
      <p:ext uri="{BB962C8B-B14F-4D97-AF65-F5344CB8AC3E}">
        <p14:creationId xmlns:p14="http://schemas.microsoft.com/office/powerpoint/2010/main" val="42635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Características do Pokémon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44</a:t>
            </a:fld>
            <a:endParaRPr lang="pt-BR" dirty="0"/>
          </a:p>
        </p:txBody>
      </p:sp>
      <p:pic>
        <p:nvPicPr>
          <p:cNvPr id="13314" name="Picture 2" descr="http://www.serebii.net/xy/statu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7515198" cy="450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90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Golpes do Pokémon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45</a:t>
            </a:fld>
            <a:endParaRPr lang="pt-BR" dirty="0"/>
          </a:p>
        </p:txBody>
      </p:sp>
      <p:pic>
        <p:nvPicPr>
          <p:cNvPr id="38914" name="Picture 2" descr="http://i.imgur.com/W0fu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248" y="1620836"/>
            <a:ext cx="6115050" cy="491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06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Composição dos times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46</a:t>
            </a:fld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6 </a:t>
            </a:r>
            <a:r>
              <a:rPr lang="pt-BR" dirty="0" err="1" smtClean="0"/>
              <a:t>Pokémons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err="1" smtClean="0"/>
              <a:t>Tiers</a:t>
            </a:r>
            <a:r>
              <a:rPr lang="pt-BR" dirty="0" smtClean="0"/>
              <a:t> (</a:t>
            </a:r>
            <a:r>
              <a:rPr lang="pt-BR" dirty="0" err="1" smtClean="0"/>
              <a:t>Ubers</a:t>
            </a:r>
            <a:r>
              <a:rPr lang="pt-BR" dirty="0" smtClean="0"/>
              <a:t>, OU, UU, RU, NU);</a:t>
            </a:r>
          </a:p>
          <a:p>
            <a:endParaRPr lang="pt-BR" dirty="0"/>
          </a:p>
          <a:p>
            <a:r>
              <a:rPr lang="pt-BR" dirty="0" smtClean="0"/>
              <a:t>Modo de batalhas;</a:t>
            </a:r>
          </a:p>
          <a:p>
            <a:endParaRPr lang="pt-BR" dirty="0"/>
          </a:p>
          <a:p>
            <a:r>
              <a:rPr lang="pt-BR" dirty="0" err="1" smtClean="0"/>
              <a:t>Rank</a:t>
            </a:r>
            <a:r>
              <a:rPr lang="pt-BR" dirty="0" smtClean="0"/>
              <a:t> do jogo (ELO)</a:t>
            </a:r>
          </a:p>
        </p:txBody>
      </p:sp>
    </p:spTree>
    <p:extLst>
      <p:ext uri="{BB962C8B-B14F-4D97-AF65-F5344CB8AC3E}">
        <p14:creationId xmlns:p14="http://schemas.microsoft.com/office/powerpoint/2010/main" val="351514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Sistemas de batalhas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47</a:t>
            </a:fld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Baseado em turno;</a:t>
            </a:r>
          </a:p>
          <a:p>
            <a:endParaRPr lang="pt-BR" dirty="0"/>
          </a:p>
          <a:p>
            <a:r>
              <a:rPr lang="pt-BR" dirty="0" smtClean="0"/>
              <a:t>Escolher golpe ou trocar Pokémon;</a:t>
            </a:r>
          </a:p>
          <a:p>
            <a:endParaRPr lang="pt-BR" dirty="0"/>
          </a:p>
          <a:p>
            <a:r>
              <a:rPr lang="pt-BR" dirty="0" smtClean="0"/>
              <a:t>Primeiro a atacar definido pela Velocidade.</a:t>
            </a:r>
          </a:p>
        </p:txBody>
      </p:sp>
    </p:spTree>
    <p:extLst>
      <p:ext uri="{BB962C8B-B14F-4D97-AF65-F5344CB8AC3E}">
        <p14:creationId xmlns:p14="http://schemas.microsoft.com/office/powerpoint/2010/main" val="234900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Sistemas de batalhas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48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309942" cy="489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851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Cálculo de Dano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49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26525"/>
            <a:ext cx="8964488" cy="1066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762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diferentes agentes que aprendam a jogar batalhas Pokémon;</a:t>
            </a:r>
          </a:p>
          <a:p>
            <a:endParaRPr lang="pt-BR" dirty="0"/>
          </a:p>
          <a:p>
            <a:r>
              <a:rPr lang="pt-BR" dirty="0" smtClean="0"/>
              <a:t>Criação de API comunicação com o jogo Pokémon </a:t>
            </a:r>
            <a:r>
              <a:rPr lang="pt-BR" dirty="0" err="1" smtClean="0"/>
              <a:t>Showdown</a:t>
            </a:r>
            <a:r>
              <a:rPr lang="pt-BR" dirty="0" smtClean="0"/>
              <a:t>!.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92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677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51</a:t>
            </a:fld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Criar 3 agentes;</a:t>
            </a:r>
          </a:p>
          <a:p>
            <a:endParaRPr lang="pt-BR" dirty="0"/>
          </a:p>
          <a:p>
            <a:r>
              <a:rPr lang="pt-BR" dirty="0" smtClean="0"/>
              <a:t>Cada agente irá treinar contra jogadores reais e contra outros agentes;</a:t>
            </a:r>
          </a:p>
          <a:p>
            <a:endParaRPr lang="pt-BR" dirty="0"/>
          </a:p>
          <a:p>
            <a:r>
              <a:rPr lang="pt-BR" dirty="0" smtClean="0"/>
              <a:t>A evolução por número de jogos será sumarizada.</a:t>
            </a:r>
          </a:p>
        </p:txBody>
      </p:sp>
    </p:spTree>
    <p:extLst>
      <p:ext uri="{BB962C8B-B14F-4D97-AF65-F5344CB8AC3E}">
        <p14:creationId xmlns:p14="http://schemas.microsoft.com/office/powerpoint/2010/main" val="195010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Metodologia</a:t>
            </a:r>
            <a:br>
              <a:rPr lang="pt-BR" dirty="0" smtClean="0"/>
            </a:br>
            <a:r>
              <a:rPr lang="pt-BR" dirty="0" smtClean="0"/>
              <a:t>Agentes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52</a:t>
            </a:fld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Agente 1: </a:t>
            </a:r>
            <a:r>
              <a:rPr lang="pt-BR" dirty="0" err="1" smtClean="0"/>
              <a:t>Neuroevolução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Agente 2: Aprendizado por reforço;</a:t>
            </a:r>
          </a:p>
          <a:p>
            <a:endParaRPr lang="pt-BR" dirty="0"/>
          </a:p>
          <a:p>
            <a:r>
              <a:rPr lang="pt-BR" dirty="0" smtClean="0"/>
              <a:t>Agente 3: Árvore de Decisão.</a:t>
            </a:r>
          </a:p>
        </p:txBody>
      </p:sp>
    </p:spTree>
    <p:extLst>
      <p:ext uri="{BB962C8B-B14F-4D97-AF65-F5344CB8AC3E}">
        <p14:creationId xmlns:p14="http://schemas.microsoft.com/office/powerpoint/2010/main" val="374973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Metodologia</a:t>
            </a:r>
            <a:br>
              <a:rPr lang="pt-BR" dirty="0" smtClean="0"/>
            </a:br>
            <a:r>
              <a:rPr lang="pt-BR" dirty="0" smtClean="0"/>
              <a:t>Treino e aprendizado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53</a:t>
            </a:fld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Agente 3 (árvore de decisão) será o primeiro agente a ser treinado;</a:t>
            </a:r>
          </a:p>
          <a:p>
            <a:endParaRPr lang="pt-BR" dirty="0"/>
          </a:p>
          <a:p>
            <a:r>
              <a:rPr lang="pt-BR" dirty="0" smtClean="0"/>
              <a:t>Várias versões do agente 3 com diferentes profundidades na árvore.</a:t>
            </a:r>
          </a:p>
        </p:txBody>
      </p:sp>
    </p:spTree>
    <p:extLst>
      <p:ext uri="{BB962C8B-B14F-4D97-AF65-F5344CB8AC3E}">
        <p14:creationId xmlns:p14="http://schemas.microsoft.com/office/powerpoint/2010/main" val="56528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Metodologia</a:t>
            </a:r>
            <a:br>
              <a:rPr lang="pt-BR" dirty="0" smtClean="0"/>
            </a:br>
            <a:r>
              <a:rPr lang="pt-BR" dirty="0" smtClean="0"/>
              <a:t>Treino e aprendizado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54</a:t>
            </a:fld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Agentes 1 e 2 terão duas versões;</a:t>
            </a:r>
          </a:p>
          <a:p>
            <a:endParaRPr lang="pt-BR" dirty="0"/>
          </a:p>
          <a:p>
            <a:r>
              <a:rPr lang="pt-BR" dirty="0" smtClean="0"/>
              <a:t>Versão treinada contra jogadores;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Versão treinada contra o agente 3.</a:t>
            </a:r>
          </a:p>
        </p:txBody>
      </p:sp>
    </p:spTree>
    <p:extLst>
      <p:ext uri="{BB962C8B-B14F-4D97-AF65-F5344CB8AC3E}">
        <p14:creationId xmlns:p14="http://schemas.microsoft.com/office/powerpoint/2010/main" val="146781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Metodologia</a:t>
            </a:r>
            <a:br>
              <a:rPr lang="pt-BR" dirty="0" smtClean="0"/>
            </a:br>
            <a:r>
              <a:rPr lang="pt-BR" dirty="0" smtClean="0"/>
              <a:t>Avaliação de resultado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55</a:t>
            </a:fld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Heurística definida pela equação:</a:t>
            </a:r>
            <a:br>
              <a:rPr lang="pt-BR" dirty="0" smtClean="0"/>
            </a:b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i: Cada Pokémon;</a:t>
            </a:r>
          </a:p>
          <a:p>
            <a:r>
              <a:rPr lang="pt-BR" dirty="0" smtClean="0"/>
              <a:t>HP: percentagem de pontos de vida;</a:t>
            </a:r>
          </a:p>
          <a:p>
            <a:r>
              <a:rPr lang="pt-BR" dirty="0" err="1" smtClean="0"/>
              <a:t>Mod</a:t>
            </a:r>
            <a:r>
              <a:rPr lang="pt-BR" dirty="0" smtClean="0"/>
              <a:t>: Modificadores (positivos ou negativos).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132856"/>
            <a:ext cx="28956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37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Plano de Trabalho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104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Plano de Trabalho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57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Revisão de literatura (RDL</a:t>
            </a:r>
            <a:r>
              <a:rPr lang="pt-BR" dirty="0" smtClean="0"/>
              <a:t>);</a:t>
            </a:r>
          </a:p>
          <a:p>
            <a:r>
              <a:rPr lang="pt-BR" dirty="0"/>
              <a:t>Estudo de caso </a:t>
            </a:r>
            <a:r>
              <a:rPr lang="pt-BR" dirty="0" err="1"/>
              <a:t>AIBirds</a:t>
            </a:r>
            <a:r>
              <a:rPr lang="pt-BR" dirty="0"/>
              <a:t> (AIB</a:t>
            </a:r>
            <a:r>
              <a:rPr lang="pt-BR" dirty="0" smtClean="0"/>
              <a:t>);</a:t>
            </a:r>
          </a:p>
          <a:p>
            <a:r>
              <a:rPr lang="pt-BR" dirty="0"/>
              <a:t>Desenvolvimento de API de comunicação com o jogo Pokémon </a:t>
            </a:r>
            <a:r>
              <a:rPr lang="pt-BR" dirty="0" err="1"/>
              <a:t>Showdown</a:t>
            </a:r>
            <a:r>
              <a:rPr lang="pt-BR" dirty="0"/>
              <a:t> (API</a:t>
            </a:r>
            <a:r>
              <a:rPr lang="pt-BR" dirty="0" smtClean="0"/>
              <a:t>);</a:t>
            </a:r>
          </a:p>
          <a:p>
            <a:r>
              <a:rPr lang="pt-BR" dirty="0"/>
              <a:t>Escrever documento de qualificação (EDQ</a:t>
            </a:r>
            <a:r>
              <a:rPr lang="pt-BR" dirty="0" smtClean="0"/>
              <a:t>);</a:t>
            </a:r>
          </a:p>
          <a:p>
            <a:r>
              <a:rPr lang="pt-BR" dirty="0"/>
              <a:t>Desenvolvimento dos três agentes (DTA</a:t>
            </a:r>
            <a:r>
              <a:rPr lang="pt-BR" dirty="0" smtClean="0"/>
              <a:t>);</a:t>
            </a:r>
          </a:p>
          <a:p>
            <a:r>
              <a:rPr lang="pt-BR" dirty="0"/>
              <a:t>Treino inicial dos Agentes (TIA</a:t>
            </a:r>
            <a:r>
              <a:rPr lang="pt-BR" dirty="0" smtClean="0"/>
              <a:t>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Plano de Trabalho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58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Treino dos demais agentes (TDA</a:t>
            </a:r>
            <a:r>
              <a:rPr lang="pt-BR" dirty="0" smtClean="0"/>
              <a:t>);</a:t>
            </a:r>
          </a:p>
          <a:p>
            <a:r>
              <a:rPr lang="pt-BR" dirty="0"/>
              <a:t>Compilação de resultados (CDR</a:t>
            </a:r>
            <a:r>
              <a:rPr lang="pt-BR" dirty="0" smtClean="0"/>
              <a:t>);</a:t>
            </a:r>
          </a:p>
          <a:p>
            <a:r>
              <a:rPr lang="pt-BR" dirty="0"/>
              <a:t>Escrever documento da dissertação (EDD</a:t>
            </a:r>
            <a:r>
              <a:rPr lang="pt-BR" dirty="0" smtClean="0"/>
              <a:t>);</a:t>
            </a:r>
          </a:p>
          <a:p>
            <a:r>
              <a:rPr lang="pt-BR" dirty="0"/>
              <a:t>Elaboração de artigo (</a:t>
            </a:r>
            <a:r>
              <a:rPr lang="pt-BR" dirty="0" smtClean="0"/>
              <a:t>EDA);</a:t>
            </a:r>
          </a:p>
          <a:p>
            <a:r>
              <a:rPr lang="pt-BR" dirty="0"/>
              <a:t>Desenvolver </a:t>
            </a:r>
            <a:r>
              <a:rPr lang="pt-BR" dirty="0" err="1"/>
              <a:t>WebSocket</a:t>
            </a:r>
            <a:r>
              <a:rPr lang="pt-BR" dirty="0"/>
              <a:t> de comunicação com outras linguagens (DWS</a:t>
            </a:r>
            <a:r>
              <a:rPr lang="pt-BR" dirty="0" smtClean="0"/>
              <a:t>);</a:t>
            </a:r>
          </a:p>
          <a:p>
            <a:r>
              <a:rPr lang="pt-BR" dirty="0"/>
              <a:t>Escrever documentação da API (WIK</a:t>
            </a:r>
            <a:r>
              <a:rPr lang="pt-BR" dirty="0" smtClean="0"/>
              <a:t>).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635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Plano de Trabalho</a:t>
            </a:r>
            <a:br>
              <a:rPr lang="pt-BR" dirty="0" smtClean="0"/>
            </a:br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59</a:t>
            </a:fld>
            <a:endParaRPr lang="pt-BR" dirty="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2241004"/>
            <a:ext cx="878205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695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Contribuições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6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Treino de agentes contra jogadores;</a:t>
            </a:r>
          </a:p>
          <a:p>
            <a:endParaRPr lang="pt-BR" dirty="0"/>
          </a:p>
          <a:p>
            <a:r>
              <a:rPr lang="pt-BR" dirty="0" smtClean="0"/>
              <a:t>Disponibilizar API.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44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60</a:t>
            </a:fld>
            <a:endParaRPr lang="pt-BR" dirty="0"/>
          </a:p>
        </p:txBody>
      </p:sp>
      <p:pic>
        <p:nvPicPr>
          <p:cNvPr id="2050" name="Picture 2" descr="D:\Desktop\Jonathan\Mestrado\UFABC\Metodologia de Pesquisa\interrogac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919287"/>
            <a:ext cx="192405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10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Agentes Inteligentes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697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Agentes Inteligentes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8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Definições:</a:t>
            </a:r>
          </a:p>
          <a:p>
            <a:pPr lvl="1"/>
            <a:r>
              <a:rPr lang="pt-BR" dirty="0" smtClean="0"/>
              <a:t>"</a:t>
            </a:r>
            <a:r>
              <a:rPr lang="pt-BR" dirty="0"/>
              <a:t>Que age, que exerce alguma </a:t>
            </a:r>
            <a:r>
              <a:rPr lang="pt-BR" dirty="0" smtClean="0"/>
              <a:t>ação</a:t>
            </a:r>
            <a:r>
              <a:rPr lang="pt-BR" dirty="0"/>
              <a:t>; que produz algum </a:t>
            </a:r>
            <a:r>
              <a:rPr lang="pt-BR" dirty="0" smtClean="0"/>
              <a:t>efeito“ (Dicionário Michaelis);</a:t>
            </a:r>
          </a:p>
          <a:p>
            <a:pPr lvl="1"/>
            <a:r>
              <a:rPr lang="pt-BR" dirty="0"/>
              <a:t>"Um agente e algo capaz de perceber seu ambiente </a:t>
            </a:r>
            <a:r>
              <a:rPr lang="pt-BR" dirty="0" smtClean="0"/>
              <a:t>através </a:t>
            </a:r>
            <a:r>
              <a:rPr lang="pt-BR" dirty="0"/>
              <a:t>de sensores e agir sobre </a:t>
            </a:r>
            <a:r>
              <a:rPr lang="pt-BR" dirty="0" smtClean="0"/>
              <a:t>esse ambiente </a:t>
            </a:r>
            <a:r>
              <a:rPr lang="pt-BR" dirty="0"/>
              <a:t>por meio de </a:t>
            </a:r>
            <a:r>
              <a:rPr lang="pt-BR" dirty="0" smtClean="0"/>
              <a:t>atuadores“ (Russel e </a:t>
            </a:r>
            <a:r>
              <a:rPr lang="pt-BR" dirty="0" err="1" smtClean="0"/>
              <a:t>Norvig</a:t>
            </a:r>
            <a:r>
              <a:rPr lang="pt-BR" dirty="0" smtClean="0"/>
              <a:t>).</a:t>
            </a:r>
            <a:endParaRPr lang="pt-BR" dirty="0" smtClean="0"/>
          </a:p>
          <a:p>
            <a:r>
              <a:rPr lang="pt-BR" dirty="0" smtClean="0"/>
              <a:t>Agentes ou programa de computador?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174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Inteligentes</a:t>
            </a:r>
            <a:br>
              <a:rPr lang="pt-BR" dirty="0" smtClean="0"/>
            </a:br>
            <a:r>
              <a:rPr lang="pt-BR" dirty="0" smtClean="0"/>
              <a:t>Classificação de agentes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9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Características, classificação e taxonomia;</a:t>
            </a:r>
          </a:p>
          <a:p>
            <a:endParaRPr lang="pt-BR" dirty="0"/>
          </a:p>
          <a:p>
            <a:r>
              <a:rPr lang="pt-BR" dirty="0" smtClean="0"/>
              <a:t>Mobilidade, Deliberativos ou reativos, ideais e atributos primários (</a:t>
            </a:r>
            <a:r>
              <a:rPr lang="pt-BR" dirty="0" err="1" smtClean="0"/>
              <a:t>Nwana</a:t>
            </a:r>
            <a:r>
              <a:rPr lang="pt-BR" dirty="0"/>
              <a:t>, </a:t>
            </a:r>
            <a:r>
              <a:rPr lang="pt-BR" dirty="0" smtClean="0"/>
              <a:t>1996</a:t>
            </a:r>
            <a:r>
              <a:rPr lang="pt-BR" dirty="0" smtClean="0"/>
              <a:t>);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Reatividade</a:t>
            </a:r>
            <a:r>
              <a:rPr lang="pt-BR" dirty="0"/>
              <a:t>, autonomia, </a:t>
            </a:r>
            <a:r>
              <a:rPr lang="pt-BR" dirty="0" smtClean="0"/>
              <a:t>orientação </a:t>
            </a:r>
            <a:r>
              <a:rPr lang="pt-BR" dirty="0"/>
              <a:t>a objetivo, </a:t>
            </a:r>
            <a:r>
              <a:rPr lang="pt-BR" dirty="0" smtClean="0"/>
              <a:t>temporária </a:t>
            </a:r>
            <a:r>
              <a:rPr lang="pt-BR" dirty="0"/>
              <a:t>ou </a:t>
            </a:r>
            <a:r>
              <a:rPr lang="pt-BR" dirty="0" smtClean="0"/>
              <a:t>contínua, comunicativa</a:t>
            </a:r>
            <a:r>
              <a:rPr lang="pt-BR" dirty="0"/>
              <a:t>, aprendizagem, mobilidade, </a:t>
            </a:r>
            <a:r>
              <a:rPr lang="pt-BR" dirty="0" smtClean="0"/>
              <a:t>flexibilidade (Franklin e </a:t>
            </a:r>
            <a:r>
              <a:rPr lang="pt-BR" dirty="0" err="1" smtClean="0"/>
              <a:t>Graesser</a:t>
            </a:r>
            <a:r>
              <a:rPr lang="pt-BR" dirty="0"/>
              <a:t>, </a:t>
            </a:r>
            <a:r>
              <a:rPr lang="pt-BR" dirty="0" smtClean="0"/>
              <a:t>1997).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513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1095</Words>
  <Application>Microsoft Office PowerPoint</Application>
  <PresentationFormat>Apresentação na tela (4:3)</PresentationFormat>
  <Paragraphs>455</Paragraphs>
  <Slides>60</Slides>
  <Notes>58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60</vt:i4>
      </vt:variant>
    </vt:vector>
  </HeadingPairs>
  <TitlesOfParts>
    <vt:vector size="61" baseType="lpstr">
      <vt:lpstr>Tema do Office</vt:lpstr>
      <vt:lpstr>Agentes inteligentes para batalhas Pokémon</vt:lpstr>
      <vt:lpstr>Resumo</vt:lpstr>
      <vt:lpstr>Introdução</vt:lpstr>
      <vt:lpstr>Motivação</vt:lpstr>
      <vt:lpstr>Objetivos</vt:lpstr>
      <vt:lpstr>Principais Contribuições</vt:lpstr>
      <vt:lpstr>Agentes Inteligentes</vt:lpstr>
      <vt:lpstr>Agentes Inteligentes</vt:lpstr>
      <vt:lpstr>Agentes Inteligentes Classificação de agentes</vt:lpstr>
      <vt:lpstr>Agentes Inteligentes Classificação de agentes</vt:lpstr>
      <vt:lpstr>Agentes em Jogos</vt:lpstr>
      <vt:lpstr>Agentes em Jogos Agentes x Jogadores</vt:lpstr>
      <vt:lpstr>Agentes em Jogos Agentes x Jogadores</vt:lpstr>
      <vt:lpstr>Agentes em Jogos Agentes x Jogadores</vt:lpstr>
      <vt:lpstr>Agentes em Jogos Agentes x Jogadores</vt:lpstr>
      <vt:lpstr>Agentes em Jogos Chess Chip</vt:lpstr>
      <vt:lpstr>Agentes em Jogos Heurística</vt:lpstr>
      <vt:lpstr>Agentes em Jogos Competições entre agentes</vt:lpstr>
      <vt:lpstr>Agentes em Jogos Competições entre agentes</vt:lpstr>
      <vt:lpstr>Agentes em Jogos Competições entre agentes</vt:lpstr>
      <vt:lpstr>Inteligência Artificial</vt:lpstr>
      <vt:lpstr>Inteligência Artificial Inteligência para jogos</vt:lpstr>
      <vt:lpstr>Inteligência Artificial Algoritmo baseado em grafos</vt:lpstr>
      <vt:lpstr>Inteligência Artificial Minimax</vt:lpstr>
      <vt:lpstr>Inteligência Artificial Minimax</vt:lpstr>
      <vt:lpstr>Inteligência Artificial Minimax</vt:lpstr>
      <vt:lpstr>Inteligência Artificial Aprendizado por reforço</vt:lpstr>
      <vt:lpstr>Inteligência Artificial Aprendizado por reforço</vt:lpstr>
      <vt:lpstr>Inteligência Artificial Processo de decisão de Markov</vt:lpstr>
      <vt:lpstr>Inteligência Artificial Q-Learning</vt:lpstr>
      <vt:lpstr>Inteligência Artificial Q-Learning</vt:lpstr>
      <vt:lpstr>Inteligência Artificial Q-Learning</vt:lpstr>
      <vt:lpstr>Inteligência Artificial Neuroevolução</vt:lpstr>
      <vt:lpstr>Inteligência Artificial Redes Neurais</vt:lpstr>
      <vt:lpstr>Inteligência Artificial Perceptron</vt:lpstr>
      <vt:lpstr>Inteligência Artificial Algoritmos Genéticos</vt:lpstr>
      <vt:lpstr>Inteligência Artificial Algoritmos Evolutivo</vt:lpstr>
      <vt:lpstr>Inteligência Artificial Neuroevolução</vt:lpstr>
      <vt:lpstr>Sistemas de batalhas Pokémon</vt:lpstr>
      <vt:lpstr>Sistemas de batalhas Pokémon Contextualização</vt:lpstr>
      <vt:lpstr>Sistemas de batalhas Pokémon Pokémon Showdown</vt:lpstr>
      <vt:lpstr>Sistemas de batalhas Pokémon Características do Pokémon</vt:lpstr>
      <vt:lpstr>Sistemas de batalhas Pokémon Características do Pokémon</vt:lpstr>
      <vt:lpstr>Sistemas de batalhas Pokémon Características do Pokémon</vt:lpstr>
      <vt:lpstr>Sistemas de batalhas Pokémon Golpes do Pokémon</vt:lpstr>
      <vt:lpstr>Sistemas de batalhas Pokémon Composição dos times</vt:lpstr>
      <vt:lpstr>Sistemas de batalhas Pokémon Sistemas de batalhas</vt:lpstr>
      <vt:lpstr>Sistemas de batalhas Pokémon Sistemas de batalhas</vt:lpstr>
      <vt:lpstr>Sistemas de batalhas Pokémon Cálculo de Dano</vt:lpstr>
      <vt:lpstr>Metodologia</vt:lpstr>
      <vt:lpstr>Metodologia</vt:lpstr>
      <vt:lpstr>Metodologia Agentes</vt:lpstr>
      <vt:lpstr>Metodologia Treino e aprendizado</vt:lpstr>
      <vt:lpstr>Metodologia Treino e aprendizado</vt:lpstr>
      <vt:lpstr>Metodologia Avaliação de resultado</vt:lpstr>
      <vt:lpstr>Plano de Trabalho</vt:lpstr>
      <vt:lpstr>Plano de Trabalho</vt:lpstr>
      <vt:lpstr>Plano de Trabalho</vt:lpstr>
      <vt:lpstr>Plano de Trabalho Cronograma</vt:lpstr>
      <vt:lpstr>Perguntas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ARAUJO</dc:creator>
  <cp:lastModifiedBy>OHARA</cp:lastModifiedBy>
  <cp:revision>42</cp:revision>
  <dcterms:created xsi:type="dcterms:W3CDTF">2014-11-30T21:29:00Z</dcterms:created>
  <dcterms:modified xsi:type="dcterms:W3CDTF">2016-03-14T07:12:34Z</dcterms:modified>
</cp:coreProperties>
</file>