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67" r:id="rId4"/>
    <p:sldId id="268" r:id="rId5"/>
    <p:sldId id="269" r:id="rId6"/>
    <p:sldId id="270" r:id="rId7"/>
    <p:sldId id="287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6" r:id="rId18"/>
    <p:sldId id="283" r:id="rId19"/>
    <p:sldId id="284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8" r:id="rId40"/>
    <p:sldId id="309" r:id="rId41"/>
    <p:sldId id="310" r:id="rId42"/>
    <p:sldId id="312" r:id="rId43"/>
    <p:sldId id="311" r:id="rId44"/>
    <p:sldId id="313" r:id="rId45"/>
    <p:sldId id="314" r:id="rId46"/>
    <p:sldId id="315" r:id="rId47"/>
    <p:sldId id="316" r:id="rId48"/>
    <p:sldId id="317" r:id="rId49"/>
    <p:sldId id="319" r:id="rId50"/>
    <p:sldId id="320" r:id="rId51"/>
    <p:sldId id="321" r:id="rId52"/>
    <p:sldId id="322" r:id="rId53"/>
    <p:sldId id="323" r:id="rId54"/>
    <p:sldId id="324" r:id="rId55"/>
    <p:sldId id="327" r:id="rId56"/>
    <p:sldId id="325" r:id="rId57"/>
    <p:sldId id="328" r:id="rId58"/>
    <p:sldId id="330" r:id="rId59"/>
    <p:sldId id="266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A149DD-4185-43AE-BEB9-C7997DB30594}">
          <p14:sldIdLst>
            <p14:sldId id="256"/>
            <p14:sldId id="257"/>
            <p14:sldId id="267"/>
            <p14:sldId id="268"/>
            <p14:sldId id="269"/>
            <p14:sldId id="270"/>
            <p14:sldId id="287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6"/>
            <p14:sldId id="283"/>
            <p14:sldId id="284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7"/>
            <p14:sldId id="325"/>
            <p14:sldId id="328"/>
            <p14:sldId id="33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3260-A0FB-4AE7-8864-53E1AC83E963}" type="datetimeFigureOut">
              <a:rPr lang="pt-BR" smtClean="0"/>
              <a:t>14/03/2016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14C2-3849-4A85-A7FB-B43880B445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3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A8B5-2A47-4BB9-BCAC-9EFD916DEAA1}" type="datetimeFigureOut">
              <a:rPr lang="pt-BR" smtClean="0"/>
              <a:t>14/03/2016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60F4-18E0-450A-BFDA-76D7A59C92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4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9E1-9954-4494-BCD8-68C6353DCD54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4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EE-446F-4302-BD4A-AFF8767B1EDE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6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E4C-311F-40E2-AAFF-F88F4E8682D4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C53-A7D5-4471-B4B9-F3A01055235B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7418-F41E-4D1F-BBF4-E8447E83E65F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9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87AB-1E73-4128-BC3D-1548C892D33B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7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5-41A1-4D54-9B38-25408390F4EE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7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65-AC6C-409E-9427-9BBB063AADA7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1968-B908-43B4-A15B-8A9FF9F97106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ACD7-A752-4C11-A373-F65EE0DDFEC4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2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D317-5D5F-4187-883F-539AA295C5BE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97BD-9A58-41D8-8B7E-77365762E65F}" type="datetime1">
              <a:rPr lang="pt-BR" smtClean="0"/>
              <a:t>14/03/2016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E9588B0-1360-4045-B620-1E2BF5E19DC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6" name="Picture 2" descr="D:\Desktop\Jonathan\Mestrado\UFABC\Metodologia de Pesquisa\ufabc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0"/>
            <a:ext cx="15192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Agentes inteligentes para batalhas Pokémon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Jonathan Ohara de Araujo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Doutor Fabrício Olivetti França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10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41" y="1556792"/>
            <a:ext cx="6899490" cy="42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(</a:t>
            </a:r>
            <a:r>
              <a:rPr lang="pt-BR" dirty="0" smtClean="0"/>
              <a:t>Nwana</a:t>
            </a:r>
            <a:r>
              <a:rPr lang="pt-BR" dirty="0"/>
              <a:t>, </a:t>
            </a:r>
            <a:r>
              <a:rPr lang="pt-BR" dirty="0" smtClean="0"/>
              <a:t>1996</a:t>
            </a:r>
            <a:r>
              <a:rPr lang="pt-BR" dirty="0" smtClean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50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Agentes em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Evolução dos jogos;</a:t>
            </a:r>
          </a:p>
          <a:p>
            <a:endParaRPr lang="pt-BR" dirty="0"/>
          </a:p>
          <a:p>
            <a:r>
              <a:rPr lang="pt-BR" dirty="0" smtClean="0"/>
              <a:t>Foco </a:t>
            </a:r>
            <a:r>
              <a:rPr lang="pt-BR" dirty="0" smtClean="0"/>
              <a:t>dos jogos;</a:t>
            </a:r>
          </a:p>
          <a:p>
            <a:endParaRPr lang="pt-BR" dirty="0"/>
          </a:p>
          <a:p>
            <a:r>
              <a:rPr lang="pt-BR" dirty="0" smtClean="0"/>
              <a:t>Ramos para utilização de agentes nos jogos.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adaptativas nos jogos:</a:t>
            </a:r>
          </a:p>
          <a:p>
            <a:pPr lvl="1"/>
            <a:r>
              <a:rPr lang="pt-BR" dirty="0" smtClean="0"/>
              <a:t>Middle Earth: Shadow of Mordor;</a:t>
            </a:r>
          </a:p>
          <a:p>
            <a:pPr lvl="1"/>
            <a:r>
              <a:rPr lang="pt-BR" dirty="0" smtClean="0"/>
              <a:t>Max Payne 2;</a:t>
            </a:r>
          </a:p>
          <a:p>
            <a:pPr lvl="1"/>
            <a:r>
              <a:rPr lang="pt-BR" dirty="0" smtClean="0"/>
              <a:t>Star Craft 2;</a:t>
            </a:r>
          </a:p>
          <a:p>
            <a:pPr lvl="1"/>
            <a:r>
              <a:rPr lang="pt-BR" dirty="0" smtClean="0"/>
              <a:t>Drivatar.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competitivas:</a:t>
            </a:r>
          </a:p>
          <a:p>
            <a:pPr lvl="1"/>
            <a:r>
              <a:rPr lang="pt-BR" dirty="0" smtClean="0"/>
              <a:t>Jogo de damas (1994);</a:t>
            </a:r>
          </a:p>
          <a:p>
            <a:pPr lvl="1"/>
            <a:r>
              <a:rPr lang="pt-BR" dirty="0" smtClean="0"/>
              <a:t>Xadrez – Deep Blue (1997).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Deep Blue (IBM);</a:t>
            </a:r>
          </a:p>
          <a:p>
            <a:endParaRPr lang="pt-BR" dirty="0" smtClean="0"/>
          </a:p>
          <a:p>
            <a:r>
              <a:rPr lang="pt-BR" dirty="0" smtClean="0"/>
              <a:t>Algoritmo baseado em árvore de decisão;</a:t>
            </a:r>
          </a:p>
          <a:p>
            <a:endParaRPr lang="pt-BR" dirty="0"/>
          </a:p>
          <a:p>
            <a:r>
              <a:rPr lang="pt-BR" dirty="0" smtClean="0"/>
              <a:t>Chess Chip.</a:t>
            </a:r>
          </a:p>
        </p:txBody>
      </p:sp>
    </p:spTree>
    <p:extLst>
      <p:ext uri="{BB962C8B-B14F-4D97-AF65-F5344CB8AC3E}">
        <p14:creationId xmlns:p14="http://schemas.microsoft.com/office/powerpoint/2010/main" val="3600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Chess Chip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Buscador </a:t>
            </a:r>
            <a:r>
              <a:rPr lang="pt-BR" i="1" dirty="0" smtClean="0"/>
              <a:t>Alphabeta </a:t>
            </a:r>
            <a:r>
              <a:rPr lang="pt-BR" dirty="0" smtClean="0"/>
              <a:t>(5%);</a:t>
            </a:r>
          </a:p>
          <a:p>
            <a:r>
              <a:rPr lang="pt-BR" dirty="0" smtClean="0"/>
              <a:t>Gerador de movimentos (30%);</a:t>
            </a:r>
            <a:endParaRPr lang="pt-BR" dirty="0"/>
          </a:p>
          <a:p>
            <a:r>
              <a:rPr lang="pt-BR" dirty="0" smtClean="0"/>
              <a:t>Função de avaliação (65%):</a:t>
            </a:r>
          </a:p>
          <a:p>
            <a:pPr lvl="1"/>
            <a:r>
              <a:rPr lang="pt-BR" dirty="0" smtClean="0"/>
              <a:t>Material;</a:t>
            </a:r>
          </a:p>
          <a:p>
            <a:pPr lvl="1"/>
            <a:r>
              <a:rPr lang="pt-BR" dirty="0" smtClean="0"/>
              <a:t>Posição;</a:t>
            </a:r>
          </a:p>
          <a:p>
            <a:pPr lvl="1"/>
            <a:r>
              <a:rPr lang="pt-BR" dirty="0" smtClean="0"/>
              <a:t>Segurança do rei;</a:t>
            </a:r>
          </a:p>
          <a:p>
            <a:pPr lvl="1"/>
            <a:r>
              <a:rPr lang="pt-BR" dirty="0" smtClean="0"/>
              <a:t>Tempo.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6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Heurística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Importância da heurística;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jogos de tabuleiro de </a:t>
            </a:r>
            <a:r>
              <a:rPr lang="pt-BR" dirty="0" smtClean="0"/>
              <a:t>duas pessoas </a:t>
            </a:r>
            <a:r>
              <a:rPr lang="pt-BR" dirty="0"/>
              <a:t>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smtClean="0"/>
              <a:t>heurística </a:t>
            </a:r>
            <a:r>
              <a:rPr lang="pt-BR" dirty="0"/>
              <a:t>e vagamente </a:t>
            </a:r>
            <a:r>
              <a:rPr lang="pt-BR" dirty="0" smtClean="0"/>
              <a:t> caracterizado </a:t>
            </a:r>
            <a:r>
              <a:rPr lang="pt-BR" dirty="0"/>
              <a:t>pela </a:t>
            </a:r>
            <a:r>
              <a:rPr lang="pt-BR" dirty="0" smtClean="0"/>
              <a:t>“força“ do posicionamento de </a:t>
            </a:r>
            <a:r>
              <a:rPr lang="pt-BR" dirty="0"/>
              <a:t>um jogador contra o </a:t>
            </a:r>
            <a:r>
              <a:rPr lang="pt-BR" dirty="0" smtClean="0"/>
              <a:t>outro (</a:t>
            </a:r>
            <a:r>
              <a:rPr lang="pt-BR" dirty="0"/>
              <a:t>Christensen and Korf, </a:t>
            </a:r>
            <a:r>
              <a:rPr lang="pt-BR" dirty="0" smtClean="0"/>
              <a:t>1986).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8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Competições entre agentes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Importância acadêmica;</a:t>
            </a:r>
          </a:p>
          <a:p>
            <a:endParaRPr lang="pt-BR" dirty="0"/>
          </a:p>
          <a:p>
            <a:r>
              <a:rPr lang="pt-BR" dirty="0" smtClean="0"/>
              <a:t>Star Craft AI 2010.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27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(Star Craft AI)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2786"/>
            <a:ext cx="5904656" cy="4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(AngryBirds AI)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8388"/>
            <a:ext cx="73342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0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Inteligência para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Jogos </a:t>
            </a:r>
            <a:r>
              <a:rPr lang="pt-BR" dirty="0"/>
              <a:t>podem ser usados como cenário desafiador para avaliação de métodos de inteligência computacional, pois eles provêm elementos dinâmicos e competitivos que são pertinentes ao mundo </a:t>
            </a:r>
            <a:r>
              <a:rPr lang="pt-BR" dirty="0" smtClean="0"/>
              <a:t>real (CIG, 2014);</a:t>
            </a:r>
          </a:p>
          <a:p>
            <a:endParaRPr lang="pt-BR" dirty="0" smtClean="0"/>
          </a:p>
          <a:p>
            <a:r>
              <a:rPr lang="pt-BR" dirty="0" smtClean="0"/>
              <a:t>Área de </a:t>
            </a:r>
            <a:r>
              <a:rPr lang="pt-BR" dirty="0"/>
              <a:t>p</a:t>
            </a:r>
            <a:r>
              <a:rPr lang="pt-BR" dirty="0" smtClean="0"/>
              <a:t>esquisa.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45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baseado em grafos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Árvores de decisão;</a:t>
            </a:r>
          </a:p>
          <a:p>
            <a:endParaRPr lang="pt-BR" dirty="0"/>
          </a:p>
          <a:p>
            <a:r>
              <a:rPr lang="pt-BR" i="1" dirty="0" smtClean="0"/>
              <a:t>Minimax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Expectimax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Miximax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43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23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772816"/>
            <a:ext cx="67722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24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7868"/>
            <a:ext cx="6833202" cy="51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Problemas;</a:t>
            </a:r>
          </a:p>
          <a:p>
            <a:endParaRPr lang="pt-BR" dirty="0"/>
          </a:p>
          <a:p>
            <a:r>
              <a:rPr lang="pt-BR" dirty="0" smtClean="0"/>
              <a:t>Poda a</a:t>
            </a:r>
            <a:r>
              <a:rPr lang="pt-BR" i="1" dirty="0" smtClean="0"/>
              <a:t>lphabeta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Árvore de busca de Monte Carlo.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Aprender pela interação;</a:t>
            </a:r>
          </a:p>
          <a:p>
            <a:endParaRPr lang="pt-BR" dirty="0"/>
          </a:p>
          <a:p>
            <a:r>
              <a:rPr lang="pt-BR" dirty="0" smtClean="0"/>
              <a:t>Sistemas de recompensas e punição.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7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27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/>
          <a:stretch/>
        </p:blipFill>
        <p:spPr bwMode="auto">
          <a:xfrm>
            <a:off x="1589518" y="1779240"/>
            <a:ext cx="603048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Processo de decisão de Markov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II (S): distribuição </a:t>
            </a:r>
            <a:r>
              <a:rPr lang="pt-BR" dirty="0"/>
              <a:t>de probabilidade sobre o conjunto </a:t>
            </a:r>
            <a:r>
              <a:rPr lang="pt-BR" dirty="0" smtClean="0"/>
              <a:t>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00808"/>
            <a:ext cx="4381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29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Aprendizado definido por uma matriz;</a:t>
            </a:r>
          </a:p>
          <a:p>
            <a:endParaRPr lang="pt-BR" dirty="0"/>
          </a:p>
          <a:p>
            <a:r>
              <a:rPr lang="pt-BR" dirty="0" smtClean="0"/>
              <a:t>Recompensas codificadas como matriz de Estados x Ações.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6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Inteligente para jogos;</a:t>
            </a:r>
          </a:p>
          <a:p>
            <a:endParaRPr lang="pt-BR" dirty="0"/>
          </a:p>
          <a:p>
            <a:r>
              <a:rPr lang="pt-BR" dirty="0" smtClean="0"/>
              <a:t>Evolução do mercado de jogos;</a:t>
            </a:r>
          </a:p>
          <a:p>
            <a:endParaRPr lang="pt-BR" dirty="0"/>
          </a:p>
          <a:p>
            <a:r>
              <a:rPr lang="pt-BR" dirty="0" smtClean="0"/>
              <a:t>Competições entre agentes;</a:t>
            </a:r>
          </a:p>
          <a:p>
            <a:endParaRPr lang="pt-BR" dirty="0"/>
          </a:p>
          <a:p>
            <a:r>
              <a:rPr lang="pt-BR" dirty="0" smtClean="0"/>
              <a:t>Pokémon Showdown!.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30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Matriz de Recompensas: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222848"/>
            <a:ext cx="35528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Q: Matriz de Aprendizado;</a:t>
            </a:r>
          </a:p>
          <a:p>
            <a:r>
              <a:rPr lang="pt-BR" dirty="0" smtClean="0"/>
              <a:t>R: Recompensa;</a:t>
            </a:r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y: Taxa de aprendizagem;</a:t>
            </a:r>
          </a:p>
          <a:p>
            <a:r>
              <a:rPr lang="pt-BR" dirty="0" smtClean="0"/>
              <a:t>s’: Próximo estado;</a:t>
            </a:r>
          </a:p>
          <a:p>
            <a:r>
              <a:rPr lang="pt-BR" dirty="0" smtClean="0"/>
              <a:t>a*: todas as ações.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8023399" cy="6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Neuroevolução </a:t>
            </a:r>
            <a:r>
              <a:rPr lang="pt-BR" dirty="0"/>
              <a:t>se refere a geração de redes neurais (pesos de suas conexões e/ou </a:t>
            </a:r>
            <a:r>
              <a:rPr lang="pt-BR" dirty="0" smtClean="0"/>
              <a:t>topologias</a:t>
            </a:r>
            <a:r>
              <a:rPr lang="pt-BR" dirty="0"/>
              <a:t>) usando algoritmos </a:t>
            </a:r>
            <a:r>
              <a:rPr lang="pt-BR" dirty="0" smtClean="0"/>
              <a:t>evolutivos (Risi and Togelius, 2014)</a:t>
            </a:r>
          </a:p>
        </p:txBody>
      </p:sp>
    </p:spTree>
    <p:extLst>
      <p:ext uri="{BB962C8B-B14F-4D97-AF65-F5344CB8AC3E}">
        <p14:creationId xmlns:p14="http://schemas.microsoft.com/office/powerpoint/2010/main" val="2198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33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Metáfora com cérebro humano;</a:t>
            </a:r>
          </a:p>
          <a:p>
            <a:endParaRPr lang="pt-BR" dirty="0"/>
          </a:p>
          <a:p>
            <a:r>
              <a:rPr lang="pt-BR" dirty="0" smtClean="0"/>
              <a:t>Neurônios e sinapses.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Perceptron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34</a:t>
            </a:fld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60432" cy="365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86" y="5301208"/>
            <a:ext cx="4186246" cy="141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35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 smtClean="0"/>
          </a:p>
          <a:p>
            <a:r>
              <a:rPr lang="pt-BR" dirty="0" smtClean="0"/>
              <a:t>Algoritmo Evolutivo;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Teoria da evolução;</a:t>
            </a:r>
          </a:p>
          <a:p>
            <a:endParaRPr lang="pt-BR" dirty="0"/>
          </a:p>
          <a:p>
            <a:r>
              <a:rPr lang="pt-BR" dirty="0" smtClean="0"/>
              <a:t>Indivíduo mapeado como possível resposta;</a:t>
            </a:r>
          </a:p>
          <a:p>
            <a:endParaRPr lang="pt-BR" dirty="0"/>
          </a:p>
          <a:p>
            <a:r>
              <a:rPr lang="pt-BR" i="1" dirty="0" smtClean="0"/>
              <a:t>Fitness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população inicial randomicamente;</a:t>
            </a:r>
          </a:p>
          <a:p>
            <a:endParaRPr lang="pt-BR" dirty="0"/>
          </a:p>
          <a:p>
            <a:r>
              <a:rPr lang="pt-BR" dirty="0" smtClean="0"/>
              <a:t>Repetir até que o critério de para seja satisfeito:</a:t>
            </a:r>
          </a:p>
          <a:p>
            <a:pPr lvl="1"/>
            <a:r>
              <a:rPr lang="pt-BR" dirty="0" smtClean="0"/>
              <a:t>Selecionar indivíduos para a próxima geração (baseado em seu </a:t>
            </a:r>
            <a:r>
              <a:rPr lang="pt-BR" i="1" dirty="0" smtClean="0"/>
              <a:t>fitness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Cruzar Indivíduos;</a:t>
            </a:r>
          </a:p>
          <a:p>
            <a:pPr lvl="1"/>
            <a:r>
              <a:rPr lang="pt-BR" dirty="0" smtClean="0"/>
              <a:t>Fazer mutação nos novos indivíduos.</a:t>
            </a:r>
          </a:p>
          <a:p>
            <a:pPr lvl="1"/>
            <a:endParaRPr lang="pt-BR" dirty="0"/>
          </a:p>
          <a:p>
            <a:r>
              <a:rPr lang="pt-BR" dirty="0" smtClean="0"/>
              <a:t>Utilizar melhor indivíduo como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Redes Neurais + Algoritmos Genéticos;</a:t>
            </a:r>
          </a:p>
          <a:p>
            <a:endParaRPr lang="pt-BR" dirty="0" smtClean="0"/>
          </a:p>
          <a:p>
            <a:r>
              <a:rPr lang="pt-BR" dirty="0" smtClean="0"/>
              <a:t>Treinamento com algoritmo evolutivo.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Pocket </a:t>
            </a:r>
            <a:r>
              <a:rPr lang="pt-BR" dirty="0" smtClean="0"/>
              <a:t>Monsters </a:t>
            </a:r>
            <a:r>
              <a:rPr lang="pt-BR" dirty="0" smtClean="0"/>
              <a:t>ou Pokémon;</a:t>
            </a:r>
          </a:p>
          <a:p>
            <a:endParaRPr lang="pt-BR" dirty="0" smtClean="0"/>
          </a:p>
          <a:p>
            <a:r>
              <a:rPr lang="pt-BR" dirty="0" smtClean="0"/>
              <a:t>Franquia de jogos.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4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Aprendizagem contra jogadores;</a:t>
            </a:r>
          </a:p>
          <a:p>
            <a:endParaRPr lang="pt-BR" dirty="0"/>
          </a:p>
          <a:p>
            <a:r>
              <a:rPr lang="pt-BR" dirty="0" smtClean="0"/>
              <a:t>Competição contra humanos;</a:t>
            </a:r>
          </a:p>
          <a:p>
            <a:endParaRPr lang="pt-BR" dirty="0"/>
          </a:p>
          <a:p>
            <a:r>
              <a:rPr lang="pt-BR" dirty="0" smtClean="0"/>
              <a:t>Desconhecimento de certos aspectos do oponente.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Pokémon</a:t>
            </a:r>
            <a:r>
              <a:rPr lang="pt-BR" dirty="0" smtClean="0"/>
              <a:t> Showdown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Simulador on-line de batalhas Pokémon;</a:t>
            </a:r>
          </a:p>
          <a:p>
            <a:endParaRPr lang="pt-BR" dirty="0" smtClean="0"/>
          </a:p>
          <a:p>
            <a:r>
              <a:rPr lang="pt-BR" dirty="0" smtClean="0"/>
              <a:t>Código fonte Open Source </a:t>
            </a:r>
            <a:r>
              <a:rPr lang="pt-BR" i="1" dirty="0" smtClean="0"/>
              <a:t>client </a:t>
            </a:r>
            <a:r>
              <a:rPr lang="pt-BR" dirty="0" smtClean="0"/>
              <a:t>e </a:t>
            </a:r>
            <a:r>
              <a:rPr lang="pt-BR" i="1" dirty="0" smtClean="0"/>
              <a:t>server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Mais de 10.000 usuários simultâneos 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41</a:t>
            </a:fld>
            <a:endParaRPr lang="pt-B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3922" cy="18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Efforts Values (EV);</a:t>
            </a:r>
            <a:endParaRPr lang="pt-BR" dirty="0"/>
          </a:p>
          <a:p>
            <a:r>
              <a:rPr lang="pt-BR" dirty="0" smtClean="0"/>
              <a:t>Individual Values (IV).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42</a:t>
            </a:fld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" y="2996952"/>
            <a:ext cx="8956088" cy="13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Cálculo final do valor da característica:</a:t>
            </a:r>
          </a:p>
        </p:txBody>
      </p:sp>
    </p:spTree>
    <p:extLst>
      <p:ext uri="{BB962C8B-B14F-4D97-AF65-F5344CB8AC3E}">
        <p14:creationId xmlns:p14="http://schemas.microsoft.com/office/powerpoint/2010/main" val="4263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43</a:t>
            </a:fld>
            <a:endParaRPr lang="pt-BR" dirty="0"/>
          </a:p>
        </p:txBody>
      </p:sp>
      <p:pic>
        <p:nvPicPr>
          <p:cNvPr id="13314" name="Picture 2" descr="http://www.serebii.net/xy/stat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515198" cy="45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Golpes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44</a:t>
            </a:fld>
            <a:endParaRPr lang="pt-BR" dirty="0"/>
          </a:p>
        </p:txBody>
      </p:sp>
      <p:pic>
        <p:nvPicPr>
          <p:cNvPr id="38914" name="Picture 2" descr="http://i.imgur.com/W0f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48" y="1556792"/>
            <a:ext cx="611505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Composição dos times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45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6 Pokémons;</a:t>
            </a:r>
          </a:p>
          <a:p>
            <a:endParaRPr lang="pt-BR" dirty="0"/>
          </a:p>
          <a:p>
            <a:r>
              <a:rPr lang="pt-BR" dirty="0" smtClean="0"/>
              <a:t>Tiers (Ubers, OU, UU, RU, NU);</a:t>
            </a:r>
          </a:p>
          <a:p>
            <a:endParaRPr lang="pt-BR" dirty="0"/>
          </a:p>
          <a:p>
            <a:r>
              <a:rPr lang="pt-BR" dirty="0" smtClean="0"/>
              <a:t>Modo de batalhas;</a:t>
            </a:r>
          </a:p>
          <a:p>
            <a:endParaRPr lang="pt-BR" dirty="0"/>
          </a:p>
          <a:p>
            <a:r>
              <a:rPr lang="pt-BR" dirty="0" smtClean="0"/>
              <a:t>Rank do jogo (ELO</a:t>
            </a:r>
            <a:r>
              <a:rPr lang="pt-BR" dirty="0" smtClean="0"/>
              <a:t>).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5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46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Baseado em turno;</a:t>
            </a:r>
          </a:p>
          <a:p>
            <a:endParaRPr lang="pt-BR" dirty="0"/>
          </a:p>
          <a:p>
            <a:r>
              <a:rPr lang="pt-BR" dirty="0" smtClean="0"/>
              <a:t>Escolher golpe ou trocar Pokémon;</a:t>
            </a:r>
          </a:p>
          <a:p>
            <a:endParaRPr lang="pt-BR" dirty="0"/>
          </a:p>
          <a:p>
            <a:r>
              <a:rPr lang="pt-BR" dirty="0" smtClean="0"/>
              <a:t>Primeiro a atacar definido pela Velocidade.</a:t>
            </a:r>
          </a:p>
        </p:txBody>
      </p:sp>
    </p:spTree>
    <p:extLst>
      <p:ext uri="{BB962C8B-B14F-4D97-AF65-F5344CB8AC3E}">
        <p14:creationId xmlns:p14="http://schemas.microsoft.com/office/powerpoint/2010/main" val="2349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9942" cy="48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Cálculo de Dano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26525"/>
            <a:ext cx="8964488" cy="10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6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diferentes agentes que aprendam a jogar batalhas Pokémon;</a:t>
            </a:r>
          </a:p>
          <a:p>
            <a:endParaRPr lang="pt-BR" dirty="0"/>
          </a:p>
          <a:p>
            <a:r>
              <a:rPr lang="pt-BR" dirty="0" smtClean="0"/>
              <a:t>Criação de API comunicação com o jogo Pokémon Showdown!.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50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Criar 3 agentes;</a:t>
            </a:r>
          </a:p>
          <a:p>
            <a:endParaRPr lang="pt-BR" dirty="0"/>
          </a:p>
          <a:p>
            <a:r>
              <a:rPr lang="pt-BR" dirty="0" smtClean="0"/>
              <a:t>Cada agente irá treinar contra jogadores reais e contra outros agentes;</a:t>
            </a:r>
          </a:p>
          <a:p>
            <a:endParaRPr lang="pt-BR" dirty="0"/>
          </a:p>
          <a:p>
            <a:r>
              <a:rPr lang="pt-BR" dirty="0" smtClean="0"/>
              <a:t>A evolução por número de jogos será sumarizada.</a:t>
            </a:r>
          </a:p>
        </p:txBody>
      </p:sp>
    </p:spTree>
    <p:extLst>
      <p:ext uri="{BB962C8B-B14F-4D97-AF65-F5344CB8AC3E}">
        <p14:creationId xmlns:p14="http://schemas.microsoft.com/office/powerpoint/2010/main" val="195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51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1: Neuroevolução;</a:t>
            </a:r>
          </a:p>
          <a:p>
            <a:endParaRPr lang="pt-BR" dirty="0"/>
          </a:p>
          <a:p>
            <a:r>
              <a:rPr lang="pt-BR" dirty="0" smtClean="0"/>
              <a:t>Agente 2: Aprendizado por reforço;</a:t>
            </a:r>
          </a:p>
          <a:p>
            <a:endParaRPr lang="pt-BR" dirty="0"/>
          </a:p>
          <a:p>
            <a:r>
              <a:rPr lang="pt-BR" dirty="0" smtClean="0"/>
              <a:t>Agente 3: Árvore de Decisão.</a:t>
            </a:r>
          </a:p>
        </p:txBody>
      </p:sp>
    </p:spTree>
    <p:extLst>
      <p:ext uri="{BB962C8B-B14F-4D97-AF65-F5344CB8AC3E}">
        <p14:creationId xmlns:p14="http://schemas.microsoft.com/office/powerpoint/2010/main" val="37497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52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3 (árvore de decisão) será o primeiro agente a ser treinado;</a:t>
            </a:r>
          </a:p>
          <a:p>
            <a:endParaRPr lang="pt-BR" dirty="0"/>
          </a:p>
          <a:p>
            <a:r>
              <a:rPr lang="pt-BR" dirty="0" smtClean="0"/>
              <a:t>Várias versões do agente 3 com diferentes profundidades na árvore.</a:t>
            </a:r>
          </a:p>
        </p:txBody>
      </p:sp>
    </p:spTree>
    <p:extLst>
      <p:ext uri="{BB962C8B-B14F-4D97-AF65-F5344CB8AC3E}">
        <p14:creationId xmlns:p14="http://schemas.microsoft.com/office/powerpoint/2010/main" val="565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53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Agentes 1 e 2 terão duas versões;</a:t>
            </a:r>
          </a:p>
          <a:p>
            <a:endParaRPr lang="pt-BR" dirty="0"/>
          </a:p>
          <a:p>
            <a:r>
              <a:rPr lang="pt-BR" dirty="0" smtClean="0"/>
              <a:t>Versão treinada contra jogadores;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Versão treinada contra o agente 3.</a:t>
            </a:r>
          </a:p>
        </p:txBody>
      </p:sp>
    </p:spTree>
    <p:extLst>
      <p:ext uri="{BB962C8B-B14F-4D97-AF65-F5344CB8AC3E}">
        <p14:creationId xmlns:p14="http://schemas.microsoft.com/office/powerpoint/2010/main" val="14678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Avaliação de resultado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54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Problemas;</a:t>
            </a:r>
          </a:p>
          <a:p>
            <a:r>
              <a:rPr lang="pt-BR" dirty="0" smtClean="0"/>
              <a:t>Heurística </a:t>
            </a:r>
            <a:r>
              <a:rPr lang="pt-BR" dirty="0" smtClean="0"/>
              <a:t>definida pela equação: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i: Cada Pokémon;</a:t>
            </a:r>
          </a:p>
          <a:p>
            <a:r>
              <a:rPr lang="pt-BR" dirty="0" smtClean="0"/>
              <a:t>HP: percentagem de pontos de vida;</a:t>
            </a:r>
          </a:p>
          <a:p>
            <a:r>
              <a:rPr lang="pt-BR" dirty="0" smtClean="0"/>
              <a:t>Mod: Modificadores (positivos ou negativos).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51956"/>
            <a:ext cx="2895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0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de literatura (RDL</a:t>
            </a:r>
            <a:r>
              <a:rPr lang="pt-BR" dirty="0" smtClean="0"/>
              <a:t>);</a:t>
            </a:r>
          </a:p>
          <a:p>
            <a:r>
              <a:rPr lang="pt-BR" dirty="0"/>
              <a:t>Estudo de caso AIBirds (AIB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de API de comunicação com o jogo Pokémon </a:t>
            </a:r>
            <a:r>
              <a:rPr lang="pt-BR" dirty="0" smtClean="0"/>
              <a:t>Showdown! (</a:t>
            </a:r>
            <a:r>
              <a:rPr lang="pt-BR" dirty="0"/>
              <a:t>API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de qualificação (EDQ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dos três agentes (DTA</a:t>
            </a:r>
            <a:r>
              <a:rPr lang="pt-BR" dirty="0" smtClean="0"/>
              <a:t>);</a:t>
            </a:r>
          </a:p>
          <a:p>
            <a:r>
              <a:rPr lang="pt-BR" dirty="0"/>
              <a:t>Treino inicial dos Agentes (TIA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dos demais agentes (TDA</a:t>
            </a:r>
            <a:r>
              <a:rPr lang="pt-BR" dirty="0" smtClean="0"/>
              <a:t>);</a:t>
            </a:r>
          </a:p>
          <a:p>
            <a:r>
              <a:rPr lang="pt-BR" dirty="0"/>
              <a:t>Compilação de resultados (CDR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da dissertação (EDD</a:t>
            </a:r>
            <a:r>
              <a:rPr lang="pt-BR" dirty="0" smtClean="0"/>
              <a:t>);</a:t>
            </a:r>
          </a:p>
          <a:p>
            <a:r>
              <a:rPr lang="pt-BR" dirty="0"/>
              <a:t>Elaboração de artigo (</a:t>
            </a:r>
            <a:r>
              <a:rPr lang="pt-BR" dirty="0" smtClean="0"/>
              <a:t>EDA);</a:t>
            </a:r>
          </a:p>
          <a:p>
            <a:r>
              <a:rPr lang="pt-BR" dirty="0"/>
              <a:t>Desenvolver WebSocket de comunicação com outras linguagens (DWS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documentação da API (WIK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Plano de Trabalho</a:t>
            </a:r>
            <a:br>
              <a:rPr lang="pt-BR" dirty="0" smtClean="0"/>
            </a:br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58</a:t>
            </a:fld>
            <a:endParaRPr lang="pt-BR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41004"/>
            <a:ext cx="87820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59</a:t>
            </a:fld>
            <a:endParaRPr lang="pt-BR" dirty="0"/>
          </a:p>
        </p:txBody>
      </p:sp>
      <p:pic>
        <p:nvPicPr>
          <p:cNvPr id="2050" name="Picture 2" descr="D:\Desktop\Jonathan\Mestrado\UFABC\Metodologia de Pesquisa\interrog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9287"/>
            <a:ext cx="192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Treino de agentes contra jogadores;</a:t>
            </a:r>
          </a:p>
          <a:p>
            <a:endParaRPr lang="pt-BR" dirty="0"/>
          </a:p>
          <a:p>
            <a:r>
              <a:rPr lang="pt-BR" dirty="0" smtClean="0"/>
              <a:t>Disponibilizar API.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4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Definições:</a:t>
            </a:r>
          </a:p>
          <a:p>
            <a:pPr lvl="1"/>
            <a:r>
              <a:rPr lang="pt-BR" dirty="0" smtClean="0"/>
              <a:t>“Que </a:t>
            </a:r>
            <a:r>
              <a:rPr lang="pt-BR" dirty="0"/>
              <a:t>age, que exerce alguma </a:t>
            </a:r>
            <a:r>
              <a:rPr lang="pt-BR" dirty="0" smtClean="0"/>
              <a:t>ação</a:t>
            </a:r>
            <a:r>
              <a:rPr lang="pt-BR" dirty="0"/>
              <a:t>; que produz algum </a:t>
            </a:r>
            <a:r>
              <a:rPr lang="pt-BR" dirty="0" smtClean="0"/>
              <a:t>efeito“ (Dicionário Michaelis);</a:t>
            </a:r>
          </a:p>
          <a:p>
            <a:pPr lvl="1"/>
            <a:r>
              <a:rPr lang="pt-BR" dirty="0" smtClean="0"/>
              <a:t>“</a:t>
            </a:r>
            <a:r>
              <a:rPr lang="pt-BR" dirty="0" smtClean="0"/>
              <a:t>Um </a:t>
            </a:r>
            <a:r>
              <a:rPr lang="pt-BR" dirty="0"/>
              <a:t>agente e algo capaz de perceber seu ambiente </a:t>
            </a:r>
            <a:r>
              <a:rPr lang="pt-BR" dirty="0" smtClean="0"/>
              <a:t>através </a:t>
            </a:r>
            <a:r>
              <a:rPr lang="pt-BR" dirty="0"/>
              <a:t>de sensores e agir sobre </a:t>
            </a:r>
            <a:r>
              <a:rPr lang="pt-BR" dirty="0" smtClean="0"/>
              <a:t>esse ambiente </a:t>
            </a:r>
            <a:r>
              <a:rPr lang="pt-BR" dirty="0"/>
              <a:t>por meio de </a:t>
            </a:r>
            <a:r>
              <a:rPr lang="pt-BR" dirty="0" smtClean="0"/>
              <a:t>atuadores“ (Russel e </a:t>
            </a:r>
            <a:r>
              <a:rPr lang="pt-BR" dirty="0" smtClean="0"/>
              <a:t>Norvig, 2010).</a:t>
            </a:r>
            <a:endParaRPr lang="pt-BR" dirty="0" smtClean="0"/>
          </a:p>
          <a:p>
            <a:r>
              <a:rPr lang="pt-BR" dirty="0" smtClean="0"/>
              <a:t>Agentes ou programa de computador?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Características, classificação e taxonomia;</a:t>
            </a:r>
          </a:p>
          <a:p>
            <a:endParaRPr lang="pt-BR" dirty="0"/>
          </a:p>
          <a:p>
            <a:r>
              <a:rPr lang="pt-BR" dirty="0" smtClean="0"/>
              <a:t>Mobilidade, Deliberativos ou reativos, ideais e atributos primários (Nwana</a:t>
            </a:r>
            <a:r>
              <a:rPr lang="pt-BR" dirty="0"/>
              <a:t>, </a:t>
            </a:r>
            <a:r>
              <a:rPr lang="pt-BR" dirty="0" smtClean="0"/>
              <a:t>1996);</a:t>
            </a:r>
          </a:p>
          <a:p>
            <a:endParaRPr lang="pt-BR" dirty="0"/>
          </a:p>
          <a:p>
            <a:r>
              <a:rPr lang="pt-BR" dirty="0" smtClean="0"/>
              <a:t>Reatividade</a:t>
            </a:r>
            <a:r>
              <a:rPr lang="pt-BR" dirty="0"/>
              <a:t>, autonomia, </a:t>
            </a:r>
            <a:r>
              <a:rPr lang="pt-BR" dirty="0" smtClean="0"/>
              <a:t>orientação </a:t>
            </a:r>
            <a:r>
              <a:rPr lang="pt-BR" dirty="0"/>
              <a:t>a objetivo, </a:t>
            </a:r>
            <a:r>
              <a:rPr lang="pt-BR" dirty="0" smtClean="0"/>
              <a:t>temporária </a:t>
            </a:r>
            <a:r>
              <a:rPr lang="pt-BR" dirty="0"/>
              <a:t>ou </a:t>
            </a:r>
            <a:r>
              <a:rPr lang="pt-BR" dirty="0" smtClean="0"/>
              <a:t>contínua, comunicativa</a:t>
            </a:r>
            <a:r>
              <a:rPr lang="pt-BR" dirty="0"/>
              <a:t>, aprendizagem, mobilidade, </a:t>
            </a:r>
            <a:r>
              <a:rPr lang="pt-BR" dirty="0" smtClean="0"/>
              <a:t>flexibilidade (Franklin e Graesser</a:t>
            </a:r>
            <a:r>
              <a:rPr lang="pt-BR" dirty="0"/>
              <a:t>, </a:t>
            </a:r>
            <a:r>
              <a:rPr lang="pt-BR" dirty="0" smtClean="0"/>
              <a:t>1997).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1083</Words>
  <Application>Microsoft Office PowerPoint</Application>
  <PresentationFormat>Apresentação na tela (4:3)</PresentationFormat>
  <Paragraphs>453</Paragraphs>
  <Slides>59</Slides>
  <Notes>57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Tema do Office</vt:lpstr>
      <vt:lpstr>Agentes inteligentes para batalhas Pokémon</vt:lpstr>
      <vt:lpstr>Resumo</vt:lpstr>
      <vt:lpstr>Introdução</vt:lpstr>
      <vt:lpstr>Motivação</vt:lpstr>
      <vt:lpstr>Objetivos</vt:lpstr>
      <vt:lpstr>Principais Contribuições</vt:lpstr>
      <vt:lpstr>Agentes Inteligentes</vt:lpstr>
      <vt:lpstr>Agentes Inteligentes</vt:lpstr>
      <vt:lpstr>Agentes Inteligentes Classificação de agentes</vt:lpstr>
      <vt:lpstr>Agentes Inteligentes Classificação de agentes</vt:lpstr>
      <vt:lpstr>Agentes em Jogos</vt:lpstr>
      <vt:lpstr>Agentes em Jogos Agentes x Jogadores</vt:lpstr>
      <vt:lpstr>Agentes em Jogos Agentes x Jogadores</vt:lpstr>
      <vt:lpstr>Agentes em Jogos Agentes x Jogadores</vt:lpstr>
      <vt:lpstr>Agentes em Jogos Chess Chip</vt:lpstr>
      <vt:lpstr>Agentes em Jogos Heurística</vt:lpstr>
      <vt:lpstr>Agentes em Jogos Competições entre agentes</vt:lpstr>
      <vt:lpstr>Agentes em Jogos Competições entre agentes</vt:lpstr>
      <vt:lpstr>Agentes em Jogos Competições entre agentes</vt:lpstr>
      <vt:lpstr>Inteligência Artificial</vt:lpstr>
      <vt:lpstr>Inteligência Artificial Inteligência para jogos</vt:lpstr>
      <vt:lpstr>Inteligência Artificial Algoritmo baseado em grafos</vt:lpstr>
      <vt:lpstr>Inteligência Artificial Minimax</vt:lpstr>
      <vt:lpstr>Inteligência Artificial Minimax</vt:lpstr>
      <vt:lpstr>Inteligência Artificial Minimax</vt:lpstr>
      <vt:lpstr>Inteligência Artificial Aprendizado por reforço</vt:lpstr>
      <vt:lpstr>Inteligência Artificial Aprendizado por reforço</vt:lpstr>
      <vt:lpstr>Inteligência Artificial Processo de decisão de Markov</vt:lpstr>
      <vt:lpstr>Inteligência Artificial Q-Learning</vt:lpstr>
      <vt:lpstr>Inteligência Artificial Q-Learning</vt:lpstr>
      <vt:lpstr>Inteligência Artificial Q-Learning</vt:lpstr>
      <vt:lpstr>Inteligência Artificial Neuroevolução</vt:lpstr>
      <vt:lpstr>Inteligência Artificial Redes Neurais</vt:lpstr>
      <vt:lpstr>Inteligência Artificial Perceptron</vt:lpstr>
      <vt:lpstr>Inteligência Artificial Algoritmos Genéticos</vt:lpstr>
      <vt:lpstr>Inteligência Artificial Algoritmos Evolutivo</vt:lpstr>
      <vt:lpstr>Inteligência Artificial Neuroevolução</vt:lpstr>
      <vt:lpstr>Sistemas de batalhas Pokémon</vt:lpstr>
      <vt:lpstr>Sistemas de batalhas Pokémon Contextualização</vt:lpstr>
      <vt:lpstr>Sistemas de batalhas Pokémon Pokémon Showdown</vt:lpstr>
      <vt:lpstr>Sistemas de batalhas Pokémon Características do Pokémon</vt:lpstr>
      <vt:lpstr>Sistemas de batalhas Pokémon Características do Pokémon</vt:lpstr>
      <vt:lpstr>Sistemas de batalhas Pokémon Características do Pokémon</vt:lpstr>
      <vt:lpstr>Sistemas de batalhas Pokémon Golpes do Pokémon</vt:lpstr>
      <vt:lpstr>Sistemas de batalhas Pokémon Composição dos times</vt:lpstr>
      <vt:lpstr>Sistemas de batalhas Pokémon Sistemas de batalhas</vt:lpstr>
      <vt:lpstr>Sistemas de batalhas Pokémon Sistemas de batalhas</vt:lpstr>
      <vt:lpstr>Sistemas de batalhas Pokémon Cálculo de Dano</vt:lpstr>
      <vt:lpstr>Metodologia</vt:lpstr>
      <vt:lpstr>Metodologia</vt:lpstr>
      <vt:lpstr>Metodologia Agentes</vt:lpstr>
      <vt:lpstr>Metodologia Treino e aprendizado</vt:lpstr>
      <vt:lpstr>Metodologia Treino e aprendizado</vt:lpstr>
      <vt:lpstr>Metodologia Avaliação de resultado</vt:lpstr>
      <vt:lpstr>Plano de Trabalho</vt:lpstr>
      <vt:lpstr>Plano de Trabalho</vt:lpstr>
      <vt:lpstr>Plano de Trabalho</vt:lpstr>
      <vt:lpstr>Plano de Trabalho Cronograma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ARAUJO</dc:creator>
  <cp:lastModifiedBy>OHARA</cp:lastModifiedBy>
  <cp:revision>49</cp:revision>
  <dcterms:created xsi:type="dcterms:W3CDTF">2014-11-30T21:29:00Z</dcterms:created>
  <dcterms:modified xsi:type="dcterms:W3CDTF">2016-03-15T01:34:45Z</dcterms:modified>
</cp:coreProperties>
</file>