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300" r:id="rId6"/>
    <p:sldId id="301" r:id="rId7"/>
    <p:sldId id="299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2"/>
    <p:restoredTop sz="84326"/>
  </p:normalViewPr>
  <p:slideViewPr>
    <p:cSldViewPr snapToGrid="0" snapToObjects="1">
      <p:cViewPr varScale="1">
        <p:scale>
          <a:sx n="92" d="100"/>
          <a:sy n="92" d="100"/>
        </p:scale>
        <p:origin x="1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Science Methods for Cutting-edge Tec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not, we have bias.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an example of bias in sampling?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Population: mean </a:t>
            </a:r>
            <a:r>
              <a:rPr lang="en-US" dirty="0">
                <a:latin typeface="Calibri" charset="0"/>
              </a:rPr>
              <a:t>(𝜇)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(𝜎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Sample: mean (</a:t>
            </a:r>
            <a:r>
              <a:rPr lang="en-US" i="1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)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(</a:t>
            </a:r>
            <a:r>
              <a:rPr lang="en-US" i="1" dirty="0" smtClean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have their own distributions </a:t>
            </a:r>
            <a:r>
              <a:rPr lang="mr-IN" dirty="0" smtClean="0">
                <a:latin typeface="Calibri" charset="0"/>
              </a:rPr>
              <a:t>–</a:t>
            </a:r>
            <a:r>
              <a:rPr lang="en-US" dirty="0" smtClean="0">
                <a:latin typeface="Calibri" charset="0"/>
              </a:rPr>
              <a:t> e.g. C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</a:t>
            </a:r>
            <a:r>
              <a:rPr lang="is-IS" dirty="0" smtClean="0">
                <a:latin typeface="Calibri" charset="0"/>
              </a:rPr>
              <a:t>with </a:t>
            </a:r>
            <a:r>
              <a:rPr lang="is-IS" dirty="0" smtClean="0">
                <a:latin typeface="Calibri" charset="0"/>
              </a:rPr>
              <a:t>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</a:t>
            </a:r>
            <a:r>
              <a:rPr lang="is-IS" dirty="0" smtClean="0">
                <a:latin typeface="Calibri" charset="0"/>
              </a:rPr>
              <a:t>sample, each item has 1/7 probability</a:t>
            </a:r>
            <a:endParaRPr lang="is-I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</a:t>
            </a:r>
            <a:r>
              <a:rPr lang="is-IS" dirty="0" smtClean="0">
                <a:latin typeface="Calibri" charset="0"/>
              </a:rPr>
              <a:t>)?</a:t>
            </a:r>
          </a:p>
          <a:p>
            <a:pPr lvl="3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49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without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sample</a:t>
            </a:r>
            <a:r>
              <a:rPr lang="is-IS" dirty="0" smtClean="0">
                <a:latin typeface="Calibri" charset="0"/>
              </a:rPr>
              <a:t>? 1/6</a:t>
            </a:r>
            <a:endParaRPr lang="is-I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</a:t>
            </a:r>
            <a:r>
              <a:rPr lang="is-IS" dirty="0" smtClean="0">
                <a:latin typeface="Calibri" charset="0"/>
              </a:rPr>
              <a:t>)?</a:t>
            </a:r>
          </a:p>
          <a:p>
            <a:pPr lvl="3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42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Note </a:t>
            </a:r>
            <a:r>
              <a:rPr lang="en-US" dirty="0">
                <a:latin typeface="Calibri" charset="0"/>
              </a:rPr>
              <a:t>that 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i="1" baseline="-25000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</a:t>
            </a: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alert!</a:t>
            </a:r>
            <a:endParaRPr lang="en-US" b="1" dirty="0" smtClean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the distribution of sample means becomes more normal, regardless of population distribution shape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</a:t>
            </a: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alert!</a:t>
            </a:r>
            <a:endParaRPr lang="en-US" b="1" dirty="0" smtClean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X</a:t>
            </a:r>
            <a:r>
              <a:rPr lang="en-US" i="1" baseline="-25000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Thus big </a:t>
            </a:r>
            <a:r>
              <a:rPr lang="en-US" i="1" dirty="0" smtClean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</a:t>
            </a:r>
            <a:r>
              <a:rPr lang="en-US" dirty="0" smtClean="0">
                <a:latin typeface="Calibri" charset="0"/>
              </a:rPr>
              <a:t>≅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</a:t>
            </a:r>
            <a:r>
              <a:rPr lang="en-US" i="1" baseline="-25000" dirty="0">
                <a:latin typeface="Calibri" charset="0"/>
              </a:rPr>
              <a:t>X̅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</a:t>
                </a:r>
                <a:r>
                  <a:rPr lang="en-US" b="1" dirty="0" smtClean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alert!</a:t>
                </a:r>
                <a:endParaRPr lang="en-US" b="1" dirty="0" smtClean="0">
                  <a:solidFill>
                    <a:srgbClr val="FF0000"/>
                  </a:solidFill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As </a:t>
                </a:r>
                <a:r>
                  <a:rPr lang="en-US" i="1" dirty="0" smtClean="0">
                    <a:latin typeface="Calibri" charset="0"/>
                  </a:rPr>
                  <a:t>n</a:t>
                </a:r>
                <a:r>
                  <a:rPr lang="en-US" dirty="0" smtClean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Why is this super duper awesome?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statistics?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practice or science of collecting and analyzing numerical data in large quantities, especially for the purpose of inferring proportions in a whole from those in a representative </a:t>
            </a:r>
            <a:r>
              <a:rPr lang="en-US" dirty="0" smtClean="0"/>
              <a:t>sample.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r>
              <a:rPr lang="en-US" dirty="0" smtClean="0">
                <a:latin typeface="Calibri" charset="0"/>
              </a:rPr>
              <a:t>-Wikipedia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are the key features of this statement?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 err="1" smtClean="0">
                <a:latin typeface="Calibri" charset="0"/>
              </a:rPr>
              <a:t>upyter</a:t>
            </a:r>
            <a:r>
              <a:rPr lang="en-US" dirty="0" smtClean="0">
                <a:latin typeface="Calibri" charset="0"/>
              </a:rPr>
              <a:t> notebook for practical demonstration!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Download the notebook and open it in </a:t>
            </a:r>
            <a:r>
              <a:rPr lang="en-US" dirty="0" err="1" smtClean="0">
                <a:latin typeface="Calibri" charset="0"/>
              </a:rPr>
              <a:t>jupyter</a:t>
            </a:r>
            <a:r>
              <a:rPr lang="en-US" dirty="0" smtClean="0">
                <a:latin typeface="Calibri" charset="0"/>
              </a:rPr>
              <a:t> notebook.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Pair up with another individual in the class and go through the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This notebook will challenge you.  It will </a:t>
            </a:r>
            <a:r>
              <a:rPr lang="en-US" smtClean="0">
                <a:latin typeface="Calibri" charset="0"/>
              </a:rPr>
              <a:t>require you use SEDS and DSMCER knowledge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It tells us the chances of being wrong.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 set of data drawn from a population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Often want to know the mean (𝜇) and standard deviation (</a:t>
            </a:r>
            <a:r>
              <a:rPr lang="en-US" dirty="0">
                <a:latin typeface="Calibri" charset="0"/>
              </a:rPr>
              <a:t>𝜎</a:t>
            </a:r>
            <a:r>
              <a:rPr lang="en-US" dirty="0" smtClean="0">
                <a:latin typeface="Calibri" charset="0"/>
              </a:rPr>
              <a:t>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Mean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We often talk </a:t>
            </a:r>
            <a:r>
              <a:rPr lang="en-US" dirty="0">
                <a:latin typeface="Calibri" charset="0"/>
              </a:rPr>
              <a:t>about variance (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baseline="30000" dirty="0" smtClean="0">
                <a:latin typeface="Calibri" charset="0"/>
              </a:rPr>
              <a:t>2</a:t>
            </a:r>
            <a:r>
              <a:rPr lang="en-US" dirty="0" smtClean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1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68%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2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95%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3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99.7%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directly measure</a:t>
            </a:r>
            <a:r>
              <a:rPr lang="en-US" dirty="0">
                <a:latin typeface="Calibri" charset="0"/>
              </a:rPr>
              <a:t> the mean (𝜇) and standard deviation (𝜎) of a population</a:t>
            </a:r>
            <a:r>
              <a:rPr lang="en-US" dirty="0" smtClean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Describe a sample based on its size </a:t>
            </a:r>
            <a:r>
              <a:rPr lang="en-US" i="1" dirty="0" smtClean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Denote a sample as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and indexed by subscripts, e.g.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i="1" baseline="-25000" dirty="0" smtClean="0">
                <a:latin typeface="Calibri" charset="0"/>
              </a:rPr>
              <a:t>1</a:t>
            </a:r>
            <a:endParaRPr lang="en-US" baseline="-25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to choose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14413</TotalTime>
  <Words>780</Words>
  <Application>Microsoft Macintosh PowerPoint</Application>
  <PresentationFormat>On-screen Show (4:3)</PresentationFormat>
  <Paragraphs>124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Handwriting - Dakota</vt:lpstr>
      <vt:lpstr>Mangal</vt:lpstr>
      <vt:lpstr>宋体</vt:lpstr>
      <vt:lpstr>Arial</vt:lpstr>
      <vt:lpstr>Office Theme</vt:lpstr>
      <vt:lpstr>Data Science Methods for Cutting-edge Tec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544</cp:revision>
  <dcterms:created xsi:type="dcterms:W3CDTF">2015-01-21T04:58:27Z</dcterms:created>
  <dcterms:modified xsi:type="dcterms:W3CDTF">2018-01-25T20:24:31Z</dcterms:modified>
</cp:coreProperties>
</file>