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9"/>
  </p:notesMasterIdLst>
  <p:sldIdLst>
    <p:sldId id="276" r:id="rId3"/>
    <p:sldId id="329" r:id="rId4"/>
    <p:sldId id="389" r:id="rId5"/>
    <p:sldId id="410" r:id="rId6"/>
    <p:sldId id="390" r:id="rId7"/>
    <p:sldId id="417" r:id="rId8"/>
    <p:sldId id="418" r:id="rId9"/>
    <p:sldId id="419" r:id="rId10"/>
    <p:sldId id="420" r:id="rId11"/>
    <p:sldId id="421" r:id="rId12"/>
    <p:sldId id="416" r:id="rId13"/>
    <p:sldId id="422" r:id="rId14"/>
    <p:sldId id="424" r:id="rId15"/>
    <p:sldId id="425" r:id="rId16"/>
    <p:sldId id="391" r:id="rId17"/>
    <p:sldId id="401" r:id="rId18"/>
    <p:sldId id="392" r:id="rId19"/>
    <p:sldId id="395" r:id="rId20"/>
    <p:sldId id="396" r:id="rId21"/>
    <p:sldId id="402" r:id="rId22"/>
    <p:sldId id="397" r:id="rId23"/>
    <p:sldId id="398" r:id="rId24"/>
    <p:sldId id="399" r:id="rId25"/>
    <p:sldId id="403" r:id="rId26"/>
    <p:sldId id="404" r:id="rId27"/>
    <p:sldId id="393" r:id="rId28"/>
    <p:sldId id="405" r:id="rId29"/>
    <p:sldId id="406" r:id="rId30"/>
    <p:sldId id="407" r:id="rId31"/>
    <p:sldId id="408" r:id="rId32"/>
    <p:sldId id="409" r:id="rId33"/>
    <p:sldId id="411" r:id="rId34"/>
    <p:sldId id="413" r:id="rId35"/>
    <p:sldId id="412" r:id="rId36"/>
    <p:sldId id="394" r:id="rId37"/>
    <p:sldId id="40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1" autoAdjust="0"/>
    <p:restoredTop sz="91222"/>
  </p:normalViewPr>
  <p:slideViewPr>
    <p:cSldViewPr snapToGrid="0" snapToObjects="1" showGuides="1">
      <p:cViewPr>
        <p:scale>
          <a:sx n="100" d="100"/>
          <a:sy n="100" d="100"/>
        </p:scale>
        <p:origin x="192" y="432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Warning: need to get away from thinking of this a prediction/response!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github.com/scikit-learn/scikit-learn/blob/a24c8b46/sklearn/svm/classes.py#L13" TargetMode="External"/><Relationship Id="rId5" Type="http://schemas.openxmlformats.org/officeDocument/2006/relationships/hyperlink" Target="http://scikit-learn.org/stable/modules/generated/sklearn.svm.LinearSVC.html#sklearn.svm.LinearSVC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Methods for Clean Energy Research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7" y="4588566"/>
            <a:ext cx="47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&amp; Unsupervised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March </a:t>
            </a:r>
            <a:r>
              <a:rPr lang="en-US" dirty="0" smtClean="0"/>
              <a:t>1, </a:t>
            </a:r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sz="2000" dirty="0" smtClean="0"/>
              <a:t>Example effect of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90152"/>
            <a:ext cx="5842000" cy="660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902" y="3400267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a support vector classifier (SVC).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5698465"/>
            <a:ext cx="784041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i="1" dirty="0"/>
              <a:t>class </a:t>
            </a:r>
            <a:r>
              <a:rPr lang="en-US" dirty="0" err="1"/>
              <a:t>sklearn.svm.LinearSVC</a:t>
            </a:r>
            <a:r>
              <a:rPr lang="en-US" dirty="0"/>
              <a:t>(</a:t>
            </a:r>
            <a:r>
              <a:rPr lang="en-US" i="1" dirty="0"/>
              <a:t>penalty=’l2’</a:t>
            </a:r>
            <a:r>
              <a:rPr lang="en-US" dirty="0"/>
              <a:t>, </a:t>
            </a:r>
            <a:r>
              <a:rPr lang="en-US" i="1" dirty="0"/>
              <a:t>loss=’</a:t>
            </a:r>
            <a:r>
              <a:rPr lang="en-US" i="1" dirty="0" err="1"/>
              <a:t>squared_hinge</a:t>
            </a:r>
            <a:r>
              <a:rPr lang="en-US" i="1" dirty="0"/>
              <a:t>’</a:t>
            </a:r>
            <a:r>
              <a:rPr lang="en-US" dirty="0"/>
              <a:t>, </a:t>
            </a:r>
            <a:r>
              <a:rPr lang="en-US" i="1" dirty="0"/>
              <a:t>dual=True</a:t>
            </a:r>
            <a:r>
              <a:rPr lang="en-US" dirty="0"/>
              <a:t>, </a:t>
            </a:r>
            <a:r>
              <a:rPr lang="en-US" i="1" dirty="0" err="1"/>
              <a:t>tol</a:t>
            </a:r>
            <a:r>
              <a:rPr lang="en-US" i="1" dirty="0"/>
              <a:t>=0.0001</a:t>
            </a:r>
            <a:r>
              <a:rPr lang="en-US" dirty="0"/>
              <a:t>, </a:t>
            </a:r>
            <a:r>
              <a:rPr lang="en-US" i="1" dirty="0"/>
              <a:t>C=1.0</a:t>
            </a:r>
            <a:r>
              <a:rPr lang="en-US" dirty="0"/>
              <a:t>, </a:t>
            </a:r>
            <a:r>
              <a:rPr lang="en-US" i="1" dirty="0" err="1"/>
              <a:t>multi_class</a:t>
            </a:r>
            <a:r>
              <a:rPr lang="en-US" i="1" dirty="0"/>
              <a:t>=’</a:t>
            </a:r>
            <a:r>
              <a:rPr lang="en-US" i="1" dirty="0" err="1"/>
              <a:t>ovr</a:t>
            </a:r>
            <a:r>
              <a:rPr lang="en-US" i="1" dirty="0"/>
              <a:t>’</a:t>
            </a:r>
            <a:r>
              <a:rPr lang="en-US" dirty="0"/>
              <a:t>, </a:t>
            </a:r>
            <a:r>
              <a:rPr lang="en-US" i="1" dirty="0" err="1"/>
              <a:t>fit_intercept</a:t>
            </a:r>
            <a:r>
              <a:rPr lang="en-US" i="1" dirty="0"/>
              <a:t>=True</a:t>
            </a:r>
            <a:r>
              <a:rPr lang="en-US" dirty="0"/>
              <a:t>, </a:t>
            </a:r>
            <a:r>
              <a:rPr lang="en-US" i="1" dirty="0" err="1"/>
              <a:t>intercept_scaling</a:t>
            </a:r>
            <a:r>
              <a:rPr lang="en-US" i="1" dirty="0"/>
              <a:t>=1</a:t>
            </a:r>
            <a:r>
              <a:rPr lang="en-US" dirty="0"/>
              <a:t>, </a:t>
            </a:r>
            <a:r>
              <a:rPr lang="en-US" i="1" dirty="0" err="1"/>
              <a:t>class_weight</a:t>
            </a:r>
            <a:r>
              <a:rPr lang="en-US" i="1" dirty="0"/>
              <a:t>=None</a:t>
            </a:r>
            <a:r>
              <a:rPr lang="en-US" dirty="0"/>
              <a:t>, </a:t>
            </a:r>
            <a:r>
              <a:rPr lang="en-US" i="1" dirty="0"/>
              <a:t>verbose=0</a:t>
            </a:r>
            <a:r>
              <a:rPr lang="en-US" dirty="0"/>
              <a:t>, </a:t>
            </a:r>
            <a:r>
              <a:rPr lang="en-US" i="1" dirty="0" err="1"/>
              <a:t>random_state</a:t>
            </a:r>
            <a:r>
              <a:rPr lang="en-US" i="1" dirty="0"/>
              <a:t>=None</a:t>
            </a:r>
            <a:r>
              <a:rPr lang="en-US" dirty="0"/>
              <a:t>, </a:t>
            </a:r>
            <a:r>
              <a:rPr lang="en-US" i="1" dirty="0" err="1"/>
              <a:t>max_iter</a:t>
            </a:r>
            <a:r>
              <a:rPr lang="en-US" i="1" dirty="0"/>
              <a:t>=1000</a:t>
            </a:r>
            <a:r>
              <a:rPr lang="en-US" dirty="0"/>
              <a:t>)</a:t>
            </a:r>
            <a:r>
              <a:rPr lang="en-US" dirty="0">
                <a:solidFill>
                  <a:srgbClr val="2878A2"/>
                </a:solidFill>
                <a:hlinkClick r:id="rId4"/>
              </a:rPr>
              <a:t>[source]</a:t>
            </a:r>
            <a:r>
              <a:rPr lang="en-US" dirty="0">
                <a:solidFill>
                  <a:srgbClr val="C60F0F"/>
                </a:solidFill>
                <a:hlinkClick r:id="rId5" tooltip="Permalink to this definition"/>
              </a:rPr>
              <a:t>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015497"/>
          </a:xfrm>
        </p:spPr>
        <p:txBody>
          <a:bodyPr/>
          <a:lstStyle/>
          <a:p>
            <a:r>
              <a:rPr lang="en-US" dirty="0" smtClean="0"/>
              <a:t>What happens when a linear boundary does not suffice?</a:t>
            </a:r>
            <a:endParaRPr lang="en-US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Data from figs 9.8/9.9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8056"/>
            <a:ext cx="4822893" cy="2378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416" y="4104839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features, 2 class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5493" y="4104839"/>
            <a:ext cx="17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Linear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015497"/>
          </a:xfrm>
        </p:spPr>
        <p:txBody>
          <a:bodyPr/>
          <a:lstStyle/>
          <a:p>
            <a:r>
              <a:rPr lang="en-US" dirty="0" smtClean="0"/>
              <a:t>We can use the “kernel trick”</a:t>
            </a:r>
          </a:p>
          <a:p>
            <a:pPr lvl="1"/>
            <a:r>
              <a:rPr lang="en-US" sz="1800" dirty="0" smtClean="0"/>
              <a:t>Use a </a:t>
            </a:r>
            <a:r>
              <a:rPr lang="en-US" sz="1800" b="0" dirty="0" smtClean="0"/>
              <a:t>kernel</a:t>
            </a:r>
            <a:r>
              <a:rPr lang="en-US" sz="1800" dirty="0" smtClean="0"/>
              <a:t> function K that transforms the data into a higher dimensional space (i.e. more dimensions than </a:t>
            </a:r>
            <a:r>
              <a:rPr lang="en-US" sz="1800" i="1" dirty="0" smtClean="0"/>
              <a:t>p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The kernel functions are chosen such that they quantify the similar of two points in the higher dimensional space using only the inner product of the two points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What kernel is this?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5268168"/>
            <a:ext cx="2959100" cy="1086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92" y="3600449"/>
            <a:ext cx="2657408" cy="904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77000" y="3867911"/>
            <a:ext cx="21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Inner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015497"/>
          </a:xfrm>
        </p:spPr>
        <p:txBody>
          <a:bodyPr/>
          <a:lstStyle/>
          <a:p>
            <a:r>
              <a:rPr lang="en-US" dirty="0" smtClean="0"/>
              <a:t>A non-linear kernel function turns the SVC into and SVM</a:t>
            </a:r>
          </a:p>
          <a:p>
            <a:r>
              <a:rPr lang="en-US" dirty="0" smtClean="0"/>
              <a:t>More interesting kernels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7217"/>
          <a:stretch/>
        </p:blipFill>
        <p:spPr>
          <a:xfrm>
            <a:off x="1454150" y="2584450"/>
            <a:ext cx="5143500" cy="70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7300"/>
          <a:stretch/>
        </p:blipFill>
        <p:spPr>
          <a:xfrm>
            <a:off x="1454150" y="3111546"/>
            <a:ext cx="5143500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50000" y="2754513"/>
            <a:ext cx="21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Polynomial kernel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0000" y="3270851"/>
            <a:ext cx="21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Radial kernel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68" y="4370167"/>
            <a:ext cx="4685332" cy="2380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01070" y="3859471"/>
            <a:ext cx="178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SVM: </a:t>
            </a:r>
          </a:p>
          <a:p>
            <a:pPr algn="ctr"/>
            <a:r>
              <a:rPr lang="en-US" dirty="0" smtClean="0"/>
              <a:t>curved boundary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81726" y="3859472"/>
            <a:ext cx="16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SVM: </a:t>
            </a:r>
          </a:p>
          <a:p>
            <a:pPr algn="ctr"/>
            <a:r>
              <a:rPr lang="en-US" dirty="0" smtClean="0"/>
              <a:t>radial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015497"/>
          </a:xfrm>
        </p:spPr>
        <p:txBody>
          <a:bodyPr/>
          <a:lstStyle/>
          <a:p>
            <a:r>
              <a:rPr lang="en-US" dirty="0" smtClean="0"/>
              <a:t>Python time!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89"/>
          <a:stretch/>
        </p:blipFill>
        <p:spPr>
          <a:xfrm>
            <a:off x="6789906" y="4562761"/>
            <a:ext cx="2354094" cy="23789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Consider the X1/X2 data below. Imagine the scenario in which we did not know in advance the response Y (</a:t>
            </a:r>
            <a:r>
              <a:rPr lang="en-US" b="0" dirty="0" smtClean="0"/>
              <a:t>the color of the circle or 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Main goal: </a:t>
            </a:r>
          </a:p>
          <a:p>
            <a:pPr lvl="1"/>
            <a:r>
              <a:rPr lang="en-US" dirty="0" smtClean="0"/>
              <a:t>Use a large set of features (X) [</a:t>
            </a:r>
            <a:r>
              <a:rPr lang="en-US" b="0" dirty="0" smtClean="0"/>
              <a:t>there are no longer any responses, Y!</a:t>
            </a:r>
            <a:r>
              <a:rPr lang="en-US" dirty="0" smtClean="0"/>
              <a:t>] and determine how the data may be grouped together </a:t>
            </a:r>
          </a:p>
          <a:p>
            <a:r>
              <a:rPr lang="en-US" dirty="0" smtClean="0"/>
              <a:t>Central challenge in unsupervised learning:</a:t>
            </a:r>
          </a:p>
          <a:p>
            <a:pPr lvl="1"/>
            <a:r>
              <a:rPr lang="en-US" dirty="0" smtClean="0"/>
              <a:t>How to validate the data? </a:t>
            </a:r>
          </a:p>
          <a:p>
            <a:pPr lvl="1"/>
            <a:r>
              <a:rPr lang="en-US" dirty="0" smtClean="0"/>
              <a:t>Or... Is there any “answer” ? </a:t>
            </a:r>
          </a:p>
        </p:txBody>
      </p:sp>
    </p:spTree>
    <p:extLst>
      <p:ext uri="{BB962C8B-B14F-4D97-AF65-F5344CB8AC3E}">
        <p14:creationId xmlns:p14="http://schemas.microsoft.com/office/powerpoint/2010/main" val="2116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concepts in 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290142" cy="40154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 way to group the data in reduced dimensionality so that sub-groups describe most of the variance: </a:t>
            </a:r>
            <a:r>
              <a:rPr lang="en-US" b="0" dirty="0" smtClean="0"/>
              <a:t>principal components analysis (PCA)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similar sub-groups of data within our total data set:  </a:t>
            </a:r>
            <a:r>
              <a:rPr lang="en-US" b="0" dirty="0" smtClean="0"/>
              <a:t>clustering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3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03115" y="1736725"/>
                <a:ext cx="8252400" cy="4015497"/>
              </a:xfrm>
            </p:spPr>
            <p:txBody>
              <a:bodyPr/>
              <a:lstStyle/>
              <a:p>
                <a:r>
                  <a:rPr lang="en-US" dirty="0" smtClean="0"/>
                  <a:t>The concept of a principal component </a:t>
                </a:r>
              </a:p>
              <a:p>
                <a:pPr lvl="1"/>
                <a:r>
                  <a:rPr lang="en-US" sz="1800" dirty="0" smtClean="0"/>
                  <a:t>Suppose we have two descriptors (Fig 6.14), which are related somehow</a:t>
                </a:r>
              </a:p>
              <a:p>
                <a:pPr lvl="1"/>
                <a:r>
                  <a:rPr lang="en-US" sz="1800" dirty="0" smtClean="0"/>
                  <a:t>We seek the relationship that captures most of the variance in a linear summation of all of our descriptors </a:t>
                </a:r>
              </a:p>
              <a:p>
                <a:pPr lvl="2"/>
                <a:r>
                  <a:rPr lang="en-US" dirty="0" smtClean="0"/>
                  <a:t>What are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that maximize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mr-IN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dirty="0" smtClean="0"/>
                  <a:t>If we are successful, then the coefficients tell us something interesting about how the variables are related</a:t>
                </a:r>
                <a:r>
                  <a:rPr lang="mr-IN" sz="1800" dirty="0" smtClean="0"/>
                  <a:t>…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03115" y="1736725"/>
                <a:ext cx="8252400" cy="4015497"/>
              </a:xfrm>
              <a:blipFill rotWithShape="0">
                <a:blip r:embed="rId3"/>
                <a:stretch>
                  <a:fillRect l="-1108" t="-136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78" y="4550856"/>
            <a:ext cx="4243422" cy="2402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19728"/>
          <a:stretch/>
        </p:blipFill>
        <p:spPr>
          <a:xfrm>
            <a:off x="165100" y="5356010"/>
            <a:ext cx="4037249" cy="39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49" y="648866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</a:t>
            </a:r>
            <a:r>
              <a:rPr lang="en-US" dirty="0" smtClean="0"/>
              <a:t> 6.19 / Fig 6.14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00" y="4834152"/>
            <a:ext cx="444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</a:t>
            </a:r>
            <a:r>
              <a:rPr lang="en-US" dirty="0" smtClean="0"/>
              <a:t>principal</a:t>
            </a:r>
            <a:r>
              <a:rPr lang="en-US" b="1" dirty="0" smtClean="0"/>
              <a:t> </a:t>
            </a:r>
            <a:r>
              <a:rPr lang="en-US" dirty="0" smtClean="0"/>
              <a:t>component for this data is shown by the green line and given by 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1225" y="5720082"/>
                <a:ext cx="3010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=0.839 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=0.544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5" y="5720082"/>
                <a:ext cx="301095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definitions and concepts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One way to look for the relationship between variables that maximizes the variance is to look at the matrix of scatter plots (</a:t>
            </a:r>
            <a:r>
              <a:rPr lang="en-US" sz="2000" b="0" dirty="0" smtClean="0"/>
              <a:t>not feasible in high dimensionality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The first principal component (</a:t>
            </a:r>
            <a:r>
              <a:rPr lang="en-US" sz="2000" i="1" dirty="0" smtClean="0">
                <a:latin typeface="times new roman" charset="0"/>
              </a:rPr>
              <a:t>Z</a:t>
            </a:r>
            <a:r>
              <a:rPr lang="en-US" sz="2000" i="1" baseline="-25000" dirty="0" smtClean="0">
                <a:latin typeface="times new roman" charset="0"/>
              </a:rPr>
              <a:t>1</a:t>
            </a:r>
            <a:r>
              <a:rPr lang="en-US" sz="2000" dirty="0" smtClean="0"/>
              <a:t>) is determined by solving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coefficients </a:t>
            </a:r>
            <a:r>
              <a:rPr lang="en-US" sz="2000" i="1" dirty="0" smtClean="0">
                <a:latin typeface="symbol" charset="2"/>
              </a:rPr>
              <a:t>f</a:t>
            </a:r>
            <a:r>
              <a:rPr lang="en-US" sz="2000" dirty="0" smtClean="0"/>
              <a:t> are known as </a:t>
            </a:r>
            <a:r>
              <a:rPr lang="en-US" sz="2000" b="0" dirty="0" smtClean="0"/>
              <a:t>loadings </a:t>
            </a:r>
            <a:r>
              <a:rPr lang="en-US" sz="2000" dirty="0" smtClean="0"/>
              <a:t>for each of the responses</a:t>
            </a:r>
          </a:p>
          <a:p>
            <a:r>
              <a:rPr lang="en-US" sz="2000" dirty="0" smtClean="0"/>
              <a:t>The PC loadings are often the most informative outcome of our PCA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26" y="3113973"/>
            <a:ext cx="6695062" cy="10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principal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But what if there are other variables that help describe the variance in our observables? 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PC </a:t>
            </a:r>
            <a:r>
              <a:rPr lang="en-US" dirty="0"/>
              <a:t>(</a:t>
            </a:r>
            <a:r>
              <a:rPr lang="en-US" i="1" dirty="0" smtClean="0">
                <a:latin typeface="times new roman" charset="0"/>
              </a:rPr>
              <a:t>Z</a:t>
            </a:r>
            <a:r>
              <a:rPr lang="en-US" i="1" baseline="-25000" dirty="0" smtClean="0">
                <a:latin typeface="times new roman" charset="0"/>
              </a:rPr>
              <a:t>2</a:t>
            </a:r>
            <a:r>
              <a:rPr lang="en-US" dirty="0" smtClean="0"/>
              <a:t>) is the linear combination of </a:t>
            </a:r>
            <a:r>
              <a:rPr lang="en-US" dirty="0" smtClean="0">
                <a:latin typeface="symbol" charset="2"/>
              </a:rPr>
              <a:t>f</a:t>
            </a:r>
            <a:r>
              <a:rPr lang="en-US" sz="2000" baseline="-25000" dirty="0" smtClean="0">
                <a:latin typeface="open sans" charset="0"/>
              </a:rPr>
              <a:t>j2</a:t>
            </a:r>
            <a:r>
              <a:rPr lang="en-US" dirty="0" smtClean="0"/>
              <a:t>X</a:t>
            </a:r>
            <a:r>
              <a:rPr lang="en-US" baseline="-25000" dirty="0" smtClean="0"/>
              <a:t>j</a:t>
            </a:r>
            <a:r>
              <a:rPr lang="en-US" dirty="0" smtClean="0"/>
              <a:t> that has maximum variance: </a:t>
            </a:r>
            <a:r>
              <a:rPr lang="en-US" b="0" dirty="0" smtClean="0"/>
              <a:t>must be orthogonal, or totally uncorrelated to </a:t>
            </a:r>
            <a:r>
              <a:rPr lang="en-US" b="0" i="1" dirty="0" smtClean="0">
                <a:latin typeface="times new roman" charset="0"/>
              </a:rPr>
              <a:t>Z</a:t>
            </a:r>
            <a:r>
              <a:rPr lang="en-US" b="0" i="1" baseline="-25000" dirty="0" smtClean="0">
                <a:latin typeface="times new roman" charset="0"/>
              </a:rPr>
              <a:t>1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orthogonality of the 2</a:t>
            </a:r>
            <a:r>
              <a:rPr lang="en-US" baseline="30000" dirty="0" smtClean="0"/>
              <a:t>nd</a:t>
            </a:r>
            <a:r>
              <a:rPr lang="en-US" dirty="0" smtClean="0"/>
              <a:t> PC comes in as an additional constraint 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4" y="3803515"/>
            <a:ext cx="8178456" cy="6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review from last time </a:t>
            </a:r>
          </a:p>
          <a:p>
            <a:r>
              <a:rPr lang="en-US" dirty="0" smtClean="0"/>
              <a:t>A brief note on the support vector machine </a:t>
            </a:r>
          </a:p>
          <a:p>
            <a:r>
              <a:rPr lang="en-US" dirty="0" smtClean="0"/>
              <a:t>Comparison of supervised vs. unsupervised learning</a:t>
            </a:r>
          </a:p>
          <a:p>
            <a:r>
              <a:rPr lang="en-US" dirty="0" smtClean="0"/>
              <a:t>Principal components analysis (PCA)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summary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There are many principal components, they are usually determined through </a:t>
            </a:r>
            <a:r>
              <a:rPr lang="en-US" dirty="0" err="1" smtClean="0"/>
              <a:t>eigen</a:t>
            </a:r>
            <a:r>
              <a:rPr lang="en-US" dirty="0" smtClean="0"/>
              <a:t> decomposition of the covariance matrix of X  </a:t>
            </a:r>
          </a:p>
          <a:p>
            <a:r>
              <a:rPr lang="en-US" dirty="0" smtClean="0"/>
              <a:t>The eigenvalues, when ordered, often display a </a:t>
            </a:r>
            <a:r>
              <a:rPr lang="en-US" b="0" dirty="0" smtClean="0"/>
              <a:t>spectral gap</a:t>
            </a:r>
            <a:r>
              <a:rPr lang="en-US" dirty="0" smtClean="0"/>
              <a:t>, which can be useful in determining which set are the more useful to focus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04" y="4231532"/>
            <a:ext cx="3757395" cy="2779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115" y="6235430"/>
            <a:ext cx="261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internet picture: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analysis results may depend on the scale of X</a:t>
            </a:r>
            <a:r>
              <a:rPr lang="en-US" baseline="-25000" dirty="0" smtClean="0"/>
              <a:t>i</a:t>
            </a:r>
            <a:r>
              <a:rPr lang="en-US" dirty="0" smtClean="0"/>
              <a:t>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in Ridge and LASSO regression, the ultimate answer of your PCA analysis is not </a:t>
                </a:r>
                <a:r>
                  <a:rPr lang="en-US" b="0" dirty="0" smtClean="0"/>
                  <a:t>scale invariant</a:t>
                </a:r>
                <a:r>
                  <a:rPr lang="en-US" dirty="0" smtClean="0"/>
                  <a:t>!   </a:t>
                </a:r>
              </a:p>
              <a:p>
                <a:r>
                  <a:rPr lang="en-US" dirty="0" smtClean="0"/>
                  <a:t>Prior to conducting PCA you should: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all the means of each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equal to zero: </a:t>
                </a:r>
                <a:r>
                  <a:rPr lang="en-US" b="0" dirty="0" smtClean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0" dirty="0" smtClean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the variance of each </a:t>
                </a: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equal to </a:t>
                </a:r>
                <a:r>
                  <a:rPr lang="en-US" dirty="0" smtClean="0"/>
                  <a:t>one: </a:t>
                </a:r>
                <a:r>
                  <a:rPr lang="en-US" b="0" dirty="0" smtClean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=</m:t>
                        </m:r>
                        <m:r>
                          <a:rPr lang="en-US" b="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endParaRPr lang="en-US" dirty="0" smtClean="0"/>
              </a:p>
              <a:p>
                <a:r>
                  <a:rPr lang="en-US" dirty="0">
                    <a:sym typeface="Wingdings"/>
                  </a:rPr>
                  <a:t>W</a:t>
                </a:r>
                <a:r>
                  <a:rPr lang="en-US" dirty="0" smtClean="0">
                    <a:sym typeface="Wingdings"/>
                  </a:rPr>
                  <a:t>e are looking for variables that explain the variance and don’t want the order of magnitude (or choice of units!) to numerically swamp out an important effect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115" t="-1366" r="-669" b="-6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use principal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PCA is usually an “exploratory” method </a:t>
            </a:r>
          </a:p>
          <a:p>
            <a:endParaRPr lang="en-US" dirty="0" smtClean="0"/>
          </a:p>
          <a:p>
            <a:r>
              <a:rPr lang="en-US" dirty="0" smtClean="0"/>
              <a:t>Proportion of variance explained and what this means in practice</a:t>
            </a:r>
          </a:p>
          <a:p>
            <a:endParaRPr lang="en-US" dirty="0"/>
          </a:p>
          <a:p>
            <a:r>
              <a:rPr lang="en-US" dirty="0" smtClean="0"/>
              <a:t>You could potentially bootstrap your PCA if you have enough data, but take care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Python implementation and tips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PCA can become expensive to calculate, especially as the data set size grows </a:t>
            </a:r>
          </a:p>
          <a:p>
            <a:pPr lvl="1"/>
            <a:r>
              <a:rPr lang="en-US" dirty="0" smtClean="0"/>
              <a:t>As a result there are often many methods to pick from </a:t>
            </a:r>
          </a:p>
          <a:p>
            <a:r>
              <a:rPr lang="en-US" dirty="0" smtClean="0"/>
              <a:t>Implementation is easy and many tutorials online, </a:t>
            </a:r>
            <a:r>
              <a:rPr lang="en-US" dirty="0" err="1" smtClean="0"/>
              <a:t>sklearn</a:t>
            </a:r>
            <a:r>
              <a:rPr lang="en-US" dirty="0" smtClean="0"/>
              <a:t> PCA is well supported</a:t>
            </a:r>
          </a:p>
          <a:p>
            <a:r>
              <a:rPr lang="en-US" dirty="0" smtClean="0"/>
              <a:t>Advice</a:t>
            </a:r>
          </a:p>
          <a:p>
            <a:pPr lvl="1"/>
            <a:r>
              <a:rPr lang="en-US" dirty="0" smtClean="0"/>
              <a:t>Go slow and use a subset of your data (if you have many points) </a:t>
            </a:r>
          </a:p>
          <a:p>
            <a:pPr lvl="1"/>
            <a:r>
              <a:rPr lang="en-US" dirty="0" smtClean="0"/>
              <a:t>Use PCA as a </a:t>
            </a:r>
            <a:r>
              <a:rPr lang="en-US" b="0" dirty="0" smtClean="0"/>
              <a:t>guide</a:t>
            </a:r>
            <a:r>
              <a:rPr lang="en-US" dirty="0" smtClean="0"/>
              <a:t> and as an </a:t>
            </a:r>
            <a:r>
              <a:rPr lang="en-US" b="0" dirty="0" smtClean="0"/>
              <a:t>exploratory tool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Constantly interrogate the results and ask if they make sense! You don’t have “test set error” to fall back on, so you need to use your brain!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questions?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Our other main tool in unsupervised learning is </a:t>
            </a:r>
            <a:r>
              <a:rPr lang="en-US" sz="2000" b="0" dirty="0" smtClean="0"/>
              <a:t>clustering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Clustering seeks to group items by minimizing a </a:t>
            </a:r>
            <a:r>
              <a:rPr lang="en-US" sz="2000" b="0" dirty="0" smtClean="0"/>
              <a:t>distance metric</a:t>
            </a:r>
            <a:r>
              <a:rPr lang="en-US" sz="2000" dirty="0"/>
              <a:t> </a:t>
            </a:r>
            <a:r>
              <a:rPr lang="en-US" sz="2000" dirty="0" smtClean="0"/>
              <a:t>between groups of observations or groups of features </a:t>
            </a:r>
          </a:p>
          <a:p>
            <a:r>
              <a:rPr lang="en-US" sz="2000" dirty="0"/>
              <a:t>K means</a:t>
            </a:r>
          </a:p>
          <a:p>
            <a:pPr lvl="1"/>
            <a:r>
              <a:rPr lang="en-US" sz="1800" dirty="0"/>
              <a:t>Algorithm</a:t>
            </a:r>
          </a:p>
          <a:p>
            <a:pPr lvl="1"/>
            <a:r>
              <a:rPr lang="en-US" sz="1800" dirty="0"/>
              <a:t>How to use it </a:t>
            </a:r>
          </a:p>
          <a:p>
            <a:pPr lvl="1"/>
            <a:r>
              <a:rPr lang="en-US" sz="1800" dirty="0"/>
              <a:t>What the results mean </a:t>
            </a:r>
          </a:p>
          <a:p>
            <a:pPr lvl="1"/>
            <a:r>
              <a:rPr lang="en-US" sz="1800" dirty="0"/>
              <a:t>Warnings: size K , many trials</a:t>
            </a:r>
          </a:p>
          <a:p>
            <a:r>
              <a:rPr lang="en-US" sz="2000" dirty="0"/>
              <a:t>Hierarchical clustering</a:t>
            </a:r>
          </a:p>
          <a:p>
            <a:r>
              <a:rPr lang="en-US" sz="2000" dirty="0"/>
              <a:t>Lots of other </a:t>
            </a:r>
            <a:r>
              <a:rPr lang="en-US" sz="2000" dirty="0" smtClean="0"/>
              <a:t>approaches // clustering vs PCA </a:t>
            </a:r>
            <a:endParaRPr lang="en-US" sz="2000" dirty="0"/>
          </a:p>
          <a:p>
            <a:r>
              <a:rPr lang="en-US" sz="2000" dirty="0"/>
              <a:t>How to implement it in </a:t>
            </a:r>
            <a:r>
              <a:rPr lang="en-US" sz="2000" dirty="0" smtClean="0"/>
              <a:t>Python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16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K-means clustering, a simple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459794"/>
          </a:xfrm>
        </p:spPr>
        <p:txBody>
          <a:bodyPr/>
          <a:lstStyle/>
          <a:p>
            <a:r>
              <a:rPr lang="en-US" dirty="0" smtClean="0"/>
              <a:t>One of the most common clustering methods</a:t>
            </a:r>
          </a:p>
          <a:p>
            <a:r>
              <a:rPr lang="en-US" dirty="0" smtClean="0"/>
              <a:t>Requires, as an input, specification of the final number of clusters you want (</a:t>
            </a:r>
            <a:r>
              <a:rPr lang="en-US" b="0" dirty="0" smtClean="0"/>
              <a:t>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Rules: </a:t>
            </a:r>
          </a:p>
          <a:p>
            <a:pPr lvl="1"/>
            <a:r>
              <a:rPr lang="en-US" dirty="0" smtClean="0"/>
              <a:t>Each observation must be placed in at least one of the clusters</a:t>
            </a:r>
          </a:p>
          <a:p>
            <a:pPr lvl="1"/>
            <a:r>
              <a:rPr lang="en-US" dirty="0" smtClean="0"/>
              <a:t>No clusters may overlap, each observation can only be placed in a single cluster </a:t>
            </a:r>
          </a:p>
          <a:p>
            <a:pPr lvl="1"/>
            <a:r>
              <a:rPr lang="en-US" dirty="0" smtClean="0"/>
              <a:t>The goal is to minimize the </a:t>
            </a:r>
            <a:r>
              <a:rPr lang="en-US" b="0" dirty="0" smtClean="0"/>
              <a:t>variance of observations within each of the clusters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Same data, different values of 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0" y="1510002"/>
            <a:ext cx="7897509" cy="53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for K-means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1643973"/>
            <a:ext cx="6342928" cy="2986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09" y="4936787"/>
            <a:ext cx="6041957" cy="8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1363507"/>
            <a:ext cx="5621074" cy="54166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for K-means (e.g., K=3)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 last 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Classification and regression trees</a:t>
            </a:r>
          </a:p>
          <a:p>
            <a:pPr lvl="1"/>
            <a:r>
              <a:rPr lang="en-US" dirty="0" smtClean="0"/>
              <a:t>Tree depth and relationship to bias/variance concepts </a:t>
            </a:r>
          </a:p>
          <a:p>
            <a:r>
              <a:rPr lang="en-US" dirty="0" smtClean="0"/>
              <a:t>Ensemble methods</a:t>
            </a:r>
          </a:p>
          <a:p>
            <a:pPr lvl="1"/>
            <a:r>
              <a:rPr lang="en-US" dirty="0" smtClean="0"/>
              <a:t>Bagging </a:t>
            </a:r>
          </a:p>
          <a:p>
            <a:pPr lvl="1"/>
            <a:r>
              <a:rPr lang="en-US" dirty="0" smtClean="0"/>
              <a:t>Random forest </a:t>
            </a:r>
          </a:p>
          <a:p>
            <a:r>
              <a:rPr lang="en-US" dirty="0" smtClean="0"/>
              <a:t>Visualization of DTs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8049" y="4648111"/>
            <a:ext cx="61920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Big picture concepts: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DT can outperform regression or classification, especially when relationships are complex or nonlinear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DT are highly dependent on training data used, so ensemble methods are strongly advised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Importance of sampling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K-means clustering is a stochastic process</a:t>
            </a:r>
          </a:p>
          <a:p>
            <a:pPr lvl="1"/>
            <a:r>
              <a:rPr lang="en-US" dirty="0" smtClean="0"/>
              <a:t>Initial random assignment of data to classes</a:t>
            </a:r>
          </a:p>
          <a:p>
            <a:pPr lvl="1"/>
            <a:r>
              <a:rPr lang="en-US" dirty="0" smtClean="0"/>
              <a:t>The optimization scheme leads to a </a:t>
            </a:r>
            <a:r>
              <a:rPr lang="en-US" b="0" dirty="0" smtClean="0"/>
              <a:t>local optimization </a:t>
            </a:r>
            <a:r>
              <a:rPr lang="en-US" dirty="0" smtClean="0"/>
              <a:t>, it is not guaranteed to find the global minimum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Re-seed different initial clusters and repeat optimization of cluster centers / assignments </a:t>
            </a:r>
          </a:p>
          <a:p>
            <a:pPr lvl="1"/>
            <a:r>
              <a:rPr lang="en-US" dirty="0" smtClean="0"/>
              <a:t>Monitor the sum of distances (</a:t>
            </a:r>
            <a:r>
              <a:rPr lang="en-US" b="0" dirty="0" smtClean="0"/>
              <a:t>each point’s distance from each cluster center</a:t>
            </a:r>
            <a:r>
              <a:rPr lang="en-US" dirty="0" smtClean="0"/>
              <a:t>) as your error metric</a:t>
            </a:r>
          </a:p>
          <a:p>
            <a:pPr lvl="1"/>
            <a:r>
              <a:rPr lang="en-US" dirty="0" smtClean="0"/>
              <a:t>Choose clustering arrangement with lowest error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Importance of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7" y="1636971"/>
            <a:ext cx="5205514" cy="51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to do with your clusters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4" y="1736725"/>
            <a:ext cx="8299869" cy="4015497"/>
          </a:xfrm>
        </p:spPr>
        <p:txBody>
          <a:bodyPr/>
          <a:lstStyle/>
          <a:p>
            <a:r>
              <a:rPr lang="en-US" dirty="0" smtClean="0"/>
              <a:t>As in PCA, clustering is an </a:t>
            </a:r>
            <a:r>
              <a:rPr lang="en-US" b="0" dirty="0" smtClean="0"/>
              <a:t>exploratory</a:t>
            </a:r>
            <a:r>
              <a:rPr lang="en-US" dirty="0"/>
              <a:t> </a:t>
            </a:r>
            <a:r>
              <a:rPr lang="en-US" dirty="0" smtClean="0"/>
              <a:t>analysis tool</a:t>
            </a:r>
          </a:p>
          <a:p>
            <a:r>
              <a:rPr lang="en-US" dirty="0" smtClean="0"/>
              <a:t>If you have clustered your </a:t>
            </a:r>
            <a:r>
              <a:rPr lang="en-US" b="0" dirty="0" smtClean="0"/>
              <a:t>observations </a:t>
            </a:r>
            <a:r>
              <a:rPr lang="en-US" dirty="0" smtClean="0"/>
              <a:t>(most common): you can interrogate the different clusters to see if they have common features</a:t>
            </a:r>
          </a:p>
          <a:p>
            <a:pPr lvl="1"/>
            <a:r>
              <a:rPr lang="en-US" dirty="0" smtClean="0"/>
              <a:t>For observations with many features, you can also cluster the features and look @ common observations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In K-means, you have to choose the number of clusters:  </a:t>
            </a:r>
            <a:r>
              <a:rPr lang="en-US" b="0" dirty="0" smtClean="0"/>
              <a:t>you must assess the degree to which this choice makes an impact on your scientific conclusions!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Performing K-means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module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sklearn.clustering</a:t>
            </a:r>
            <a:r>
              <a:rPr lang="en-US" dirty="0" smtClean="0"/>
              <a:t> can perform K-means and has many variants </a:t>
            </a:r>
          </a:p>
          <a:p>
            <a:r>
              <a:rPr lang="en-US" dirty="0" smtClean="0"/>
              <a:t>Quick Q: what is a good strategy to learn how to implement a new method like K-means? </a:t>
            </a:r>
          </a:p>
          <a:p>
            <a:r>
              <a:rPr lang="en-US" dirty="0" smtClean="0"/>
              <a:t>Take care as with PCA if the size of your data set grows, the computational cost to complete the clustering can become prohibitive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6" y="4486435"/>
            <a:ext cx="5593404" cy="246621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Hierarchical clustering vs K-means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main limitation of K-means,   </a:t>
            </a:r>
          </a:p>
          <a:p>
            <a:r>
              <a:rPr lang="en-US" dirty="0" smtClean="0"/>
              <a:t>Section 10.3.2 discusses </a:t>
            </a:r>
            <a:r>
              <a:rPr lang="en-US" b="0" dirty="0" smtClean="0"/>
              <a:t>hierarchical clustering</a:t>
            </a:r>
            <a:r>
              <a:rPr lang="en-US" dirty="0" smtClean="0"/>
              <a:t>, an approach that clusters all the data using a tree type structure </a:t>
            </a:r>
          </a:p>
          <a:p>
            <a:pPr lvl="1"/>
            <a:r>
              <a:rPr lang="en-US" dirty="0" smtClean="0"/>
              <a:t>Choice of how many clusters can be made after the clustering is completed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See ISL for more detail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Clustering vs PCA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Simple definition in ISL (p385): </a:t>
            </a:r>
          </a:p>
          <a:p>
            <a:pPr lvl="1"/>
            <a:r>
              <a:rPr lang="en-US" dirty="0" smtClean="0"/>
              <a:t>“</a:t>
            </a:r>
            <a:r>
              <a:rPr lang="en-US" b="0" i="1" dirty="0" smtClean="0"/>
              <a:t>PCA </a:t>
            </a:r>
            <a:r>
              <a:rPr lang="en-US" b="0" i="1" dirty="0"/>
              <a:t>looks to find a low-dimensional representation of the </a:t>
            </a:r>
            <a:r>
              <a:rPr lang="en-US" b="0" i="1" dirty="0" smtClean="0"/>
              <a:t>observations </a:t>
            </a:r>
            <a:r>
              <a:rPr lang="en-US" b="0" i="1" dirty="0"/>
              <a:t>that explain a good fraction of the </a:t>
            </a:r>
            <a:r>
              <a:rPr lang="en-US" b="0" i="1" dirty="0" smtClean="0"/>
              <a:t>variance</a:t>
            </a:r>
            <a:r>
              <a:rPr lang="en-US" dirty="0" smtClean="0"/>
              <a:t>”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b="0" dirty="0" smtClean="0"/>
              <a:t>Clustering </a:t>
            </a:r>
            <a:r>
              <a:rPr lang="en-US" b="0" dirty="0"/>
              <a:t>looks to find homogeneous subgroups among the </a:t>
            </a:r>
            <a:r>
              <a:rPr lang="en-US" b="0" dirty="0" smtClean="0"/>
              <a:t>observations</a:t>
            </a:r>
            <a:r>
              <a:rPr lang="en-US" dirty="0" smtClean="0"/>
              <a:t>”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Unsupervised learning, especially use of results, can be a bit of an art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In some cases, it might be appropriate to look at both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(if time) Feedback on class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Visualization of the DT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Recall that a hyperplane </a:t>
            </a:r>
            <a:r>
              <a:rPr lang="en-US" dirty="0" smtClean="0"/>
              <a:t>in a </a:t>
            </a:r>
            <a:r>
              <a:rPr lang="en-US" i="1" dirty="0" smtClean="0"/>
              <a:t>p</a:t>
            </a:r>
            <a:r>
              <a:rPr lang="en-US" dirty="0" smtClean="0"/>
              <a:t> dimensional space can be defined as follows</a:t>
            </a:r>
          </a:p>
          <a:p>
            <a:pPr defTabSz="914400">
              <a:spcBef>
                <a:spcPts val="0"/>
              </a:spcBef>
            </a:pPr>
            <a:endParaRPr lang="en-US" sz="2800" dirty="0"/>
          </a:p>
          <a:p>
            <a:pPr defTabSz="914400">
              <a:spcBef>
                <a:spcPts val="0"/>
              </a:spcBef>
            </a:pPr>
            <a:r>
              <a:rPr lang="en-US" dirty="0" smtClean="0"/>
              <a:t>For any given point X = [X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] we can determine what side of the hyperplane it is on via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dirty="0" smtClean="0"/>
              <a:t>How can we use this for classification?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06" y="2268680"/>
            <a:ext cx="4436729" cy="671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67482"/>
          <a:stretch/>
        </p:blipFill>
        <p:spPr>
          <a:xfrm>
            <a:off x="1360926" y="3751316"/>
            <a:ext cx="2959100" cy="375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62820"/>
          <a:stretch/>
        </p:blipFill>
        <p:spPr>
          <a:xfrm>
            <a:off x="4571055" y="3658527"/>
            <a:ext cx="2959100" cy="429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344" y="4398119"/>
            <a:ext cx="3732180" cy="23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75" y="2679558"/>
            <a:ext cx="5285226" cy="40130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If we have </a:t>
            </a:r>
            <a:r>
              <a:rPr lang="en-US" i="1" dirty="0" smtClean="0"/>
              <a:t>p-</a:t>
            </a:r>
            <a:r>
              <a:rPr lang="en-US" dirty="0" smtClean="0"/>
              <a:t>dimensional feature, predictors, 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then </a:t>
            </a:r>
            <a:r>
              <a:rPr lang="en-US" dirty="0" smtClean="0"/>
              <a:t>all we need to do is find a hyperplane that separates our classes</a:t>
            </a: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dirty="0" smtClean="0"/>
              <a:t>Easy, right?</a:t>
            </a:r>
          </a:p>
        </p:txBody>
      </p:sp>
    </p:spTree>
    <p:extLst>
      <p:ext uri="{BB962C8B-B14F-4D97-AF65-F5344CB8AC3E}">
        <p14:creationId xmlns:p14="http://schemas.microsoft.com/office/powerpoint/2010/main" val="10131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This hyperplane is our decision boundary (remember that term?)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Maximal margin classifier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Choose the decision boundary that maximizes the distance to points from both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44" y="3492965"/>
            <a:ext cx="5943600" cy="471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3962" y="3769112"/>
            <a:ext cx="2631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distance to the decision boundary as a measure </a:t>
            </a:r>
            <a:r>
              <a:rPr lang="en-US" smtClean="0"/>
              <a:t>of confidence in our prediction.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What happens when no maximal margin classifier exists?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61" y="2652138"/>
            <a:ext cx="5715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722440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How do we fit a decision boundary?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The C parameter is the “budget” for the amount of points that can violate the decision boundary during training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When C is small or close to 0, no violates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As C increases, the extent of violates increases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Thus, C is our bias/variance tradeoff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52" y="3727932"/>
            <a:ext cx="5216448" cy="3084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4731" y="4047038"/>
            <a:ext cx="263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Notice how </a:t>
            </a:r>
            <a:r>
              <a:rPr lang="en-US" dirty="0" smtClean="0"/>
              <a:t>sensitive the plane fitting is when add a new observation and don’t allow violations.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28241</TotalTime>
  <Words>1732</Words>
  <Application>Microsoft Macintosh PowerPoint</Application>
  <PresentationFormat>On-screen Show (4:3)</PresentationFormat>
  <Paragraphs>207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Calibri</vt:lpstr>
      <vt:lpstr>Cambria Math</vt:lpstr>
      <vt:lpstr>Courier</vt:lpstr>
      <vt:lpstr>Encode Sans Normal Black</vt:lpstr>
      <vt:lpstr>Lucida Grande</vt:lpstr>
      <vt:lpstr>open sans</vt:lpstr>
      <vt:lpstr>open sans</vt:lpstr>
      <vt:lpstr>Open Sans Light</vt:lpstr>
      <vt:lpstr>symbol</vt:lpstr>
      <vt:lpstr>times new roman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David A Beck</cp:lastModifiedBy>
  <cp:revision>542</cp:revision>
  <cp:lastPrinted>2017-02-22T22:41:10Z</cp:lastPrinted>
  <dcterms:created xsi:type="dcterms:W3CDTF">2014-10-14T00:51:43Z</dcterms:created>
  <dcterms:modified xsi:type="dcterms:W3CDTF">2018-03-01T18:21:57Z</dcterms:modified>
</cp:coreProperties>
</file>