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35"/>
  </p:notesMasterIdLst>
  <p:sldIdLst>
    <p:sldId id="276" r:id="rId3"/>
    <p:sldId id="329" r:id="rId4"/>
    <p:sldId id="389" r:id="rId5"/>
    <p:sldId id="386" r:id="rId6"/>
    <p:sldId id="388" r:id="rId7"/>
    <p:sldId id="401" r:id="rId8"/>
    <p:sldId id="402" r:id="rId9"/>
    <p:sldId id="403" r:id="rId10"/>
    <p:sldId id="387" r:id="rId11"/>
    <p:sldId id="404" r:id="rId12"/>
    <p:sldId id="405" r:id="rId13"/>
    <p:sldId id="406" r:id="rId14"/>
    <p:sldId id="408" r:id="rId15"/>
    <p:sldId id="410" r:id="rId16"/>
    <p:sldId id="417" r:id="rId17"/>
    <p:sldId id="418" r:id="rId18"/>
    <p:sldId id="411" r:id="rId19"/>
    <p:sldId id="419" r:id="rId20"/>
    <p:sldId id="420" r:id="rId21"/>
    <p:sldId id="421" r:id="rId22"/>
    <p:sldId id="422" r:id="rId23"/>
    <p:sldId id="423" r:id="rId24"/>
    <p:sldId id="412" r:id="rId25"/>
    <p:sldId id="413" r:id="rId26"/>
    <p:sldId id="424" r:id="rId27"/>
    <p:sldId id="425" r:id="rId28"/>
    <p:sldId id="426" r:id="rId29"/>
    <p:sldId id="414" r:id="rId30"/>
    <p:sldId id="415" r:id="rId31"/>
    <p:sldId id="407" r:id="rId32"/>
    <p:sldId id="416" r:id="rId33"/>
    <p:sldId id="40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1" autoAdjust="0"/>
    <p:restoredTop sz="84091"/>
  </p:normalViewPr>
  <p:slideViewPr>
    <p:cSldViewPr snapToGrid="0" snapToObjects="1" showGuides="1">
      <p:cViewPr varScale="1">
        <p:scale>
          <a:sx n="92" d="100"/>
          <a:sy n="92" d="100"/>
        </p:scale>
        <p:origin x="1664" y="168"/>
      </p:cViewPr>
      <p:guideLst>
        <p:guide orient="horz" pos="2488"/>
        <p:guide pos="478"/>
      </p:guideLst>
    </p:cSldViewPr>
  </p:slideViewPr>
  <p:outlineViewPr>
    <p:cViewPr>
      <p:scale>
        <a:sx n="33" d="100"/>
        <a:sy n="33" d="100"/>
      </p:scale>
      <p:origin x="0" y="-9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6" d="100"/>
          <a:sy n="116" d="100"/>
        </p:scale>
        <p:origin x="22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A69A4-43A8-4442-8088-0B845332DB30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9985C-6B1E-BE4B-8B6E-1AD097E0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4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0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through explanation and take some notes here!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985C-6B1E-BE4B-8B6E-1AD097E07E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7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	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Science Methods for Clean Energy Research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1757" y="4588566"/>
            <a:ext cx="4792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k-fold </a:t>
            </a:r>
            <a:r>
              <a:rPr lang="en-US" dirty="0" smtClean="0"/>
              <a:t>cross validation + finish </a:t>
            </a:r>
            <a:r>
              <a:rPr lang="en-US" dirty="0" smtClean="0"/>
              <a:t>resampling</a:t>
            </a:r>
          </a:p>
          <a:p>
            <a:pPr marL="342900" indent="-342900">
              <a:buAutoNum type="arabicParenR"/>
            </a:pPr>
            <a:r>
              <a:rPr lang="en-US" dirty="0" smtClean="0"/>
              <a:t>model </a:t>
            </a:r>
            <a:r>
              <a:rPr lang="en-US" dirty="0" smtClean="0"/>
              <a:t>selection and regularization </a:t>
            </a:r>
          </a:p>
          <a:p>
            <a:endParaRPr lang="en-US" dirty="0"/>
          </a:p>
          <a:p>
            <a:r>
              <a:rPr lang="en-US" smtClean="0"/>
              <a:t>Feb </a:t>
            </a:r>
            <a:r>
              <a:rPr lang="en-US" smtClean="0"/>
              <a:t>20, </a:t>
            </a:r>
            <a:r>
              <a:rPr lang="en-US" dirty="0" smtClean="0"/>
              <a:t>2017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20338" y="4098787"/>
            <a:ext cx="2623662" cy="2759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33731" y="5934670"/>
            <a:ext cx="2077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This is not my dog, but he is a really good dog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power of the bootstrap in one figure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Fig 5.10, estimates of some parameter, </a:t>
            </a:r>
            <a:r>
              <a:rPr lang="en-US" dirty="0" smtClean="0">
                <a:latin typeface="symbol" charset="2"/>
              </a:rPr>
              <a:t>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64" y="2351428"/>
            <a:ext cx="7711951" cy="450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Take care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Depending on how large your bootstrap sample data set is, I recommend you avoid using the standard error formula (</a:t>
            </a:r>
            <a:r>
              <a:rPr lang="en-US" dirty="0" err="1" smtClean="0"/>
              <a:t>Eq</a:t>
            </a:r>
            <a:r>
              <a:rPr lang="en-US" dirty="0" smtClean="0"/>
              <a:t> 5.8) and instead you should use simply the standard deviation of the bootstrap estimates. </a:t>
            </a:r>
          </a:p>
          <a:p>
            <a:pPr lvl="1"/>
            <a:r>
              <a:rPr lang="en-US" b="0" dirty="0" smtClean="0"/>
              <a:t>Can anyone explain why? </a:t>
            </a:r>
          </a:p>
          <a:p>
            <a:r>
              <a:rPr lang="en-US" dirty="0" smtClean="0"/>
              <a:t>In this context </a:t>
            </a:r>
            <a:r>
              <a:rPr lang="en-US" dirty="0" smtClean="0">
                <a:latin typeface="symbol" charset="2"/>
              </a:rPr>
              <a:t>a</a:t>
            </a:r>
            <a:r>
              <a:rPr lang="en-US" dirty="0" smtClean="0"/>
              <a:t>, could be any quantity from your training procedure (MSE, </a:t>
            </a:r>
            <a:r>
              <a:rPr lang="en-US" dirty="0" smtClean="0">
                <a:latin typeface="symbol" charset="2"/>
              </a:rPr>
              <a:t>b</a:t>
            </a:r>
            <a:r>
              <a:rPr lang="en-US" dirty="0" smtClean="0"/>
              <a:t>, etc..)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4534"/>
            <a:ext cx="9144000" cy="153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Linear model selection and regularization </a:t>
            </a:r>
            <a:r>
              <a:rPr lang="en-US" dirty="0" smtClean="0"/>
              <a:t>(CH6 ISL)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curse of high dimensionality and taking care with your training data </a:t>
            </a:r>
          </a:p>
          <a:p>
            <a:r>
              <a:rPr lang="en-US" dirty="0" smtClean="0"/>
              <a:t>Linear </a:t>
            </a:r>
            <a:r>
              <a:rPr lang="en-US" dirty="0"/>
              <a:t>model selection / regularization </a:t>
            </a:r>
          </a:p>
          <a:p>
            <a:pPr lvl="1"/>
            <a:r>
              <a:rPr lang="en-US" dirty="0"/>
              <a:t>Subset selection </a:t>
            </a:r>
          </a:p>
          <a:p>
            <a:pPr lvl="1"/>
            <a:r>
              <a:rPr lang="en-US" dirty="0"/>
              <a:t>Ridge regression</a:t>
            </a:r>
          </a:p>
          <a:p>
            <a:pPr lvl="1"/>
            <a:r>
              <a:rPr lang="en-US" dirty="0"/>
              <a:t>LASSO regression </a:t>
            </a:r>
          </a:p>
          <a:p>
            <a:pPr lvl="1"/>
            <a:r>
              <a:rPr lang="en-US" dirty="0"/>
              <a:t>Python </a:t>
            </a:r>
          </a:p>
          <a:p>
            <a:r>
              <a:rPr lang="en-US" dirty="0"/>
              <a:t>Dimensionality reduction approaches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0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When good models go bad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Increasing </a:t>
            </a:r>
            <a:r>
              <a:rPr lang="en-US" b="0" dirty="0" smtClean="0"/>
              <a:t>P</a:t>
            </a:r>
            <a:r>
              <a:rPr lang="en-US" dirty="0" smtClean="0"/>
              <a:t> can be seductive, especially if you “feel” like you have a large data set: </a:t>
            </a:r>
            <a:r>
              <a:rPr lang="en-US" b="0" dirty="0" smtClean="0"/>
              <a:t>In high dimension your training data may severely under sample the space of P </a:t>
            </a:r>
          </a:p>
          <a:p>
            <a:r>
              <a:rPr lang="en-US" dirty="0"/>
              <a:t>Supervised learning models are powerful: </a:t>
            </a:r>
            <a:r>
              <a:rPr lang="en-US" b="0" dirty="0"/>
              <a:t>If you have a lot of data you can often get a model that is predictive</a:t>
            </a:r>
            <a:endParaRPr lang="en-US" dirty="0"/>
          </a:p>
          <a:p>
            <a:pPr lvl="1"/>
            <a:r>
              <a:rPr lang="en-US" dirty="0"/>
              <a:t>Can be difficult (or impossible) to make inference about important effects when </a:t>
            </a:r>
            <a:r>
              <a:rPr lang="en-US" b="0" dirty="0"/>
              <a:t>P</a:t>
            </a:r>
            <a:r>
              <a:rPr lang="en-US" dirty="0"/>
              <a:t> (the number of parameters) gets large.. </a:t>
            </a:r>
            <a:endParaRPr lang="en-US" b="0" dirty="0" smtClean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99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curse of dimensionality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9974" y="1726786"/>
            <a:ext cx="8196210" cy="4015497"/>
          </a:xfrm>
        </p:spPr>
        <p:txBody>
          <a:bodyPr/>
          <a:lstStyle/>
          <a:p>
            <a:r>
              <a:rPr lang="en-US" dirty="0" smtClean="0"/>
              <a:t>Consider a situation in which you need n=10 in order to cover response range (in Y) for each X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P=1, n=1</a:t>
            </a:r>
            <a:r>
              <a:rPr lang="mr-IN" dirty="0" smtClean="0"/>
              <a:t>…</a:t>
            </a:r>
            <a:r>
              <a:rPr lang="en-US" dirty="0" smtClean="0"/>
              <a:t> P=2, n=100 P=3, n=1000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Our ability to capture significant fractions of the predictor space collapses after a few dimensions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6390861" y="3012845"/>
            <a:ext cx="1620077" cy="156044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28270" y="4055165"/>
            <a:ext cx="12423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56383" y="3397893"/>
            <a:ext cx="1252330" cy="11555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58548" y="457328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91630" y="457328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19063" y="457328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curse of dimensionality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48" y="1843618"/>
            <a:ext cx="4970679" cy="36020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887" y="6261652"/>
            <a:ext cx="415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2.6, </a:t>
            </a:r>
            <a:r>
              <a:rPr lang="en-US" b="1" dirty="0"/>
              <a:t>E</a:t>
            </a:r>
            <a:r>
              <a:rPr lang="en-US" b="1" dirty="0" smtClean="0"/>
              <a:t>lements</a:t>
            </a:r>
            <a:r>
              <a:rPr lang="en-US" dirty="0" smtClean="0"/>
              <a:t> </a:t>
            </a:r>
            <a:r>
              <a:rPr lang="en-US" smtClean="0"/>
              <a:t>of Statistical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1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Three approaches to building a smaller model (ISL, p 204)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Subset selection: </a:t>
            </a:r>
            <a:r>
              <a:rPr lang="en-US" b="0" dirty="0" smtClean="0"/>
              <a:t>Systematically search different models created with subsets of all possible P values for an adequate model</a:t>
            </a:r>
          </a:p>
          <a:p>
            <a:r>
              <a:rPr lang="en-US" dirty="0" smtClean="0"/>
              <a:t>Regularization (shrinkage): </a:t>
            </a:r>
            <a:r>
              <a:rPr lang="en-US" b="0" dirty="0" smtClean="0"/>
              <a:t>Fit a model w/all P values, but use a different error penalty to force coefficients to be smaller </a:t>
            </a:r>
          </a:p>
          <a:p>
            <a:r>
              <a:rPr lang="en-US" dirty="0" smtClean="0"/>
              <a:t>Dimensional reduction: </a:t>
            </a:r>
            <a:r>
              <a:rPr lang="en-US" b="0" dirty="0" smtClean="0"/>
              <a:t>Fit a model with a reduced number of coarse parameters that represent subsets of groups of P’s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Subset selection: algorithms and challenges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Last week we discussed forward/backward selection algorithms as a method to determine which of the variables (X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) are </a:t>
                </a:r>
                <a:r>
                  <a:rPr lang="en-US" b="0" dirty="0" smtClean="0"/>
                  <a:t>important</a:t>
                </a:r>
                <a:r>
                  <a:rPr lang="en-US" dirty="0" smtClean="0"/>
                  <a:t> in terms of describing the </a:t>
                </a:r>
                <a:r>
                  <a:rPr lang="en-US" b="0" dirty="0" smtClean="0"/>
                  <a:t>variance in Y </a:t>
                </a:r>
                <a:endParaRPr lang="en-US" dirty="0"/>
              </a:p>
              <a:p>
                <a:pPr lvl="1"/>
                <a:r>
                  <a:rPr lang="en-US" dirty="0" smtClean="0"/>
                  <a:t>Subset selection algorithms are discussed in detail in section 6.1</a:t>
                </a:r>
              </a:p>
              <a:p>
                <a:pPr lvl="2"/>
                <a:r>
                  <a:rPr lang="en-US" dirty="0" smtClean="0"/>
                  <a:t>Big picture takeaway:  for </a:t>
                </a:r>
                <a:r>
                  <a:rPr lang="en-US" b="0" i="1" dirty="0" smtClean="0">
                    <a:latin typeface="times new roman" charset="0"/>
                  </a:rPr>
                  <a:t>p </a:t>
                </a:r>
                <a:r>
                  <a:rPr lang="en-US" dirty="0" smtClean="0"/>
                  <a:t>features,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charset="0"/>
                              </a:rPr>
                              <m:t>𝒑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charset="0"/>
                              </a:rPr>
                              <m:t>𝒌</m:t>
                            </m:r>
                          </m:den>
                        </m:f>
                      </m:e>
                    </m:d>
                    <m:r>
                      <a:rPr lang="en-US" b="1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different models of size </a:t>
                </a:r>
                <a:r>
                  <a:rPr lang="en-US" b="0" i="1" dirty="0" smtClean="0">
                    <a:latin typeface="times new roman" charset="0"/>
                  </a:rPr>
                  <a:t>k</a:t>
                </a:r>
                <a:r>
                  <a:rPr lang="en-US" dirty="0" smtClean="0"/>
                  <a:t>.  This can be </a:t>
                </a:r>
                <a:r>
                  <a:rPr lang="en-US" b="0" dirty="0" smtClean="0"/>
                  <a:t>computationally intractable </a:t>
                </a:r>
              </a:p>
              <a:p>
                <a:pPr lvl="2"/>
                <a:r>
                  <a:rPr lang="en-US" dirty="0" smtClean="0"/>
                  <a:t>Algorithms 6.2 and 6.3 describe the forward/backward selection algorithms</a:t>
                </a:r>
              </a:p>
              <a:p>
                <a:r>
                  <a:rPr lang="en-US" dirty="0" smtClean="0"/>
                  <a:t>How do you compare different algorithms trained with different numbers of parameters?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115" t="-1366" r="-595" b="-13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50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Comparing alternative models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Key concept: </a:t>
            </a:r>
            <a:r>
              <a:rPr lang="en-US" b="0" dirty="0" smtClean="0"/>
              <a:t>The training error (</a:t>
            </a:r>
            <a:r>
              <a:rPr lang="en-US" dirty="0" smtClean="0"/>
              <a:t>RSS</a:t>
            </a:r>
            <a:r>
              <a:rPr lang="en-US" b="0" dirty="0" smtClean="0"/>
              <a:t>) will always decrease with increased number of parameters, how to evaluate different models with different number of parameters</a:t>
            </a:r>
          </a:p>
          <a:p>
            <a:r>
              <a:rPr lang="en-US" dirty="0" smtClean="0"/>
              <a:t>We should therefore choose the best model considering the </a:t>
            </a:r>
            <a:r>
              <a:rPr lang="en-US" b="0" dirty="0" smtClean="0"/>
              <a:t>testing error</a:t>
            </a:r>
            <a:r>
              <a:rPr lang="en-US" dirty="0" smtClean="0"/>
              <a:t>.  Two choices for this:</a:t>
            </a:r>
          </a:p>
          <a:p>
            <a:pPr lvl="1"/>
            <a:r>
              <a:rPr lang="en-US" dirty="0" smtClean="0"/>
              <a:t>Use theoretical estimates of the test error. ISL offers four suggestions: </a:t>
            </a:r>
            <a:r>
              <a:rPr lang="en-US" dirty="0" err="1" smtClean="0"/>
              <a:t>Cp</a:t>
            </a:r>
            <a:r>
              <a:rPr lang="en-US" dirty="0" smtClean="0"/>
              <a:t>, AIC, BIC, adjusted R</a:t>
            </a:r>
            <a:r>
              <a:rPr lang="en-US" baseline="30000" dirty="0" smtClean="0"/>
              <a:t>2</a:t>
            </a:r>
            <a:r>
              <a:rPr lang="en-US" baseline="30000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Use bootstrapping or cross-validation to evaluate the test error directly 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1150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98" y="3409121"/>
            <a:ext cx="4503738" cy="48784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Theoretical models to estimate test error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models use the training RSS, number of training points (</a:t>
                </a:r>
                <a:r>
                  <a:rPr lang="en-US" i="1" dirty="0" smtClean="0">
                    <a:latin typeface="times new roman" charset="0"/>
                  </a:rPr>
                  <a:t>n</a:t>
                </a:r>
                <a:r>
                  <a:rPr lang="en-US" dirty="0" smtClean="0"/>
                  <a:t>), number of fit parameters (</a:t>
                </a:r>
                <a:r>
                  <a:rPr lang="en-US" i="1" dirty="0" smtClean="0">
                    <a:latin typeface="times new roman" charset="0"/>
                  </a:rPr>
                  <a:t>d</a:t>
                </a:r>
                <a:r>
                  <a:rPr lang="en-US" dirty="0" smtClean="0"/>
                  <a:t>) and estimated variance of response Y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dirty="0" smtClean="0"/>
                  <a:t>)</a:t>
                </a:r>
              </a:p>
              <a:p>
                <a:pPr>
                  <a:spcAft>
                    <a:spcPts val="3000"/>
                  </a:spcAft>
                </a:pPr>
                <a:r>
                  <a:rPr lang="en-US" dirty="0" err="1" smtClean="0"/>
                  <a:t>Cp</a:t>
                </a:r>
                <a:r>
                  <a:rPr lang="en-US" dirty="0" smtClean="0"/>
                  <a:t>: Baseline, adds penalty for more fit </a:t>
                </a:r>
                <a:r>
                  <a:rPr lang="en-US" dirty="0" err="1" smtClean="0"/>
                  <a:t>params</a:t>
                </a:r>
                <a:endParaRPr lang="en-US" dirty="0" smtClean="0"/>
              </a:p>
              <a:p>
                <a:pPr>
                  <a:spcAft>
                    <a:spcPts val="3000"/>
                  </a:spcAft>
                </a:pPr>
                <a:r>
                  <a:rPr lang="en-US" dirty="0" smtClean="0"/>
                  <a:t>AIC: </a:t>
                </a:r>
                <a:r>
                  <a:rPr lang="en-US" dirty="0" err="1" smtClean="0"/>
                  <a:t>Akaike</a:t>
                </a:r>
                <a:r>
                  <a:rPr lang="en-US" dirty="0" smtClean="0"/>
                  <a:t> information criterion; used for max likelihood methods: </a:t>
                </a:r>
              </a:p>
              <a:p>
                <a:pPr>
                  <a:spcAft>
                    <a:spcPts val="3000"/>
                  </a:spcAft>
                </a:pPr>
                <a:r>
                  <a:rPr lang="en-US" dirty="0" smtClean="0"/>
                  <a:t>BIC: Bayesian information criterion</a:t>
                </a:r>
              </a:p>
              <a:p>
                <a:pPr>
                  <a:spcAft>
                    <a:spcPts val="3000"/>
                  </a:spcAft>
                </a:pPr>
                <a:r>
                  <a:rPr lang="en-US" dirty="0" smtClean="0"/>
                  <a:t>Adjusted 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3"/>
                <a:stretch>
                  <a:fillRect l="-1115" t="-1366" b="-15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264" y="4175623"/>
            <a:ext cx="2108476" cy="467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522" y="5021362"/>
            <a:ext cx="2197928" cy="3943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28513"/>
          <a:stretch/>
        </p:blipFill>
        <p:spPr>
          <a:xfrm>
            <a:off x="3220720" y="5732804"/>
            <a:ext cx="2693063" cy="57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Quick review from last time </a:t>
            </a:r>
          </a:p>
          <a:p>
            <a:r>
              <a:rPr lang="en-US" dirty="0" smtClean="0"/>
              <a:t>Finish </a:t>
            </a:r>
            <a:r>
              <a:rPr lang="en-US" dirty="0"/>
              <a:t>r</a:t>
            </a:r>
            <a:r>
              <a:rPr lang="en-US" dirty="0" smtClean="0"/>
              <a:t>esampling methods </a:t>
            </a:r>
            <a:endParaRPr lang="en-US" dirty="0"/>
          </a:p>
          <a:p>
            <a:pPr lvl="1"/>
            <a:r>
              <a:rPr lang="en-US" dirty="0" smtClean="0"/>
              <a:t>Cross-validation</a:t>
            </a:r>
          </a:p>
          <a:p>
            <a:r>
              <a:rPr lang="en-US" dirty="0" smtClean="0"/>
              <a:t>Linear model selection / regularization </a:t>
            </a:r>
          </a:p>
          <a:p>
            <a:pPr lvl="1"/>
            <a:r>
              <a:rPr lang="en-US" dirty="0" smtClean="0"/>
              <a:t>Subset selection </a:t>
            </a:r>
          </a:p>
          <a:p>
            <a:pPr lvl="1"/>
            <a:r>
              <a:rPr lang="en-US" dirty="0" smtClean="0"/>
              <a:t>Ridge regression</a:t>
            </a:r>
          </a:p>
          <a:p>
            <a:pPr lvl="1"/>
            <a:r>
              <a:rPr lang="en-US" dirty="0" smtClean="0"/>
              <a:t>LASSO regression </a:t>
            </a:r>
          </a:p>
          <a:p>
            <a:pPr lvl="1"/>
            <a:r>
              <a:rPr lang="en-US" dirty="0" smtClean="0"/>
              <a:t>Python </a:t>
            </a:r>
          </a:p>
          <a:p>
            <a:r>
              <a:rPr lang="en-US" dirty="0" smtClean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11808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Comparison of  test error estimates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200" dirty="0" smtClean="0"/>
              <a:t>This is a specific example from one of the ISL data sets! </a:t>
            </a:r>
          </a:p>
          <a:p>
            <a:r>
              <a:rPr lang="en-US" sz="2200" dirty="0" smtClean="0"/>
              <a:t>In your own model subset exercise it is likely that you would have </a:t>
            </a:r>
            <a:r>
              <a:rPr lang="en-US" sz="2200" b="0" dirty="0" smtClean="0"/>
              <a:t>multiple models with same number of predictors! </a:t>
            </a:r>
            <a:endParaRPr lang="en-US" sz="2200" dirty="0" smtClean="0"/>
          </a:p>
          <a:p>
            <a:r>
              <a:rPr lang="en-US" sz="2200" dirty="0" smtClean="0"/>
              <a:t>Best practice is to monitor behavior of multiple test error estimates 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0" y="3846837"/>
            <a:ext cx="5392575" cy="301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Resampling and clarifying a bit of terminology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736725"/>
            <a:ext cx="8196210" cy="4521835"/>
          </a:xfrm>
        </p:spPr>
        <p:txBody>
          <a:bodyPr/>
          <a:lstStyle/>
          <a:p>
            <a:r>
              <a:rPr lang="en-US" dirty="0" smtClean="0"/>
              <a:t>The use of one large set of data combined with resampling yields the use of “training and validation” error estimates (in most statistical learning approaches) </a:t>
            </a:r>
          </a:p>
          <a:p>
            <a:r>
              <a:rPr lang="en-US" dirty="0"/>
              <a:t>Problem: In cross-validation or bootstrap, the learning algorithm “sees” all the data </a:t>
            </a:r>
            <a:r>
              <a:rPr lang="en-US" dirty="0" smtClean="0"/>
              <a:t>eventually</a:t>
            </a:r>
          </a:p>
          <a:p>
            <a:r>
              <a:rPr lang="en-US" dirty="0" smtClean="0"/>
              <a:t>If possible, we often withhold a 3</a:t>
            </a:r>
            <a:r>
              <a:rPr lang="en-US" baseline="30000" dirty="0" smtClean="0"/>
              <a:t>rd</a:t>
            </a:r>
            <a:r>
              <a:rPr lang="en-US" dirty="0" smtClean="0"/>
              <a:t> data set “</a:t>
            </a:r>
            <a:r>
              <a:rPr lang="en-US" u="sng" dirty="0" smtClean="0"/>
              <a:t>the test set</a:t>
            </a:r>
            <a:r>
              <a:rPr lang="en-US" dirty="0" smtClean="0"/>
              <a:t>” that the model is totally blind to: </a:t>
            </a:r>
            <a:r>
              <a:rPr lang="en-US" b="0" dirty="0" smtClean="0"/>
              <a:t>testing error data is withheld until the final model is selected</a:t>
            </a:r>
          </a:p>
          <a:p>
            <a:pPr lvl="1"/>
            <a:r>
              <a:rPr lang="en-US" dirty="0" smtClean="0"/>
              <a:t>Training data vs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Validation data vs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Testing data</a:t>
            </a:r>
          </a:p>
        </p:txBody>
      </p:sp>
    </p:spTree>
    <p:extLst>
      <p:ext uri="{BB962C8B-B14F-4D97-AF65-F5344CB8AC3E}">
        <p14:creationId xmlns:p14="http://schemas.microsoft.com/office/powerpoint/2010/main" val="5771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Resampling and testing error estimates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the number of candidate models you have to run is “small” (</a:t>
                </a:r>
                <a:r>
                  <a:rPr lang="en-US" i="1" dirty="0" smtClean="0"/>
                  <a:t>compared to your total science workflow time</a:t>
                </a:r>
                <a:r>
                  <a:rPr lang="en-US" dirty="0" smtClean="0"/>
                  <a:t>), then you should use bootstrap or cross-validation </a:t>
                </a:r>
              </a:p>
              <a:p>
                <a:r>
                  <a:rPr lang="en-US" dirty="0" smtClean="0"/>
                  <a:t>Especially true in the absence of </a:t>
                </a:r>
                <a:r>
                  <a:rPr lang="en-US" u="sng" dirty="0" smtClean="0"/>
                  <a:t>high quality </a:t>
                </a:r>
                <a:r>
                  <a:rPr lang="en-US" u="sng" dirty="0"/>
                  <a:t>estimated variance of response Y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u="sng" dirty="0">
                            <a:latin typeface="Cambria Math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u="sng" dirty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u="sng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u="sng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u="sng" dirty="0"/>
                  <a:t>)</a:t>
                </a:r>
                <a:endParaRPr lang="en-US" u="sng" dirty="0" smtClean="0"/>
              </a:p>
              <a:p>
                <a:r>
                  <a:rPr lang="en-US" dirty="0" smtClean="0"/>
                  <a:t>Modern computers (even your laptop) can train huge numbers of models on a short amount of time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115" t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2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Regularization: big picture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736725"/>
            <a:ext cx="8196210" cy="4785995"/>
          </a:xfrm>
        </p:spPr>
        <p:txBody>
          <a:bodyPr/>
          <a:lstStyle/>
          <a:p>
            <a:r>
              <a:rPr lang="en-US" dirty="0" smtClean="0"/>
              <a:t>Instead of subset selection, another option is to fit a model with all possible (P) parameters and add a penalty to the RSS term to </a:t>
            </a:r>
            <a:r>
              <a:rPr lang="en-US" b="0" dirty="0" smtClean="0"/>
              <a:t>shrink</a:t>
            </a:r>
            <a:r>
              <a:rPr lang="en-US" dirty="0" smtClean="0"/>
              <a:t> them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do we want to do this?  [</a:t>
            </a:r>
            <a:r>
              <a:rPr lang="en-US" u="sng" dirty="0" smtClean="0">
                <a:solidFill>
                  <a:srgbClr val="FF0000"/>
                </a:solidFill>
              </a:rPr>
              <a:t>THIS IS IMPORTANT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Recall that models with more parameters will better estimate the </a:t>
            </a:r>
            <a:r>
              <a:rPr lang="en-US" u="sng" dirty="0" smtClean="0"/>
              <a:t>training</a:t>
            </a:r>
            <a:r>
              <a:rPr lang="en-US" dirty="0" smtClean="0"/>
              <a:t> set, reducing the </a:t>
            </a:r>
            <a:r>
              <a:rPr lang="en-US" u="sng" dirty="0" smtClean="0"/>
              <a:t>training</a:t>
            </a:r>
            <a:r>
              <a:rPr lang="en-US" dirty="0" smtClean="0"/>
              <a:t> error </a:t>
            </a:r>
          </a:p>
          <a:p>
            <a:pPr lvl="1"/>
            <a:r>
              <a:rPr lang="en-US" dirty="0" smtClean="0"/>
              <a:t>However, adding more parameters increases the testing error (</a:t>
            </a:r>
            <a:r>
              <a:rPr lang="en-US" b="0" dirty="0" smtClean="0"/>
              <a:t>the variance of response Y is increased via the bias-variance tradeoff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Reducing the magnitude of the coefficients, therefore is a plausible route to reducing test set error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Ridge regression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Ridge replaces the RSS term:                                           with a new minimizer that includes a so-called </a:t>
            </a:r>
            <a:r>
              <a:rPr lang="en-US" b="0" dirty="0" smtClean="0"/>
              <a:t>shrinkage penalty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adjustable parameter </a:t>
            </a:r>
            <a:r>
              <a:rPr lang="en-US" dirty="0" smtClean="0">
                <a:latin typeface="symbol" charset="2"/>
              </a:rPr>
              <a:t>l</a:t>
            </a:r>
            <a:r>
              <a:rPr lang="en-US" dirty="0" smtClean="0"/>
              <a:t>, trades the baseline RSS with a penalty for nonzero coefficients.  As </a:t>
            </a:r>
            <a:r>
              <a:rPr lang="en-US" dirty="0">
                <a:latin typeface="symbol" charset="2"/>
              </a:rPr>
              <a:t>l</a:t>
            </a:r>
            <a:r>
              <a:rPr lang="en-US" dirty="0" smtClean="0"/>
              <a:t> increases to infinity the minimized error drives all of the coefficients to zero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460" y="1168400"/>
            <a:ext cx="3135716" cy="910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400" y="2978773"/>
            <a:ext cx="5923280" cy="86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Ridge in practice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4" y="1736725"/>
            <a:ext cx="8352615" cy="40154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Unlike RSS minimizers, which are </a:t>
            </a:r>
            <a:r>
              <a:rPr lang="en-US" b="0" dirty="0" smtClean="0"/>
              <a:t>scale </a:t>
            </a:r>
            <a:r>
              <a:rPr lang="en-US" b="0" dirty="0" err="1" smtClean="0"/>
              <a:t>equivariant</a:t>
            </a:r>
            <a:r>
              <a:rPr lang="en-US" dirty="0" smtClean="0"/>
              <a:t>, the response data must be normalized in regularization methods: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Fit a series of ridge regression models across a wide range of </a:t>
            </a:r>
            <a:r>
              <a:rPr lang="en-US" dirty="0" smtClean="0">
                <a:latin typeface="symbol" charset="2"/>
              </a:rPr>
              <a:t>l</a:t>
            </a:r>
            <a:r>
              <a:rPr lang="en-US" dirty="0" smtClean="0"/>
              <a:t> and track the coefficient values and test set error (or estimate) as </a:t>
            </a:r>
            <a:r>
              <a:rPr lang="en-US" dirty="0" smtClean="0">
                <a:latin typeface="symbol" charset="2"/>
              </a:rPr>
              <a:t>l</a:t>
            </a:r>
            <a:r>
              <a:rPr lang="en-US" dirty="0" smtClean="0"/>
              <a:t> is changed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 the model that produces the smallest test error set </a:t>
            </a:r>
          </a:p>
          <a:p>
            <a:pPr marL="857250" lvl="1" indent="-457200"/>
            <a:r>
              <a:rPr lang="en-US" dirty="0" smtClean="0"/>
              <a:t>Alternatively determine the model w/smallest </a:t>
            </a:r>
            <a:r>
              <a:rPr lang="en-US" b="0" dirty="0" smtClean="0"/>
              <a:t>validation</a:t>
            </a:r>
            <a:r>
              <a:rPr lang="en-US" dirty="0" smtClean="0"/>
              <a:t> error and then estimate the true test error w/virgin data that was not used in the training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370" y="2566947"/>
            <a:ext cx="2780030" cy="7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0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Expected response in ridge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84" y="1645920"/>
            <a:ext cx="7576007" cy="388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Expected response in ridge regression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0" y="1918486"/>
            <a:ext cx="7010400" cy="401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LASSO regression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Ridge regression does not set any of the coefficients exactly to zero but can shrink all of them </a:t>
            </a:r>
          </a:p>
          <a:p>
            <a:r>
              <a:rPr lang="en-US" dirty="0" smtClean="0"/>
              <a:t>The LASSO regression was developed, inspired by ridge, to provide the </a:t>
            </a:r>
            <a:r>
              <a:rPr lang="en-US" b="0" dirty="0" smtClean="0"/>
              <a:t>possibility</a:t>
            </a:r>
            <a:r>
              <a:rPr lang="en-US" dirty="0" smtClean="0"/>
              <a:t> that some of the coefficients can take a value of zero </a:t>
            </a:r>
          </a:p>
          <a:p>
            <a:r>
              <a:rPr lang="en-US" dirty="0" smtClean="0"/>
              <a:t>Like ridge, the LASSO operator is minimized as a function of an adjustable </a:t>
            </a:r>
            <a:r>
              <a:rPr lang="en-US" dirty="0">
                <a:latin typeface="symbol" charset="2"/>
              </a:rPr>
              <a:t>l </a:t>
            </a:r>
            <a:r>
              <a:rPr lang="en-US" dirty="0" smtClean="0"/>
              <a:t>parameter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1148"/>
            <a:ext cx="9144000" cy="135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 extra bonus in LASSO: subset selection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 smtClean="0"/>
              <a:t>The key difference is the penalty due to nonzero coefficients. Ridge it is squared, in LASSO it is not.  You can also formulate both as </a:t>
            </a:r>
            <a:r>
              <a:rPr lang="en-US" sz="2000" b="0" dirty="0" smtClean="0"/>
              <a:t>constrained </a:t>
            </a:r>
            <a:r>
              <a:rPr lang="en-US" sz="2000" dirty="0" smtClean="0"/>
              <a:t>minimization problems.  </a:t>
            </a:r>
          </a:p>
          <a:p>
            <a:r>
              <a:rPr lang="en-US" sz="2000" dirty="0" smtClean="0"/>
              <a:t>A mathematical result of LASSO (6.8), is the possibility that some of the </a:t>
            </a:r>
            <a:r>
              <a:rPr lang="en-US" sz="2000" dirty="0" smtClean="0">
                <a:latin typeface="symbol" charset="2"/>
              </a:rPr>
              <a:t>b</a:t>
            </a:r>
            <a:r>
              <a:rPr lang="en-US" sz="2000" dirty="0" smtClean="0"/>
              <a:t> values will be zero at the minimum error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776" y="3850205"/>
            <a:ext cx="7414739" cy="300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Topics last time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Error in regression models</a:t>
            </a:r>
          </a:p>
          <a:p>
            <a:r>
              <a:rPr lang="en-US" dirty="0" smtClean="0"/>
              <a:t>Multiple regression</a:t>
            </a:r>
          </a:p>
          <a:p>
            <a:pPr lvl="1"/>
            <a:r>
              <a:rPr lang="en-US" dirty="0" smtClean="0"/>
              <a:t>Python example</a:t>
            </a:r>
          </a:p>
          <a:p>
            <a:r>
              <a:rPr lang="en-US" dirty="0" smtClean="0"/>
              <a:t>Bootstrap and cross validation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1371" y="3744473"/>
            <a:ext cx="619207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Big picture concepts: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training error (e.g., RSS) will always be lower than the validation set or test set error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Increasing the number of parameters (given P &lt; N), always decreases the training error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bias/variance tradeoff emerges when we have to make decisions about how much data to withhold for validation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can LASSO coefficients become zero?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108" y="1681480"/>
            <a:ext cx="6134211" cy="41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1463040"/>
            <a:ext cx="347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LASSO					Ridge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72960" y="2418080"/>
            <a:ext cx="17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Red</a:t>
            </a:r>
            <a:r>
              <a:rPr lang="en-US" dirty="0" smtClean="0"/>
              <a:t> =  RSS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98739" y="3963660"/>
            <a:ext cx="175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Blue</a:t>
            </a:r>
            <a:r>
              <a:rPr lang="en-US" dirty="0" smtClean="0"/>
              <a:t> = constraint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1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Python practice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We will use a data set from UCI Irvine ML database related to insulation and energy efficiency </a:t>
            </a:r>
          </a:p>
          <a:p>
            <a:r>
              <a:rPr lang="en-US" dirty="0" smtClean="0"/>
              <a:t>There are 8 predictors (X1-8) and 2 responses (Y1-Y2) </a:t>
            </a:r>
          </a:p>
          <a:p>
            <a:r>
              <a:rPr lang="en-US" dirty="0" smtClean="0"/>
              <a:t>I have a notebook setup for ML regression, ridge and lasso.  Some missing pieces and suggestions. </a:t>
            </a:r>
          </a:p>
          <a:p>
            <a:r>
              <a:rPr lang="en-US" dirty="0" smtClean="0"/>
              <a:t>Find a friend and dig in!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736725"/>
            <a:ext cx="8196210" cy="4614379"/>
          </a:xfrm>
        </p:spPr>
        <p:txBody>
          <a:bodyPr/>
          <a:lstStyle/>
          <a:p>
            <a:r>
              <a:rPr lang="en-US" dirty="0"/>
              <a:t>Bootstrapping and cross-validation are near-universal in their applicability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 smtClean="0"/>
              <a:t>Must understand different methods for dealing with large P models! </a:t>
            </a:r>
          </a:p>
          <a:p>
            <a:pPr lvl="1"/>
            <a:r>
              <a:rPr lang="en-US" dirty="0" smtClean="0"/>
              <a:t>Subset selection and regularization (shrinkage) </a:t>
            </a:r>
          </a:p>
          <a:p>
            <a:pPr lvl="1"/>
            <a:r>
              <a:rPr lang="en-US" dirty="0" smtClean="0"/>
              <a:t>Also can use </a:t>
            </a:r>
            <a:r>
              <a:rPr lang="en-US" b="0" dirty="0" smtClean="0"/>
              <a:t>dimensionality reduction</a:t>
            </a:r>
            <a:r>
              <a:rPr lang="en-US" dirty="0" smtClean="0"/>
              <a:t> (see end of CH6, ISL)</a:t>
            </a:r>
          </a:p>
          <a:p>
            <a:pPr lvl="1"/>
            <a:r>
              <a:rPr lang="en-US" dirty="0" smtClean="0"/>
              <a:t>These same concepts apply to many types of nonlinear models</a:t>
            </a:r>
          </a:p>
          <a:p>
            <a:r>
              <a:rPr lang="en-US" dirty="0" smtClean="0"/>
              <a:t>What we didn’t cover in this module of the class:</a:t>
            </a:r>
          </a:p>
          <a:p>
            <a:pPr lvl="1"/>
            <a:r>
              <a:rPr lang="en-US" dirty="0" smtClean="0"/>
              <a:t>Dimensionality reduction methods (CH6)</a:t>
            </a:r>
          </a:p>
          <a:p>
            <a:pPr lvl="1"/>
            <a:r>
              <a:rPr lang="en-US" dirty="0" smtClean="0"/>
              <a:t>Nonlinear regression w/polynomials and splines (CH7)</a:t>
            </a:r>
          </a:p>
          <a:p>
            <a:r>
              <a:rPr lang="en-US" dirty="0" smtClean="0"/>
              <a:t>Monday: CH8 , tree methods </a:t>
            </a:r>
          </a:p>
        </p:txBody>
      </p:sp>
    </p:spTree>
    <p:extLst>
      <p:ext uri="{BB962C8B-B14F-4D97-AF65-F5344CB8AC3E}">
        <p14:creationId xmlns:p14="http://schemas.microsoft.com/office/powerpoint/2010/main" val="106240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Resampling methods (CH5, ISL)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Resampling concept </a:t>
            </a:r>
          </a:p>
          <a:p>
            <a:r>
              <a:rPr lang="en-US" dirty="0" smtClean="0"/>
              <a:t>Doing more with your data</a:t>
            </a:r>
            <a:endParaRPr lang="en-US" dirty="0"/>
          </a:p>
          <a:p>
            <a:r>
              <a:rPr lang="en-US" dirty="0" smtClean="0"/>
              <a:t>A big warning: </a:t>
            </a:r>
            <a:r>
              <a:rPr lang="en-US" b="0" dirty="0" smtClean="0"/>
              <a:t>as introduced today, the resampling schemes are not to be used to generate independent predictions (</a:t>
            </a:r>
            <a:r>
              <a:rPr lang="en-US" dirty="0" smtClean="0"/>
              <a:t>of Y</a:t>
            </a:r>
            <a:r>
              <a:rPr lang="en-US" b="0" dirty="0" smtClean="0"/>
              <a:t>) for averaging later.  </a:t>
            </a:r>
          </a:p>
          <a:p>
            <a:r>
              <a:rPr lang="en-US" b="0" dirty="0" smtClean="0"/>
              <a:t>This is a concept related to ‘ensemble’ methods, which we will discuss soon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Cross Validation (k-fold)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you have </a:t>
                </a:r>
                <a:r>
                  <a:rPr lang="en-US" u="sng" dirty="0" smtClean="0"/>
                  <a:t>one</a:t>
                </a:r>
                <a:r>
                  <a:rPr lang="en-US" dirty="0" smtClean="0"/>
                  <a:t> set of data and you have to decide how to break it into pieces for </a:t>
                </a:r>
                <a:r>
                  <a:rPr lang="en-US" b="0" dirty="0" smtClean="0"/>
                  <a:t>training</a:t>
                </a:r>
                <a:r>
                  <a:rPr lang="en-US" dirty="0" smtClean="0"/>
                  <a:t> and </a:t>
                </a:r>
                <a:r>
                  <a:rPr lang="en-US" b="0" dirty="0" smtClean="0"/>
                  <a:t>validation </a:t>
                </a:r>
              </a:p>
              <a:p>
                <a:r>
                  <a:rPr lang="en-US" dirty="0" smtClean="0"/>
                  <a:t>Simplest approach is the “validation set” , just break it into two pieces </a:t>
                </a:r>
              </a:p>
              <a:p>
                <a:r>
                  <a:rPr lang="en-US" dirty="0" smtClean="0"/>
                  <a:t>Example (Fig 5.2) looking at variations on </a:t>
                </a:r>
                <a:r>
                  <a:rPr lang="en-US" i="1" dirty="0">
                    <a:latin typeface="Cambria Math" charset="0"/>
                  </a:rPr>
                  <a:t> </a:t>
                </a:r>
                <a:r>
                  <a:rPr lang="en-US" i="1" dirty="0" smtClean="0">
                    <a:latin typeface="Cambria Math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𝒀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latin typeface="Cambria Math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3"/>
                <a:stretch>
                  <a:fillRect l="-1115" t="-1366" r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06" y="4532291"/>
            <a:ext cx="5689600" cy="2197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57444" y="4272677"/>
            <a:ext cx="2597544" cy="258532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Left: </a:t>
            </a:r>
            <a:r>
              <a:rPr lang="en-US" u="sng" dirty="0" smtClean="0"/>
              <a:t>training </a:t>
            </a:r>
            <a:r>
              <a:rPr lang="en-US" dirty="0" smtClean="0"/>
              <a:t>MSE vs n for one data set</a:t>
            </a:r>
            <a:endParaRPr lang="en-US" dirty="0"/>
          </a:p>
          <a:p>
            <a:r>
              <a:rPr lang="en-US" dirty="0" smtClean="0"/>
              <a:t>Right: </a:t>
            </a:r>
            <a:r>
              <a:rPr lang="en-US" u="sng" dirty="0" smtClean="0"/>
              <a:t>training </a:t>
            </a:r>
            <a:r>
              <a:rPr lang="en-US" dirty="0" smtClean="0"/>
              <a:t>MSE vs n for 10 validation sets</a:t>
            </a:r>
          </a:p>
          <a:p>
            <a:endParaRPr lang="en-US" dirty="0"/>
          </a:p>
          <a:p>
            <a:r>
              <a:rPr lang="en-US" b="1" dirty="0" smtClean="0"/>
              <a:t>Riddle me this</a:t>
            </a:r>
            <a:r>
              <a:rPr lang="en-US" dirty="0" smtClean="0"/>
              <a:t>, how many ways are there to choose two 500 data sets from 1000?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Cross Validation (k-fold)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Since you only use a portion of your data in the training, the ”validation set” approach will tend to </a:t>
            </a:r>
            <a:r>
              <a:rPr lang="en-US" b="0" dirty="0" smtClean="0"/>
              <a:t>overestimate</a:t>
            </a:r>
            <a:r>
              <a:rPr lang="en-US" dirty="0" smtClean="0"/>
              <a:t> your error! </a:t>
            </a:r>
          </a:p>
          <a:p>
            <a:r>
              <a:rPr lang="en-US" dirty="0" smtClean="0"/>
              <a:t>Leave One Out Cross Validation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504" y="3509977"/>
            <a:ext cx="5309399" cy="3348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49" y="4167398"/>
            <a:ext cx="2113639" cy="820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294" y="4383354"/>
            <a:ext cx="621288" cy="38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Cross Validation (k-fold)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LOOCV is way more accurate (Fig 5.4), but more computationally expensive!  </a:t>
            </a:r>
          </a:p>
          <a:p>
            <a:r>
              <a:rPr lang="en-US" dirty="0" smtClean="0"/>
              <a:t>An alternate is to break the data into larger pieces than n and n-1 </a:t>
            </a:r>
          </a:p>
          <a:p>
            <a:r>
              <a:rPr lang="en-US" dirty="0" smtClean="0"/>
              <a:t>We break it into “k” folds of data, e.g. 5-fold. The 1</a:t>
            </a:r>
            <a:r>
              <a:rPr lang="en-US" baseline="30000" dirty="0" smtClean="0"/>
              <a:t>st</a:t>
            </a:r>
            <a:r>
              <a:rPr lang="en-US" dirty="0" smtClean="0"/>
              <a:t> set is saved for </a:t>
            </a:r>
            <a:r>
              <a:rPr lang="en-US" b="0" dirty="0" smtClean="0"/>
              <a:t>validation</a:t>
            </a:r>
            <a:r>
              <a:rPr lang="en-US" dirty="0" smtClean="0"/>
              <a:t>, remaining k-1 sets are used for </a:t>
            </a:r>
            <a:r>
              <a:rPr lang="en-US" b="0" dirty="0" smtClean="0"/>
              <a:t>training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821" y="4644828"/>
            <a:ext cx="5273705" cy="221317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12598" y="5290779"/>
            <a:ext cx="3169212" cy="834660"/>
            <a:chOff x="2762250" y="2762250"/>
            <a:chExt cx="4643143" cy="13335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2250" y="2762250"/>
              <a:ext cx="3619500" cy="13335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9093" y="3130550"/>
              <a:ext cx="876300" cy="59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36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Bias/variance tradeoff: use 5 or 10 folds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Can anyone recall what we meant by the bias/variance tradeoff? </a:t>
            </a:r>
          </a:p>
          <a:p>
            <a:r>
              <a:rPr lang="en-US" dirty="0" smtClean="0"/>
              <a:t>Empirically people usually use 5 or 10 folds to avoid too much bias or variance in their resampling algorithm </a:t>
            </a:r>
          </a:p>
          <a:p>
            <a:r>
              <a:rPr lang="en-US" dirty="0" smtClean="0"/>
              <a:t>This is a great way to get a true estimate of your model’s MSE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065" y="4493954"/>
            <a:ext cx="5882909" cy="23640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602" y="5122258"/>
            <a:ext cx="2419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5.6 revisits Fig 2.9 in the context of k-fold cross validation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bootstrap is one of the most versatile tools you will use in statistical analysis of data sets </a:t>
            </a:r>
          </a:p>
          <a:p>
            <a:r>
              <a:rPr lang="en-US" dirty="0" smtClean="0"/>
              <a:t>It involves resampling </a:t>
            </a:r>
            <a:r>
              <a:rPr lang="en-US" b="0" dirty="0" smtClean="0"/>
              <a:t>with replacement</a:t>
            </a:r>
            <a:r>
              <a:rPr lang="en-US" dirty="0" smtClean="0"/>
              <a:t> from your data set </a:t>
            </a:r>
          </a:p>
          <a:p>
            <a:r>
              <a:rPr lang="en-US" dirty="0" smtClean="0"/>
              <a:t>Algorithm: </a:t>
            </a:r>
          </a:p>
          <a:p>
            <a:pPr lvl="1"/>
            <a:r>
              <a:rPr lang="en-US" dirty="0" smtClean="0"/>
              <a:t>Randomly draw, with replacement, some subset from your training data </a:t>
            </a:r>
          </a:p>
          <a:p>
            <a:pPr lvl="1"/>
            <a:r>
              <a:rPr lang="en-US" dirty="0" smtClean="0"/>
              <a:t>Train your model and make an estimate of your coefficient and MSE </a:t>
            </a:r>
          </a:p>
          <a:p>
            <a:pPr lvl="1"/>
            <a:r>
              <a:rPr lang="en-US" dirty="0" smtClean="0"/>
              <a:t>Rinse and repeat until the errors converge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17746</TotalTime>
  <Words>1864</Words>
  <Application>Microsoft Macintosh PowerPoint</Application>
  <PresentationFormat>On-screen Show (4:3)</PresentationFormat>
  <Paragraphs>177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Calibri</vt:lpstr>
      <vt:lpstr>Cambria Math</vt:lpstr>
      <vt:lpstr>Encode Sans Normal Black</vt:lpstr>
      <vt:lpstr>Lucida Grande</vt:lpstr>
      <vt:lpstr>Mangal</vt:lpstr>
      <vt:lpstr>Open Sans</vt:lpstr>
      <vt:lpstr>Open Sans Light</vt:lpstr>
      <vt:lpstr>symbol</vt:lpstr>
      <vt:lpstr>times new roman</vt:lpstr>
      <vt:lpstr>Uni Sans Regular</vt:lpstr>
      <vt:lpstr>Arial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David A Beck</cp:lastModifiedBy>
  <cp:revision>415</cp:revision>
  <cp:lastPrinted>2017-02-15T23:29:43Z</cp:lastPrinted>
  <dcterms:created xsi:type="dcterms:W3CDTF">2014-10-14T00:51:43Z</dcterms:created>
  <dcterms:modified xsi:type="dcterms:W3CDTF">2018-02-20T17:12:42Z</dcterms:modified>
</cp:coreProperties>
</file>