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43"/>
  </p:notesMasterIdLst>
  <p:sldIdLst>
    <p:sldId id="276" r:id="rId3"/>
    <p:sldId id="329" r:id="rId4"/>
    <p:sldId id="389" r:id="rId5"/>
    <p:sldId id="386" r:id="rId6"/>
    <p:sldId id="388" r:id="rId7"/>
    <p:sldId id="427" r:id="rId8"/>
    <p:sldId id="401" r:id="rId9"/>
    <p:sldId id="402" r:id="rId10"/>
    <p:sldId id="428" r:id="rId11"/>
    <p:sldId id="403" r:id="rId12"/>
    <p:sldId id="387" r:id="rId13"/>
    <p:sldId id="430" r:id="rId14"/>
    <p:sldId id="429" r:id="rId15"/>
    <p:sldId id="404" r:id="rId16"/>
    <p:sldId id="405" r:id="rId17"/>
    <p:sldId id="406" r:id="rId18"/>
    <p:sldId id="408" r:id="rId19"/>
    <p:sldId id="410" r:id="rId20"/>
    <p:sldId id="417" r:id="rId21"/>
    <p:sldId id="418" r:id="rId22"/>
    <p:sldId id="411" r:id="rId23"/>
    <p:sldId id="431" r:id="rId24"/>
    <p:sldId id="432" r:id="rId25"/>
    <p:sldId id="419" r:id="rId26"/>
    <p:sldId id="420" r:id="rId27"/>
    <p:sldId id="421" r:id="rId28"/>
    <p:sldId id="422" r:id="rId29"/>
    <p:sldId id="423" r:id="rId30"/>
    <p:sldId id="412" r:id="rId31"/>
    <p:sldId id="413" r:id="rId32"/>
    <p:sldId id="424" r:id="rId33"/>
    <p:sldId id="425" r:id="rId34"/>
    <p:sldId id="426" r:id="rId35"/>
    <p:sldId id="433" r:id="rId36"/>
    <p:sldId id="434" r:id="rId37"/>
    <p:sldId id="414" r:id="rId38"/>
    <p:sldId id="415" r:id="rId39"/>
    <p:sldId id="407" r:id="rId40"/>
    <p:sldId id="416" r:id="rId41"/>
    <p:sldId id="40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2" autoAdjust="0"/>
    <p:restoredTop sz="84169"/>
  </p:normalViewPr>
  <p:slideViewPr>
    <p:cSldViewPr snapToGrid="0" snapToObjects="1" showGuides="1">
      <p:cViewPr varScale="1">
        <p:scale>
          <a:sx n="92" d="100"/>
          <a:sy n="92" d="100"/>
        </p:scale>
        <p:origin x="464" y="168"/>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2/19/18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177140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6</a:t>
            </a:fld>
            <a:endParaRPr lang="en-US"/>
          </a:p>
        </p:txBody>
      </p:sp>
    </p:spTree>
    <p:extLst>
      <p:ext uri="{BB962C8B-B14F-4D97-AF65-F5344CB8AC3E}">
        <p14:creationId xmlns:p14="http://schemas.microsoft.com/office/powerpoint/2010/main" val="62692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through explanation and take some notes here! </a:t>
            </a:r>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38</a:t>
            </a:fld>
            <a:endParaRPr lang="en-US"/>
          </a:p>
        </p:txBody>
      </p:sp>
    </p:spTree>
    <p:extLst>
      <p:ext uri="{BB962C8B-B14F-4D97-AF65-F5344CB8AC3E}">
        <p14:creationId xmlns:p14="http://schemas.microsoft.com/office/powerpoint/2010/main" val="182017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Methods for Clean Energy Research </a:t>
            </a:r>
            <a:endParaRPr lang="en-US" dirty="0"/>
          </a:p>
        </p:txBody>
      </p:sp>
      <p:sp>
        <p:nvSpPr>
          <p:cNvPr id="3" name="TextBox 2"/>
          <p:cNvSpPr txBox="1"/>
          <p:nvPr/>
        </p:nvSpPr>
        <p:spPr>
          <a:xfrm>
            <a:off x="671757" y="4588566"/>
            <a:ext cx="4792824" cy="1200329"/>
          </a:xfrm>
          <a:prstGeom prst="rect">
            <a:avLst/>
          </a:prstGeom>
          <a:noFill/>
        </p:spPr>
        <p:txBody>
          <a:bodyPr wrap="square" rtlCol="0">
            <a:spAutoFit/>
          </a:bodyPr>
          <a:lstStyle/>
          <a:p>
            <a:pPr marL="342900" indent="-342900">
              <a:buAutoNum type="arabicParenR"/>
            </a:pPr>
            <a:r>
              <a:rPr lang="en-US" dirty="0" smtClean="0"/>
              <a:t>k-fold </a:t>
            </a:r>
            <a:r>
              <a:rPr lang="en-US" dirty="0" smtClean="0"/>
              <a:t>cross validation + finish </a:t>
            </a:r>
            <a:r>
              <a:rPr lang="en-US" dirty="0" smtClean="0"/>
              <a:t>resampling</a:t>
            </a:r>
          </a:p>
          <a:p>
            <a:pPr marL="342900" indent="-342900">
              <a:buAutoNum type="arabicParenR"/>
            </a:pPr>
            <a:r>
              <a:rPr lang="en-US" dirty="0" smtClean="0"/>
              <a:t>model </a:t>
            </a:r>
            <a:r>
              <a:rPr lang="en-US" dirty="0" smtClean="0"/>
              <a:t>selection and regularization </a:t>
            </a:r>
          </a:p>
          <a:p>
            <a:endParaRPr lang="en-US" dirty="0"/>
          </a:p>
          <a:p>
            <a:r>
              <a:rPr lang="en-US" dirty="0" smtClean="0"/>
              <a:t>Feb </a:t>
            </a:r>
            <a:r>
              <a:rPr lang="en-US" dirty="0" smtClean="0"/>
              <a:t>20, </a:t>
            </a:r>
            <a:r>
              <a:rPr lang="en-US" dirty="0" smtClean="0"/>
              <a:t>2017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520338" y="4098787"/>
            <a:ext cx="2623662" cy="2759213"/>
          </a:xfrm>
          <a:prstGeom prst="rect">
            <a:avLst/>
          </a:prstGeom>
        </p:spPr>
      </p:pic>
      <p:sp>
        <p:nvSpPr>
          <p:cNvPr id="5" name="TextBox 4"/>
          <p:cNvSpPr txBox="1"/>
          <p:nvPr/>
        </p:nvSpPr>
        <p:spPr>
          <a:xfrm>
            <a:off x="4333731" y="5934670"/>
            <a:ext cx="2077010" cy="923330"/>
          </a:xfrm>
          <a:prstGeom prst="rect">
            <a:avLst/>
          </a:prstGeom>
          <a:noFill/>
        </p:spPr>
        <p:txBody>
          <a:bodyPr wrap="square" rtlCol="0">
            <a:spAutoFit/>
          </a:bodyPr>
          <a:lstStyle/>
          <a:p>
            <a:pPr algn="r"/>
            <a:r>
              <a:rPr lang="en-US" dirty="0" smtClean="0"/>
              <a:t>This is not my dog, but he is a really good dog</a:t>
            </a:r>
            <a:r>
              <a:rPr lang="mr-IN" dirty="0" smtClean="0"/>
              <a:t>…</a:t>
            </a:r>
            <a:endParaRPr lang="en-US" dirty="0"/>
          </a:p>
        </p:txBody>
      </p:sp>
    </p:spTree>
    <p:extLst>
      <p:ext uri="{BB962C8B-B14F-4D97-AF65-F5344CB8AC3E}">
        <p14:creationId xmlns:p14="http://schemas.microsoft.com/office/powerpoint/2010/main" val="38632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Bias/variance tradeoff: use 5 or 10 folds</a:t>
            </a:r>
            <a:endParaRPr lang="en-US" dirty="0"/>
          </a:p>
        </p:txBody>
      </p:sp>
      <p:sp>
        <p:nvSpPr>
          <p:cNvPr id="3" name="Text Placeholder 2"/>
          <p:cNvSpPr>
            <a:spLocks noGrp="1"/>
          </p:cNvSpPr>
          <p:nvPr>
            <p:ph type="body" sz="quarter" idx="11"/>
          </p:nvPr>
        </p:nvSpPr>
        <p:spPr/>
        <p:txBody>
          <a:bodyPr/>
          <a:lstStyle/>
          <a:p>
            <a:r>
              <a:rPr lang="en-US" dirty="0" smtClean="0"/>
              <a:t>Empirically </a:t>
            </a:r>
            <a:r>
              <a:rPr lang="en-US" dirty="0" smtClean="0"/>
              <a:t>people usually use 5 or 10 folds to avoid too much bias or variance in their resampling algorithm </a:t>
            </a:r>
          </a:p>
          <a:p>
            <a:r>
              <a:rPr lang="en-US" dirty="0" smtClean="0"/>
              <a:t>This is a great way to get a true estimate of your model’s MSE </a:t>
            </a:r>
            <a:endParaRPr lang="en-US" dirty="0" smtClean="0"/>
          </a:p>
          <a:p>
            <a:endParaRPr lang="en-US" dirty="0"/>
          </a:p>
          <a:p>
            <a:r>
              <a:rPr lang="en-US" dirty="0" smtClean="0"/>
              <a:t>CV does not yield a new estimate, but evaluates the model itself</a:t>
            </a:r>
            <a:endParaRPr lang="en-US" dirty="0"/>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smtClean="0"/>
              <a:t>Fig 5.6 revisits Fig 2.9 in the context of k-fold cross validation  </a:t>
            </a:r>
            <a:endParaRPr lang="en-US" dirty="0"/>
          </a:p>
        </p:txBody>
      </p:sp>
    </p:spTree>
    <p:extLst>
      <p:ext uri="{BB962C8B-B14F-4D97-AF65-F5344CB8AC3E}">
        <p14:creationId xmlns:p14="http://schemas.microsoft.com/office/powerpoint/2010/main" val="210811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Text Placeholder 2"/>
          <p:cNvSpPr>
            <a:spLocks noGrp="1"/>
          </p:cNvSpPr>
          <p:nvPr>
            <p:ph type="body" sz="quarter" idx="11"/>
          </p:nvPr>
        </p:nvSpPr>
        <p:spPr/>
        <p:txBody>
          <a:bodyPr/>
          <a:lstStyle/>
          <a:p>
            <a:r>
              <a:rPr lang="en-US" dirty="0" smtClean="0"/>
              <a:t>The bootstrap is one of the most versatile tools you will use in statistical analysis of data sets </a:t>
            </a:r>
          </a:p>
          <a:p>
            <a:r>
              <a:rPr lang="en-US" dirty="0" smtClean="0"/>
              <a:t>It involves resampling </a:t>
            </a:r>
            <a:r>
              <a:rPr lang="en-US" b="0" dirty="0" smtClean="0"/>
              <a:t>with replacement</a:t>
            </a:r>
            <a:r>
              <a:rPr lang="en-US" dirty="0" smtClean="0"/>
              <a:t> from your data set </a:t>
            </a:r>
          </a:p>
          <a:p>
            <a:r>
              <a:rPr lang="en-US" dirty="0" smtClean="0"/>
              <a:t>Algorithm: </a:t>
            </a:r>
          </a:p>
          <a:p>
            <a:pPr lvl="1"/>
            <a:r>
              <a:rPr lang="en-US" dirty="0" smtClean="0"/>
              <a:t>Randomly draw, with replacement, some subset from your training data </a:t>
            </a:r>
          </a:p>
          <a:p>
            <a:pPr lvl="1"/>
            <a:r>
              <a:rPr lang="en-US" dirty="0" smtClean="0"/>
              <a:t>Train your model and make an estimate of your coefficient and MSE </a:t>
            </a:r>
          </a:p>
          <a:p>
            <a:pPr lvl="1"/>
            <a:r>
              <a:rPr lang="en-US" dirty="0" smtClean="0"/>
              <a:t>Rinse and repeat until the errors converge </a:t>
            </a:r>
            <a:endParaRPr lang="en-US" dirty="0"/>
          </a:p>
        </p:txBody>
      </p:sp>
    </p:spTree>
    <p:extLst>
      <p:ext uri="{BB962C8B-B14F-4D97-AF65-F5344CB8AC3E}">
        <p14:creationId xmlns:p14="http://schemas.microsoft.com/office/powerpoint/2010/main" val="377129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Text Placeholder 2"/>
          <p:cNvSpPr>
            <a:spLocks noGrp="1"/>
          </p:cNvSpPr>
          <p:nvPr>
            <p:ph type="body" sz="quarter" idx="11"/>
          </p:nvPr>
        </p:nvSpPr>
        <p:spPr/>
        <p:txBody>
          <a:bodyPr/>
          <a:lstStyle/>
          <a:p>
            <a:r>
              <a:rPr lang="en-US" dirty="0" smtClean="0"/>
              <a:t>Estimate variance and confidence intervals of </a:t>
            </a:r>
          </a:p>
          <a:p>
            <a:pPr lvl="1"/>
            <a:r>
              <a:rPr lang="en-US" dirty="0" smtClean="0"/>
              <a:t>Your predictions</a:t>
            </a:r>
          </a:p>
          <a:p>
            <a:pPr lvl="1"/>
            <a:r>
              <a:rPr lang="en-US" dirty="0" smtClean="0"/>
              <a:t>Your coefficients</a:t>
            </a:r>
          </a:p>
          <a:p>
            <a:pPr lvl="1"/>
            <a:r>
              <a:rPr lang="en-US" dirty="0" smtClean="0"/>
              <a:t>Your </a:t>
            </a:r>
            <a:r>
              <a:rPr lang="mr-IN" dirty="0" smtClean="0"/>
              <a:t>…</a:t>
            </a:r>
            <a:endParaRPr lang="en-US" dirty="0" smtClean="0"/>
          </a:p>
          <a:p>
            <a:pPr lvl="1"/>
            <a:endParaRPr lang="en-US" dirty="0"/>
          </a:p>
          <a:p>
            <a:r>
              <a:rPr lang="en-US" dirty="0" smtClean="0"/>
              <a:t>But why?</a:t>
            </a:r>
          </a:p>
          <a:p>
            <a:pPr lvl="1"/>
            <a:r>
              <a:rPr lang="en-US" dirty="0" smtClean="0"/>
              <a:t>We already can get 95% CI of </a:t>
            </a:r>
            <a:r>
              <a:rPr lang="en-US" dirty="0" err="1" smtClean="0"/>
              <a:t>coeffecients</a:t>
            </a:r>
            <a:endParaRPr lang="en-US" dirty="0" smtClean="0"/>
          </a:p>
          <a:p>
            <a:pPr lvl="1"/>
            <a:r>
              <a:rPr lang="en-US" dirty="0" smtClean="0"/>
              <a:t>In SLR, sure, but with more complex or non-linear models harder.</a:t>
            </a:r>
            <a:endParaRPr lang="en-US" dirty="0"/>
          </a:p>
        </p:txBody>
      </p:sp>
    </p:spTree>
    <p:extLst>
      <p:ext uri="{BB962C8B-B14F-4D97-AF65-F5344CB8AC3E}">
        <p14:creationId xmlns:p14="http://schemas.microsoft.com/office/powerpoint/2010/main" val="152022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671757" y="1736725"/>
            <a:ext cx="6152404" cy="5121275"/>
          </a:xfrm>
          <a:prstGeom prst="rect">
            <a:avLst/>
          </a:prstGeom>
        </p:spPr>
      </p:pic>
    </p:spTree>
    <p:extLst>
      <p:ext uri="{BB962C8B-B14F-4D97-AF65-F5344CB8AC3E}">
        <p14:creationId xmlns:p14="http://schemas.microsoft.com/office/powerpoint/2010/main" val="1743258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power of the bootstrap in one figure </a:t>
            </a:r>
            <a:endParaRPr lang="en-US" dirty="0"/>
          </a:p>
        </p:txBody>
      </p:sp>
      <p:sp>
        <p:nvSpPr>
          <p:cNvPr id="3" name="Text Placeholder 2"/>
          <p:cNvSpPr>
            <a:spLocks noGrp="1"/>
          </p:cNvSpPr>
          <p:nvPr>
            <p:ph type="body" sz="quarter" idx="11"/>
          </p:nvPr>
        </p:nvSpPr>
        <p:spPr/>
        <p:txBody>
          <a:bodyPr/>
          <a:lstStyle/>
          <a:p>
            <a:r>
              <a:rPr lang="en-US" dirty="0" smtClean="0"/>
              <a:t>Fig 5.10, estimates of some parameter, </a:t>
            </a:r>
            <a:r>
              <a:rPr lang="en-US" dirty="0" smtClean="0">
                <a:latin typeface="symbol" charset="2"/>
              </a:rPr>
              <a:t>a</a:t>
            </a:r>
            <a:r>
              <a:rPr lang="en-US" dirty="0" smtClean="0"/>
              <a:t> </a:t>
            </a:r>
            <a:endParaRPr lang="en-US" dirty="0"/>
          </a:p>
        </p:txBody>
      </p:sp>
      <p:pic>
        <p:nvPicPr>
          <p:cNvPr id="4" name="Picture 3"/>
          <p:cNvPicPr>
            <a:picLocks noChangeAspect="1"/>
          </p:cNvPicPr>
          <p:nvPr/>
        </p:nvPicPr>
        <p:blipFill>
          <a:blip r:embed="rId2"/>
          <a:stretch>
            <a:fillRect/>
          </a:stretch>
        </p:blipFill>
        <p:spPr>
          <a:xfrm>
            <a:off x="1143564" y="2351428"/>
            <a:ext cx="7711951" cy="4506572"/>
          </a:xfrm>
          <a:prstGeom prst="rect">
            <a:avLst/>
          </a:prstGeom>
        </p:spPr>
      </p:pic>
    </p:spTree>
    <p:extLst>
      <p:ext uri="{BB962C8B-B14F-4D97-AF65-F5344CB8AC3E}">
        <p14:creationId xmlns:p14="http://schemas.microsoft.com/office/powerpoint/2010/main" val="1674317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Take care</a:t>
            </a:r>
            <a:endParaRPr lang="en-US" dirty="0"/>
          </a:p>
        </p:txBody>
      </p:sp>
      <p:sp>
        <p:nvSpPr>
          <p:cNvPr id="3" name="Text Placeholder 2"/>
          <p:cNvSpPr>
            <a:spLocks noGrp="1"/>
          </p:cNvSpPr>
          <p:nvPr>
            <p:ph type="body" sz="quarter" idx="11"/>
          </p:nvPr>
        </p:nvSpPr>
        <p:spPr/>
        <p:txBody>
          <a:bodyPr/>
          <a:lstStyle/>
          <a:p>
            <a:r>
              <a:rPr lang="en-US" dirty="0" smtClean="0"/>
              <a:t>Depending on how large your bootstrap sample data set is, I recommend you avoid using the standard error formula (</a:t>
            </a:r>
            <a:r>
              <a:rPr lang="en-US" dirty="0" err="1" smtClean="0"/>
              <a:t>Eq</a:t>
            </a:r>
            <a:r>
              <a:rPr lang="en-US" dirty="0" smtClean="0"/>
              <a:t> 5.8) and instead you should use simply the standard deviation of the bootstrap estimates. </a:t>
            </a:r>
          </a:p>
          <a:p>
            <a:pPr lvl="1"/>
            <a:r>
              <a:rPr lang="en-US" b="0" dirty="0" smtClean="0"/>
              <a:t>Can anyone explain why? </a:t>
            </a:r>
          </a:p>
          <a:p>
            <a:r>
              <a:rPr lang="en-US" dirty="0" smtClean="0"/>
              <a:t>In this context </a:t>
            </a:r>
            <a:r>
              <a:rPr lang="en-US" dirty="0" smtClean="0">
                <a:latin typeface="symbol" charset="2"/>
              </a:rPr>
              <a:t>a</a:t>
            </a:r>
            <a:r>
              <a:rPr lang="en-US" dirty="0" smtClean="0"/>
              <a:t>, could be any quantity from your training procedure (MSE, </a:t>
            </a:r>
            <a:r>
              <a:rPr lang="en-US" dirty="0" smtClean="0">
                <a:latin typeface="symbol" charset="2"/>
              </a:rPr>
              <a:t>b</a:t>
            </a:r>
            <a:r>
              <a:rPr lang="en-US" dirty="0" smtClean="0"/>
              <a:t>, etc..) </a:t>
            </a:r>
            <a:endParaRPr lang="en-US" dirty="0"/>
          </a:p>
        </p:txBody>
      </p:sp>
      <p:pic>
        <p:nvPicPr>
          <p:cNvPr id="4" name="Picture 3"/>
          <p:cNvPicPr>
            <a:picLocks noChangeAspect="1"/>
          </p:cNvPicPr>
          <p:nvPr/>
        </p:nvPicPr>
        <p:blipFill>
          <a:blip r:embed="rId2"/>
          <a:stretch>
            <a:fillRect/>
          </a:stretch>
        </p:blipFill>
        <p:spPr>
          <a:xfrm>
            <a:off x="0" y="4410134"/>
            <a:ext cx="9144000" cy="1533466"/>
          </a:xfrm>
          <a:prstGeom prst="rect">
            <a:avLst/>
          </a:prstGeom>
        </p:spPr>
      </p:pic>
    </p:spTree>
    <p:extLst>
      <p:ext uri="{BB962C8B-B14F-4D97-AF65-F5344CB8AC3E}">
        <p14:creationId xmlns:p14="http://schemas.microsoft.com/office/powerpoint/2010/main" val="1644483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Linear model selection and regularization </a:t>
            </a:r>
            <a:r>
              <a:rPr lang="en-US" dirty="0" smtClean="0"/>
              <a:t>(CH6 ISL)</a:t>
            </a:r>
            <a:endParaRPr lang="en-US" dirty="0"/>
          </a:p>
        </p:txBody>
      </p:sp>
      <p:sp>
        <p:nvSpPr>
          <p:cNvPr id="3" name="Text Placeholder 2"/>
          <p:cNvSpPr>
            <a:spLocks noGrp="1"/>
          </p:cNvSpPr>
          <p:nvPr>
            <p:ph type="body" sz="quarter" idx="11"/>
          </p:nvPr>
        </p:nvSpPr>
        <p:spPr/>
        <p:txBody>
          <a:bodyPr/>
          <a:lstStyle/>
          <a:p>
            <a:r>
              <a:rPr lang="en-US" dirty="0" smtClean="0"/>
              <a:t>The curse of high dimensionality and taking care with your training data </a:t>
            </a:r>
          </a:p>
          <a:p>
            <a:r>
              <a:rPr lang="en-US" dirty="0" smtClean="0"/>
              <a:t>Linear </a:t>
            </a:r>
            <a:r>
              <a:rPr lang="en-US" dirty="0"/>
              <a:t>model selection / regularization </a:t>
            </a:r>
          </a:p>
          <a:p>
            <a:pPr lvl="1"/>
            <a:r>
              <a:rPr lang="en-US" dirty="0"/>
              <a:t>Subset selection </a:t>
            </a:r>
          </a:p>
          <a:p>
            <a:pPr lvl="1"/>
            <a:r>
              <a:rPr lang="en-US" dirty="0"/>
              <a:t>Ridge regression</a:t>
            </a:r>
          </a:p>
          <a:p>
            <a:pPr lvl="1"/>
            <a:r>
              <a:rPr lang="en-US" dirty="0"/>
              <a:t>LASSO regression </a:t>
            </a:r>
          </a:p>
          <a:p>
            <a:pPr lvl="1"/>
            <a:r>
              <a:rPr lang="en-US" dirty="0"/>
              <a:t>Python </a:t>
            </a:r>
          </a:p>
          <a:p>
            <a:r>
              <a:rPr lang="en-US" dirty="0"/>
              <a:t>Dimensionality reduction approaches </a:t>
            </a:r>
          </a:p>
          <a:p>
            <a:endParaRPr lang="en-US" dirty="0"/>
          </a:p>
        </p:txBody>
      </p:sp>
    </p:spTree>
    <p:extLst>
      <p:ext uri="{BB962C8B-B14F-4D97-AF65-F5344CB8AC3E}">
        <p14:creationId xmlns:p14="http://schemas.microsoft.com/office/powerpoint/2010/main" val="986603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When good models go bad </a:t>
            </a:r>
            <a:endParaRPr lang="en-US" dirty="0"/>
          </a:p>
        </p:txBody>
      </p:sp>
      <p:sp>
        <p:nvSpPr>
          <p:cNvPr id="3" name="Text Placeholder 2"/>
          <p:cNvSpPr>
            <a:spLocks noGrp="1"/>
          </p:cNvSpPr>
          <p:nvPr>
            <p:ph type="body" sz="quarter" idx="11"/>
          </p:nvPr>
        </p:nvSpPr>
        <p:spPr/>
        <p:txBody>
          <a:bodyPr/>
          <a:lstStyle/>
          <a:p>
            <a:r>
              <a:rPr lang="en-US" dirty="0" smtClean="0"/>
              <a:t>Increasing </a:t>
            </a:r>
            <a:r>
              <a:rPr lang="en-US" b="0" dirty="0" smtClean="0"/>
              <a:t>P</a:t>
            </a:r>
            <a:r>
              <a:rPr lang="en-US" dirty="0" smtClean="0"/>
              <a:t> can be seductive, especially if you “feel” like you have a large data set: </a:t>
            </a:r>
            <a:r>
              <a:rPr lang="en-US" b="0" dirty="0" smtClean="0"/>
              <a:t>In high dimension your training data may severely under sample the space of P </a:t>
            </a:r>
          </a:p>
          <a:p>
            <a:r>
              <a:rPr lang="en-US" dirty="0"/>
              <a:t>Supervised learning models are powerful: </a:t>
            </a:r>
            <a:r>
              <a:rPr lang="en-US" b="0" dirty="0"/>
              <a:t>If you have a lot of data you can often get a model that is predictive</a:t>
            </a:r>
            <a:endParaRPr lang="en-US" dirty="0"/>
          </a:p>
          <a:p>
            <a:pPr lvl="1"/>
            <a:r>
              <a:rPr lang="en-US" dirty="0"/>
              <a:t>Can be difficult (or impossible) to make inference about important effects when </a:t>
            </a:r>
            <a:r>
              <a:rPr lang="en-US" b="0" dirty="0"/>
              <a:t>P</a:t>
            </a:r>
            <a:r>
              <a:rPr lang="en-US" dirty="0"/>
              <a:t> (the number of parameters) gets large.. </a:t>
            </a:r>
            <a:endParaRPr lang="en-US" b="0" dirty="0" smtClean="0"/>
          </a:p>
          <a:p>
            <a:endParaRPr lang="en-US" u="sng" dirty="0"/>
          </a:p>
        </p:txBody>
      </p:sp>
    </p:spTree>
    <p:extLst>
      <p:ext uri="{BB962C8B-B14F-4D97-AF65-F5344CB8AC3E}">
        <p14:creationId xmlns:p14="http://schemas.microsoft.com/office/powerpoint/2010/main" val="229997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curse of dimensionality</a:t>
            </a:r>
            <a:endParaRPr lang="en-US" dirty="0"/>
          </a:p>
        </p:txBody>
      </p:sp>
      <p:sp>
        <p:nvSpPr>
          <p:cNvPr id="3" name="Text Placeholder 2"/>
          <p:cNvSpPr>
            <a:spLocks noGrp="1"/>
          </p:cNvSpPr>
          <p:nvPr>
            <p:ph type="body" sz="quarter" idx="11"/>
          </p:nvPr>
        </p:nvSpPr>
        <p:spPr>
          <a:xfrm>
            <a:off x="549974" y="1726786"/>
            <a:ext cx="8196210" cy="4015497"/>
          </a:xfrm>
        </p:spPr>
        <p:txBody>
          <a:bodyPr/>
          <a:lstStyle/>
          <a:p>
            <a:r>
              <a:rPr lang="en-US" dirty="0" smtClean="0"/>
              <a:t>Consider a situation in which you need n=10 in order to cover response range (in Y) for each X</a:t>
            </a:r>
            <a:r>
              <a:rPr lang="en-US" baseline="-25000" dirty="0" smtClean="0"/>
              <a:t>i</a:t>
            </a:r>
            <a:r>
              <a:rPr lang="en-US" dirty="0" smtClean="0"/>
              <a:t>.</a:t>
            </a:r>
          </a:p>
          <a:p>
            <a:pPr lvl="1"/>
            <a:r>
              <a:rPr lang="en-US" dirty="0" smtClean="0"/>
              <a:t>For P=1, n=1</a:t>
            </a:r>
            <a:r>
              <a:rPr lang="mr-IN" dirty="0" smtClean="0"/>
              <a:t>…</a:t>
            </a:r>
            <a:r>
              <a:rPr lang="en-US" dirty="0" smtClean="0"/>
              <a:t> P=2, n=100 P=3, n=1000</a:t>
            </a:r>
            <a:r>
              <a:rPr lang="mr-IN" dirty="0" smtClean="0"/>
              <a:t>…</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Our ability to capture significant fractions of the predictor space collapses after a few dimensions</a:t>
            </a:r>
          </a:p>
          <a:p>
            <a:pPr lvl="1"/>
            <a:endParaRPr lang="en-US" dirty="0" smtClean="0"/>
          </a:p>
          <a:p>
            <a:endParaRPr lang="en-US" dirty="0"/>
          </a:p>
        </p:txBody>
      </p:sp>
      <p:sp>
        <p:nvSpPr>
          <p:cNvPr id="4" name="Cube 3"/>
          <p:cNvSpPr/>
          <p:nvPr/>
        </p:nvSpPr>
        <p:spPr>
          <a:xfrm>
            <a:off x="6390861" y="3012845"/>
            <a:ext cx="1620077" cy="156044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828270" y="4055165"/>
            <a:ext cx="124239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856383" y="3397893"/>
            <a:ext cx="1252330" cy="11555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258548" y="4573289"/>
            <a:ext cx="381836" cy="369332"/>
          </a:xfrm>
          <a:prstGeom prst="rect">
            <a:avLst/>
          </a:prstGeom>
          <a:noFill/>
        </p:spPr>
        <p:txBody>
          <a:bodyPr wrap="none" rtlCol="0">
            <a:spAutoFit/>
          </a:bodyPr>
          <a:lstStyle/>
          <a:p>
            <a:r>
              <a:rPr lang="en-US" dirty="0" smtClean="0"/>
              <a:t>P</a:t>
            </a:r>
            <a:r>
              <a:rPr lang="en-US" baseline="-25000" dirty="0" smtClean="0"/>
              <a:t>1</a:t>
            </a:r>
            <a:endParaRPr lang="en-US" dirty="0"/>
          </a:p>
        </p:txBody>
      </p:sp>
      <p:sp>
        <p:nvSpPr>
          <p:cNvPr id="10" name="TextBox 9"/>
          <p:cNvSpPr txBox="1"/>
          <p:nvPr/>
        </p:nvSpPr>
        <p:spPr>
          <a:xfrm>
            <a:off x="4291630" y="4573289"/>
            <a:ext cx="381836" cy="369332"/>
          </a:xfrm>
          <a:prstGeom prst="rect">
            <a:avLst/>
          </a:prstGeom>
          <a:noFill/>
        </p:spPr>
        <p:txBody>
          <a:bodyPr wrap="none" rtlCol="0">
            <a:spAutoFit/>
          </a:bodyPr>
          <a:lstStyle/>
          <a:p>
            <a:r>
              <a:rPr lang="en-US" dirty="0" smtClean="0"/>
              <a:t>P</a:t>
            </a:r>
            <a:r>
              <a:rPr lang="en-US" baseline="-25000" dirty="0" smtClean="0"/>
              <a:t>2</a:t>
            </a:r>
            <a:endParaRPr lang="en-US" dirty="0"/>
          </a:p>
        </p:txBody>
      </p:sp>
      <p:sp>
        <p:nvSpPr>
          <p:cNvPr id="11" name="TextBox 10"/>
          <p:cNvSpPr txBox="1"/>
          <p:nvPr/>
        </p:nvSpPr>
        <p:spPr>
          <a:xfrm>
            <a:off x="6819063" y="4573289"/>
            <a:ext cx="381836" cy="369332"/>
          </a:xfrm>
          <a:prstGeom prst="rect">
            <a:avLst/>
          </a:prstGeom>
          <a:noFill/>
        </p:spPr>
        <p:txBody>
          <a:bodyPr wrap="none" rtlCol="0">
            <a:spAutoFit/>
          </a:bodyPr>
          <a:lstStyle/>
          <a:p>
            <a:r>
              <a:rPr lang="en-US" dirty="0" smtClean="0"/>
              <a:t>P</a:t>
            </a:r>
            <a:r>
              <a:rPr lang="en-US" baseline="-25000" dirty="0" smtClean="0"/>
              <a:t>3</a:t>
            </a:r>
            <a:endParaRPr lang="en-US" dirty="0"/>
          </a:p>
        </p:txBody>
      </p:sp>
    </p:spTree>
    <p:extLst>
      <p:ext uri="{BB962C8B-B14F-4D97-AF65-F5344CB8AC3E}">
        <p14:creationId xmlns:p14="http://schemas.microsoft.com/office/powerpoint/2010/main" val="44658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curse of dimensionality</a:t>
            </a:r>
            <a:endParaRPr lang="en-US" dirty="0"/>
          </a:p>
        </p:txBody>
      </p:sp>
      <p:pic>
        <p:nvPicPr>
          <p:cNvPr id="12" name="Picture 11"/>
          <p:cNvPicPr>
            <a:picLocks noChangeAspect="1"/>
          </p:cNvPicPr>
          <p:nvPr/>
        </p:nvPicPr>
        <p:blipFill>
          <a:blip r:embed="rId2"/>
          <a:stretch>
            <a:fillRect/>
          </a:stretch>
        </p:blipFill>
        <p:spPr>
          <a:xfrm>
            <a:off x="2278748" y="1843618"/>
            <a:ext cx="4970679" cy="3602079"/>
          </a:xfrm>
          <a:prstGeom prst="rect">
            <a:avLst/>
          </a:prstGeom>
        </p:spPr>
      </p:pic>
      <p:sp>
        <p:nvSpPr>
          <p:cNvPr id="7" name="TextBox 6"/>
          <p:cNvSpPr txBox="1"/>
          <p:nvPr/>
        </p:nvSpPr>
        <p:spPr>
          <a:xfrm>
            <a:off x="323887" y="6261652"/>
            <a:ext cx="4157035" cy="369332"/>
          </a:xfrm>
          <a:prstGeom prst="rect">
            <a:avLst/>
          </a:prstGeom>
          <a:noFill/>
        </p:spPr>
        <p:txBody>
          <a:bodyPr wrap="none" rtlCol="0">
            <a:spAutoFit/>
          </a:bodyPr>
          <a:lstStyle/>
          <a:p>
            <a:r>
              <a:rPr lang="en-US" dirty="0" smtClean="0"/>
              <a:t>Figure 2.6, </a:t>
            </a:r>
            <a:r>
              <a:rPr lang="en-US" b="1" dirty="0"/>
              <a:t>E</a:t>
            </a:r>
            <a:r>
              <a:rPr lang="en-US" b="1" dirty="0" smtClean="0"/>
              <a:t>lements</a:t>
            </a:r>
            <a:r>
              <a:rPr lang="en-US" dirty="0" smtClean="0"/>
              <a:t> </a:t>
            </a:r>
            <a:r>
              <a:rPr lang="en-US" smtClean="0"/>
              <a:t>of Statistical Learning</a:t>
            </a:r>
            <a:endParaRPr lang="en-US" dirty="0"/>
          </a:p>
        </p:txBody>
      </p:sp>
    </p:spTree>
    <p:extLst>
      <p:ext uri="{BB962C8B-B14F-4D97-AF65-F5344CB8AC3E}">
        <p14:creationId xmlns:p14="http://schemas.microsoft.com/office/powerpoint/2010/main" val="186811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Outline</a:t>
            </a:r>
            <a:endParaRPr lang="en-US" dirty="0"/>
          </a:p>
        </p:txBody>
      </p:sp>
      <p:sp>
        <p:nvSpPr>
          <p:cNvPr id="3" name="Text Placeholder 2"/>
          <p:cNvSpPr>
            <a:spLocks noGrp="1"/>
          </p:cNvSpPr>
          <p:nvPr>
            <p:ph type="body" sz="quarter" idx="11"/>
          </p:nvPr>
        </p:nvSpPr>
        <p:spPr/>
        <p:txBody>
          <a:bodyPr/>
          <a:lstStyle/>
          <a:p>
            <a:r>
              <a:rPr lang="en-US" dirty="0" smtClean="0"/>
              <a:t>Quick review from last time </a:t>
            </a:r>
          </a:p>
          <a:p>
            <a:r>
              <a:rPr lang="en-US" dirty="0" smtClean="0"/>
              <a:t>Finish </a:t>
            </a:r>
            <a:r>
              <a:rPr lang="en-US" dirty="0"/>
              <a:t>r</a:t>
            </a:r>
            <a:r>
              <a:rPr lang="en-US" dirty="0" smtClean="0"/>
              <a:t>esampling methods </a:t>
            </a:r>
            <a:endParaRPr lang="en-US" dirty="0"/>
          </a:p>
          <a:p>
            <a:pPr lvl="1"/>
            <a:r>
              <a:rPr lang="en-US" dirty="0" smtClean="0"/>
              <a:t>Cross-validation</a:t>
            </a:r>
          </a:p>
          <a:p>
            <a:r>
              <a:rPr lang="en-US" dirty="0" smtClean="0"/>
              <a:t>Linear model selection / regularization </a:t>
            </a:r>
          </a:p>
          <a:p>
            <a:pPr lvl="1"/>
            <a:r>
              <a:rPr lang="en-US" dirty="0" smtClean="0"/>
              <a:t>Subset selection </a:t>
            </a:r>
          </a:p>
          <a:p>
            <a:pPr lvl="1"/>
            <a:r>
              <a:rPr lang="en-US" dirty="0" smtClean="0"/>
              <a:t>Ridge regression</a:t>
            </a:r>
          </a:p>
          <a:p>
            <a:pPr lvl="1"/>
            <a:r>
              <a:rPr lang="en-US" dirty="0" smtClean="0"/>
              <a:t>LASSO regression </a:t>
            </a:r>
          </a:p>
          <a:p>
            <a:pPr lvl="1"/>
            <a:r>
              <a:rPr lang="en-US" dirty="0" smtClean="0"/>
              <a:t>Python </a:t>
            </a:r>
          </a:p>
          <a:p>
            <a:r>
              <a:rPr lang="en-US" dirty="0" smtClean="0"/>
              <a:t>Wrap up</a:t>
            </a:r>
          </a:p>
        </p:txBody>
      </p:sp>
    </p:spTree>
    <p:extLst>
      <p:ext uri="{BB962C8B-B14F-4D97-AF65-F5344CB8AC3E}">
        <p14:creationId xmlns:p14="http://schemas.microsoft.com/office/powerpoint/2010/main" val="118080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Three approaches to building a smaller model (ISL, p 204)</a:t>
            </a:r>
            <a:endParaRPr lang="en-US" dirty="0"/>
          </a:p>
        </p:txBody>
      </p:sp>
      <p:sp>
        <p:nvSpPr>
          <p:cNvPr id="3" name="Text Placeholder 2"/>
          <p:cNvSpPr>
            <a:spLocks noGrp="1"/>
          </p:cNvSpPr>
          <p:nvPr>
            <p:ph type="body" sz="quarter" idx="11"/>
          </p:nvPr>
        </p:nvSpPr>
        <p:spPr/>
        <p:txBody>
          <a:bodyPr/>
          <a:lstStyle/>
          <a:p>
            <a:r>
              <a:rPr lang="en-US" dirty="0" smtClean="0"/>
              <a:t>Subset selection: </a:t>
            </a:r>
            <a:r>
              <a:rPr lang="en-US" b="0" dirty="0" smtClean="0"/>
              <a:t>Systematically search different models created with subsets of all possible P values for an adequate model</a:t>
            </a:r>
          </a:p>
          <a:p>
            <a:r>
              <a:rPr lang="en-US" dirty="0" smtClean="0"/>
              <a:t>Regularization (shrinkage): </a:t>
            </a:r>
            <a:r>
              <a:rPr lang="en-US" b="0" dirty="0" smtClean="0"/>
              <a:t>Fit a model w/all P values, but use a different error penalty to force coefficients to be smaller </a:t>
            </a:r>
          </a:p>
          <a:p>
            <a:r>
              <a:rPr lang="en-US" dirty="0" smtClean="0"/>
              <a:t>Dimensional reduction: </a:t>
            </a:r>
            <a:r>
              <a:rPr lang="en-US" b="0" dirty="0" smtClean="0"/>
              <a:t>Fit a model with a reduced number of coarse parameters that represent subsets of groups of P’s</a:t>
            </a:r>
            <a:endParaRPr lang="en-US" dirty="0"/>
          </a:p>
        </p:txBody>
      </p:sp>
    </p:spTree>
    <p:extLst>
      <p:ext uri="{BB962C8B-B14F-4D97-AF65-F5344CB8AC3E}">
        <p14:creationId xmlns:p14="http://schemas.microsoft.com/office/powerpoint/2010/main" val="1758615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Subset selection: algorithms and challenges</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p:txBody>
              <a:bodyPr/>
              <a:lstStyle/>
              <a:p>
                <a:r>
                  <a:rPr lang="en-US" dirty="0" smtClean="0"/>
                  <a:t>Last week we discussed forward/backward selection algorithms as a method to determine which of the variables (X</a:t>
                </a:r>
                <a:r>
                  <a:rPr lang="en-US" baseline="-25000" dirty="0" smtClean="0"/>
                  <a:t>i</a:t>
                </a:r>
                <a:r>
                  <a:rPr lang="en-US" dirty="0" smtClean="0"/>
                  <a:t>) are </a:t>
                </a:r>
                <a:r>
                  <a:rPr lang="en-US" b="0" dirty="0" smtClean="0"/>
                  <a:t>important</a:t>
                </a:r>
                <a:r>
                  <a:rPr lang="en-US" dirty="0" smtClean="0"/>
                  <a:t> in terms of describing the </a:t>
                </a:r>
                <a:r>
                  <a:rPr lang="en-US" b="0" dirty="0" smtClean="0"/>
                  <a:t>variance in Y </a:t>
                </a:r>
                <a:endParaRPr lang="en-US" dirty="0"/>
              </a:p>
              <a:p>
                <a:pPr lvl="1"/>
                <a:r>
                  <a:rPr lang="en-US" dirty="0" smtClean="0"/>
                  <a:t>Best subset </a:t>
                </a:r>
                <a:r>
                  <a:rPr lang="en-US" dirty="0" smtClean="0"/>
                  <a:t>selection </a:t>
                </a:r>
                <a:r>
                  <a:rPr lang="en-US" dirty="0" smtClean="0"/>
                  <a:t>algorithms</a:t>
                </a:r>
              </a:p>
              <a:p>
                <a:pPr lvl="2"/>
                <a:r>
                  <a:rPr lang="en-US" dirty="0" smtClean="0"/>
                  <a:t>Brute force is brutal, 2</a:t>
                </a:r>
                <a:r>
                  <a:rPr lang="en-US" i="1" baseline="30000" dirty="0" smtClean="0"/>
                  <a:t>p</a:t>
                </a:r>
                <a:r>
                  <a:rPr lang="en-US" dirty="0" smtClean="0"/>
                  <a:t> models to be computed</a:t>
                </a:r>
              </a:p>
              <a:p>
                <a:pPr lvl="2"/>
                <a:r>
                  <a:rPr lang="en-US" dirty="0" smtClean="0"/>
                  <a:t>Big </a:t>
                </a:r>
                <a:r>
                  <a:rPr lang="en-US" dirty="0" smtClean="0"/>
                  <a:t>picture takeaway:  for </a:t>
                </a:r>
                <a:r>
                  <a:rPr lang="en-US" b="0" i="1" dirty="0" smtClean="0">
                    <a:latin typeface="times new roman" charset="0"/>
                  </a:rPr>
                  <a:t>p </a:t>
                </a:r>
                <a:r>
                  <a:rPr lang="en-US" dirty="0" smtClean="0"/>
                  <a:t>features, there are </a:t>
                </a:r>
                <a14:m>
                  <m:oMath xmlns:m="http://schemas.openxmlformats.org/officeDocument/2006/math">
                    <m:d>
                      <m:dPr>
                        <m:ctrlPr>
                          <a:rPr lang="mr-IN" i="1" smtClean="0">
                            <a:latin typeface="Cambria Math" charset="0"/>
                          </a:rPr>
                        </m:ctrlPr>
                      </m:dPr>
                      <m:e>
                        <m:f>
                          <m:fPr>
                            <m:ctrlPr>
                              <a:rPr lang="mr-IN" i="1" smtClean="0">
                                <a:latin typeface="Cambria Math" charset="0"/>
                              </a:rPr>
                            </m:ctrlPr>
                          </m:fPr>
                          <m:num>
                            <m:r>
                              <a:rPr lang="en-US" b="1" i="1" smtClean="0">
                                <a:latin typeface="Cambria Math" charset="0"/>
                              </a:rPr>
                              <m:t>𝒑</m:t>
                            </m:r>
                          </m:num>
                          <m:den>
                            <m:r>
                              <a:rPr lang="en-US" b="1" i="1" smtClean="0">
                                <a:latin typeface="Cambria Math" charset="0"/>
                              </a:rPr>
                              <m:t>𝒌</m:t>
                            </m:r>
                          </m:den>
                        </m:f>
                      </m:e>
                    </m:d>
                    <m:r>
                      <a:rPr lang="en-US" b="1" i="1" smtClean="0">
                        <a:latin typeface="Cambria Math" charset="0"/>
                      </a:rPr>
                      <m:t> </m:t>
                    </m:r>
                  </m:oMath>
                </a14:m>
                <a:r>
                  <a:rPr lang="en-US" dirty="0" smtClean="0"/>
                  <a:t>different models of size </a:t>
                </a:r>
                <a:r>
                  <a:rPr lang="en-US" b="0" i="1" dirty="0" smtClean="0">
                    <a:latin typeface="times new roman" charset="0"/>
                  </a:rPr>
                  <a:t>k</a:t>
                </a:r>
                <a:r>
                  <a:rPr lang="en-US" dirty="0" smtClean="0"/>
                  <a:t>.  This can be </a:t>
                </a:r>
                <a:r>
                  <a:rPr lang="en-US" b="0" dirty="0" smtClean="0"/>
                  <a:t>computationally </a:t>
                </a:r>
                <a:r>
                  <a:rPr lang="en-US" b="0" dirty="0" smtClean="0"/>
                  <a:t>intractable. </a:t>
                </a:r>
              </a:p>
              <a:p>
                <a:pPr lvl="1"/>
                <a:r>
                  <a:rPr lang="en-US" dirty="0" smtClean="0"/>
                  <a:t>If we give up on “best” and go for “good”</a:t>
                </a:r>
                <a:r>
                  <a:rPr lang="mr-IN" dirty="0" smtClean="0"/>
                  <a:t>…</a:t>
                </a:r>
                <a:endParaRPr lang="en-US" dirty="0" smtClean="0"/>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214" r="-743"/>
                </a:stretch>
              </a:blipFill>
            </p:spPr>
            <p:txBody>
              <a:bodyPr/>
              <a:lstStyle/>
              <a:p>
                <a:r>
                  <a:rPr lang="en-US">
                    <a:noFill/>
                  </a:rPr>
                  <a:t> </a:t>
                </a:r>
              </a:p>
            </p:txBody>
          </p:sp>
        </mc:Fallback>
      </mc:AlternateContent>
    </p:spTree>
    <p:extLst>
      <p:ext uri="{BB962C8B-B14F-4D97-AF65-F5344CB8AC3E}">
        <p14:creationId xmlns:p14="http://schemas.microsoft.com/office/powerpoint/2010/main" val="1020502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Subset selection: algorithms and challenges</a:t>
            </a:r>
            <a:endParaRPr lang="en-US" dirty="0"/>
          </a:p>
        </p:txBody>
      </p:sp>
      <p:sp>
        <p:nvSpPr>
          <p:cNvPr id="4" name="Text Placeholder 3"/>
          <p:cNvSpPr>
            <a:spLocks noGrp="1"/>
          </p:cNvSpPr>
          <p:nvPr>
            <p:ph type="body" sz="quarter" idx="11"/>
          </p:nvPr>
        </p:nvSpPr>
        <p:spPr/>
        <p:txBody>
          <a:bodyPr/>
          <a:lstStyle/>
          <a:p>
            <a:r>
              <a:rPr lang="en-US" dirty="0" smtClean="0"/>
              <a:t>Example forward stepwise selection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When p=20, requires fitting only 211 models vs. brute force’s </a:t>
            </a:r>
            <a:r>
              <a:rPr lang="en-US" dirty="0"/>
              <a:t> 1, 048, 576 models</a:t>
            </a:r>
          </a:p>
          <a:p>
            <a:endParaRPr lang="en-US" dirty="0"/>
          </a:p>
        </p:txBody>
      </p:sp>
      <p:pic>
        <p:nvPicPr>
          <p:cNvPr id="5" name="Picture 4"/>
          <p:cNvPicPr>
            <a:picLocks noChangeAspect="1"/>
          </p:cNvPicPr>
          <p:nvPr/>
        </p:nvPicPr>
        <p:blipFill>
          <a:blip r:embed="rId2"/>
          <a:stretch>
            <a:fillRect/>
          </a:stretch>
        </p:blipFill>
        <p:spPr>
          <a:xfrm>
            <a:off x="1290310" y="2106173"/>
            <a:ext cx="6934200" cy="3276600"/>
          </a:xfrm>
          <a:prstGeom prst="rect">
            <a:avLst/>
          </a:prstGeom>
        </p:spPr>
      </p:pic>
    </p:spTree>
    <p:extLst>
      <p:ext uri="{BB962C8B-B14F-4D97-AF65-F5344CB8AC3E}">
        <p14:creationId xmlns:p14="http://schemas.microsoft.com/office/powerpoint/2010/main" val="1743484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Subset selection: algorithms and challenges</a:t>
            </a:r>
            <a:endParaRPr lang="en-US" dirty="0"/>
          </a:p>
        </p:txBody>
      </p:sp>
      <p:sp>
        <p:nvSpPr>
          <p:cNvPr id="4" name="Text Placeholder 3"/>
          <p:cNvSpPr>
            <a:spLocks noGrp="1"/>
          </p:cNvSpPr>
          <p:nvPr>
            <p:ph type="body" sz="quarter" idx="11"/>
          </p:nvPr>
        </p:nvSpPr>
        <p:spPr/>
        <p:txBody>
          <a:bodyPr/>
          <a:lstStyle/>
          <a:p>
            <a:r>
              <a:rPr lang="en-US" dirty="0"/>
              <a:t>Example </a:t>
            </a:r>
            <a:r>
              <a:rPr lang="en-US" dirty="0" smtClean="0"/>
              <a:t>backward stepwise </a:t>
            </a:r>
            <a:r>
              <a:rPr lang="en-US" dirty="0"/>
              <a:t>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smtClean="0"/>
              <a:t>Requires n &gt; p (forward has no such requirement, why?)</a:t>
            </a:r>
            <a:endParaRPr lang="en-US" dirty="0"/>
          </a:p>
          <a:p>
            <a:endParaRPr lang="en-US" dirty="0"/>
          </a:p>
        </p:txBody>
      </p:sp>
      <p:pic>
        <p:nvPicPr>
          <p:cNvPr id="5" name="Picture 4"/>
          <p:cNvPicPr>
            <a:picLocks noChangeAspect="1"/>
          </p:cNvPicPr>
          <p:nvPr/>
        </p:nvPicPr>
        <p:blipFill>
          <a:blip r:embed="rId2"/>
          <a:stretch>
            <a:fillRect/>
          </a:stretch>
        </p:blipFill>
        <p:spPr>
          <a:xfrm>
            <a:off x="1233160" y="2125223"/>
            <a:ext cx="7048500" cy="3238500"/>
          </a:xfrm>
          <a:prstGeom prst="rect">
            <a:avLst/>
          </a:prstGeom>
        </p:spPr>
      </p:pic>
      <p:sp>
        <p:nvSpPr>
          <p:cNvPr id="6" name="Rectangle 5"/>
          <p:cNvSpPr/>
          <p:nvPr/>
        </p:nvSpPr>
        <p:spPr>
          <a:xfrm>
            <a:off x="1233160" y="5956054"/>
            <a:ext cx="5607625" cy="646331"/>
          </a:xfrm>
          <a:prstGeom prst="rect">
            <a:avLst/>
          </a:prstGeom>
        </p:spPr>
        <p:txBody>
          <a:bodyPr wrap="none">
            <a:spAutoFit/>
          </a:bodyPr>
          <a:lstStyle/>
          <a:p>
            <a:r>
              <a:rPr lang="en-US" dirty="0" smtClean="0">
                <a:latin typeface="Helvetica" charset="0"/>
              </a:rPr>
              <a:t>Number of models for brute force: 2^p</a:t>
            </a:r>
          </a:p>
          <a:p>
            <a:r>
              <a:rPr lang="en-US" dirty="0" smtClean="0">
                <a:latin typeface="Helvetica" charset="0"/>
              </a:rPr>
              <a:t>Number of models for both algorithms:</a:t>
            </a:r>
            <a:r>
              <a:rPr lang="mr-IN" dirty="0">
                <a:latin typeface="Helvetica" charset="0"/>
              </a:rPr>
              <a:t> </a:t>
            </a:r>
            <a:r>
              <a:rPr lang="mr-IN" dirty="0" smtClean="0">
                <a:latin typeface="Helvetica" charset="0"/>
              </a:rPr>
              <a:t>1+p(</a:t>
            </a:r>
            <a:r>
              <a:rPr lang="mr-IN" dirty="0" err="1" smtClean="0">
                <a:latin typeface="Helvetica" charset="0"/>
              </a:rPr>
              <a:t>p</a:t>
            </a:r>
            <a:r>
              <a:rPr lang="mr-IN" dirty="0" smtClean="0">
                <a:latin typeface="Helvetica" charset="0"/>
              </a:rPr>
              <a:t> </a:t>
            </a:r>
            <a:r>
              <a:rPr lang="mr-IN" dirty="0">
                <a:latin typeface="Helvetica" charset="0"/>
              </a:rPr>
              <a:t>+1)/ 2</a:t>
            </a:r>
            <a:endParaRPr lang="mr-IN" dirty="0">
              <a:effectLst/>
              <a:latin typeface="Helvetica" charset="0"/>
            </a:endParaRPr>
          </a:p>
        </p:txBody>
      </p:sp>
    </p:spTree>
    <p:extLst>
      <p:ext uri="{BB962C8B-B14F-4D97-AF65-F5344CB8AC3E}">
        <p14:creationId xmlns:p14="http://schemas.microsoft.com/office/powerpoint/2010/main" val="329846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Comparing alternative models </a:t>
            </a:r>
            <a:endParaRPr lang="en-US" dirty="0"/>
          </a:p>
        </p:txBody>
      </p:sp>
      <p:sp>
        <p:nvSpPr>
          <p:cNvPr id="3" name="Text Placeholder 2"/>
          <p:cNvSpPr>
            <a:spLocks noGrp="1"/>
          </p:cNvSpPr>
          <p:nvPr>
            <p:ph type="body" sz="quarter" idx="11"/>
          </p:nvPr>
        </p:nvSpPr>
        <p:spPr/>
        <p:txBody>
          <a:bodyPr/>
          <a:lstStyle/>
          <a:p>
            <a:r>
              <a:rPr lang="en-US" dirty="0" smtClean="0"/>
              <a:t>Key concept: </a:t>
            </a:r>
            <a:r>
              <a:rPr lang="en-US" b="0" dirty="0" smtClean="0"/>
              <a:t>The training error (</a:t>
            </a:r>
            <a:r>
              <a:rPr lang="en-US" dirty="0" smtClean="0"/>
              <a:t>RSS</a:t>
            </a:r>
            <a:r>
              <a:rPr lang="en-US" b="0" dirty="0" smtClean="0"/>
              <a:t>) will always decrease with increased number of parameters, how to evaluate different models with different number of parameters</a:t>
            </a:r>
          </a:p>
          <a:p>
            <a:r>
              <a:rPr lang="en-US" dirty="0" smtClean="0"/>
              <a:t>We should therefore choose the best model considering the </a:t>
            </a:r>
            <a:r>
              <a:rPr lang="en-US" b="0" dirty="0" smtClean="0"/>
              <a:t>testing error</a:t>
            </a:r>
            <a:r>
              <a:rPr lang="en-US" dirty="0" smtClean="0"/>
              <a:t>.  Two choices for this:</a:t>
            </a:r>
          </a:p>
          <a:p>
            <a:pPr lvl="1"/>
            <a:r>
              <a:rPr lang="en-US" dirty="0" smtClean="0"/>
              <a:t>Use theoretical estimates of the test error. ISL offers four suggestions: </a:t>
            </a:r>
            <a:r>
              <a:rPr lang="en-US" dirty="0" err="1" smtClean="0"/>
              <a:t>Cp</a:t>
            </a:r>
            <a:r>
              <a:rPr lang="en-US" dirty="0" smtClean="0"/>
              <a:t>, AIC, BIC, adjusted R</a:t>
            </a:r>
            <a:r>
              <a:rPr lang="en-US" baseline="30000" dirty="0" smtClean="0"/>
              <a:t>2</a:t>
            </a:r>
            <a:r>
              <a:rPr lang="en-US" baseline="30000" dirty="0"/>
              <a:t> </a:t>
            </a:r>
            <a:endParaRPr lang="en-US" dirty="0" smtClean="0"/>
          </a:p>
          <a:p>
            <a:pPr lvl="1"/>
            <a:r>
              <a:rPr lang="en-US" dirty="0" smtClean="0"/>
              <a:t>Use bootstrapping or cross-validation to evaluate the test error directly </a:t>
            </a:r>
          </a:p>
          <a:p>
            <a:endParaRPr lang="en-US" baseline="30000" dirty="0"/>
          </a:p>
        </p:txBody>
      </p:sp>
    </p:spTree>
    <p:extLst>
      <p:ext uri="{BB962C8B-B14F-4D97-AF65-F5344CB8AC3E}">
        <p14:creationId xmlns:p14="http://schemas.microsoft.com/office/powerpoint/2010/main" val="2115032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198" y="3409121"/>
            <a:ext cx="4503738" cy="487846"/>
          </a:xfrm>
          <a:prstGeom prst="rect">
            <a:avLst/>
          </a:prstGeom>
        </p:spPr>
      </p:pic>
      <p:sp>
        <p:nvSpPr>
          <p:cNvPr id="2" name="Text Placeholder 1"/>
          <p:cNvSpPr>
            <a:spLocks noGrp="1"/>
          </p:cNvSpPr>
          <p:nvPr>
            <p:ph type="body" sz="quarter" idx="10"/>
          </p:nvPr>
        </p:nvSpPr>
        <p:spPr/>
        <p:txBody>
          <a:bodyPr/>
          <a:lstStyle/>
          <a:p>
            <a:r>
              <a:rPr lang="en-US" dirty="0" smtClean="0"/>
              <a:t>Theoretical models to estimate test error </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1"/>
              </p:nvPr>
            </p:nvSpPr>
            <p:spPr/>
            <p:txBody>
              <a:bodyPr/>
              <a:lstStyle/>
              <a:p>
                <a:r>
                  <a:rPr lang="en-US" dirty="0" smtClean="0"/>
                  <a:t>The models use the training RSS, number of training points (</a:t>
                </a:r>
                <a:r>
                  <a:rPr lang="en-US" i="1" dirty="0" smtClean="0">
                    <a:latin typeface="times new roman" charset="0"/>
                  </a:rPr>
                  <a:t>n</a:t>
                </a:r>
                <a:r>
                  <a:rPr lang="en-US" dirty="0" smtClean="0"/>
                  <a:t>), number of fit parameters (</a:t>
                </a:r>
                <a:r>
                  <a:rPr lang="en-US" i="1" dirty="0" smtClean="0">
                    <a:latin typeface="times new roman" charset="0"/>
                  </a:rPr>
                  <a:t>d</a:t>
                </a:r>
                <a:r>
                  <a:rPr lang="en-US" dirty="0" smtClean="0"/>
                  <a:t>) and estimated variance of response Y (</a:t>
                </a:r>
                <a14:m>
                  <m:oMath xmlns:m="http://schemas.openxmlformats.org/officeDocument/2006/math">
                    <m:acc>
                      <m:accPr>
                        <m:chr m:val="̂"/>
                        <m:ctrlPr>
                          <a:rPr lang="en-US" b="0" i="1" dirty="0" smtClean="0">
                            <a:latin typeface="Cambria Math" charset="0"/>
                          </a:rPr>
                        </m:ctrlPr>
                      </m:accPr>
                      <m:e>
                        <m:sSup>
                          <m:sSupPr>
                            <m:ctrlPr>
                              <a:rPr lang="en-US" b="0" i="1" dirty="0" smtClean="0">
                                <a:latin typeface="Cambria Math" charset="0"/>
                              </a:rPr>
                            </m:ctrlPr>
                          </m:sSupPr>
                          <m:e>
                            <m:r>
                              <a:rPr lang="en-US" b="0" i="1" dirty="0" smtClean="0">
                                <a:latin typeface="Cambria Math" charset="0"/>
                                <a:ea typeface="Cambria Math" charset="0"/>
                                <a:cs typeface="Cambria Math" charset="0"/>
                              </a:rPr>
                              <m:t>𝜎</m:t>
                            </m:r>
                          </m:e>
                          <m:sup>
                            <m:r>
                              <a:rPr lang="en-US" b="0" i="1" dirty="0" smtClean="0">
                                <a:latin typeface="Cambria Math" charset="0"/>
                              </a:rPr>
                              <m:t>2</m:t>
                            </m:r>
                          </m:sup>
                        </m:sSup>
                      </m:e>
                    </m:acc>
                  </m:oMath>
                </a14:m>
                <a:r>
                  <a:rPr lang="en-US" dirty="0" smtClean="0"/>
                  <a:t>)</a:t>
                </a:r>
              </a:p>
              <a:p>
                <a:pPr>
                  <a:spcAft>
                    <a:spcPts val="3000"/>
                  </a:spcAft>
                </a:pPr>
                <a:r>
                  <a:rPr lang="en-US" dirty="0" err="1" smtClean="0"/>
                  <a:t>Cp</a:t>
                </a:r>
                <a:r>
                  <a:rPr lang="en-US" dirty="0" smtClean="0"/>
                  <a:t>: Baseline, adds </a:t>
                </a:r>
                <a:r>
                  <a:rPr lang="en-US" dirty="0" smtClean="0"/>
                  <a:t>penalty component </a:t>
                </a:r>
                <a:r>
                  <a:rPr lang="en-US" dirty="0" smtClean="0"/>
                  <a:t>for more fit </a:t>
                </a:r>
                <a:r>
                  <a:rPr lang="en-US" dirty="0" err="1" smtClean="0"/>
                  <a:t>params</a:t>
                </a:r>
                <a:endParaRPr lang="en-US" dirty="0" smtClean="0"/>
              </a:p>
              <a:p>
                <a:pPr>
                  <a:spcAft>
                    <a:spcPts val="3000"/>
                  </a:spcAft>
                </a:pPr>
                <a:r>
                  <a:rPr lang="en-US" dirty="0" smtClean="0"/>
                  <a:t>AIC: </a:t>
                </a:r>
                <a:r>
                  <a:rPr lang="en-US" dirty="0" err="1" smtClean="0"/>
                  <a:t>Akaike</a:t>
                </a:r>
                <a:r>
                  <a:rPr lang="en-US" dirty="0" smtClean="0"/>
                  <a:t> information criterion; used for max likelihood methods: </a:t>
                </a:r>
              </a:p>
              <a:p>
                <a:pPr>
                  <a:spcAft>
                    <a:spcPts val="3000"/>
                  </a:spcAft>
                </a:pPr>
                <a:r>
                  <a:rPr lang="en-US" dirty="0" smtClean="0"/>
                  <a:t>BIC: Bayesian information criterion</a:t>
                </a:r>
              </a:p>
              <a:p>
                <a:pPr>
                  <a:spcAft>
                    <a:spcPts val="3000"/>
                  </a:spcAft>
                </a:pPr>
                <a:r>
                  <a:rPr lang="en-US" dirty="0" smtClean="0"/>
                  <a:t>Adjusted R</a:t>
                </a:r>
                <a:r>
                  <a:rPr lang="en-US" baseline="30000" dirty="0" smtClean="0"/>
                  <a:t>2</a:t>
                </a:r>
                <a:r>
                  <a:rPr lang="en-US" dirty="0" smtClean="0"/>
                  <a:t>:</a:t>
                </a:r>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3"/>
                <a:stretch>
                  <a:fillRect l="-1115" t="-1214" r="-297" b="-15326"/>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4302264" y="4175623"/>
            <a:ext cx="2108476" cy="467184"/>
          </a:xfrm>
          <a:prstGeom prst="rect">
            <a:avLst/>
          </a:prstGeom>
        </p:spPr>
      </p:pic>
      <p:pic>
        <p:nvPicPr>
          <p:cNvPr id="6" name="Picture 5"/>
          <p:cNvPicPr>
            <a:picLocks noChangeAspect="1"/>
          </p:cNvPicPr>
          <p:nvPr/>
        </p:nvPicPr>
        <p:blipFill>
          <a:blip r:embed="rId5"/>
          <a:stretch>
            <a:fillRect/>
          </a:stretch>
        </p:blipFill>
        <p:spPr>
          <a:xfrm>
            <a:off x="6609522" y="5021362"/>
            <a:ext cx="2197928" cy="394351"/>
          </a:xfrm>
          <a:prstGeom prst="rect">
            <a:avLst/>
          </a:prstGeom>
        </p:spPr>
      </p:pic>
      <p:pic>
        <p:nvPicPr>
          <p:cNvPr id="7" name="Picture 6"/>
          <p:cNvPicPr>
            <a:picLocks noChangeAspect="1"/>
          </p:cNvPicPr>
          <p:nvPr/>
        </p:nvPicPr>
        <p:blipFill rotWithShape="1">
          <a:blip r:embed="rId6"/>
          <a:srcRect l="28513"/>
          <a:stretch/>
        </p:blipFill>
        <p:spPr>
          <a:xfrm>
            <a:off x="3220720" y="5732804"/>
            <a:ext cx="2693063" cy="574125"/>
          </a:xfrm>
          <a:prstGeom prst="rect">
            <a:avLst/>
          </a:prstGeom>
        </p:spPr>
      </p:pic>
    </p:spTree>
    <p:extLst>
      <p:ext uri="{BB962C8B-B14F-4D97-AF65-F5344CB8AC3E}">
        <p14:creationId xmlns:p14="http://schemas.microsoft.com/office/powerpoint/2010/main" val="791466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Comparison of  test error estimates</a:t>
            </a:r>
            <a:endParaRPr lang="en-US" dirty="0"/>
          </a:p>
        </p:txBody>
      </p:sp>
      <p:sp>
        <p:nvSpPr>
          <p:cNvPr id="3" name="Text Placeholder 2"/>
          <p:cNvSpPr>
            <a:spLocks noGrp="1"/>
          </p:cNvSpPr>
          <p:nvPr>
            <p:ph type="body" sz="quarter" idx="11"/>
          </p:nvPr>
        </p:nvSpPr>
        <p:spPr/>
        <p:txBody>
          <a:bodyPr/>
          <a:lstStyle/>
          <a:p>
            <a:r>
              <a:rPr lang="en-US" sz="2200" dirty="0" smtClean="0"/>
              <a:t>This is a specific example from one of the ISL data sets! </a:t>
            </a:r>
          </a:p>
          <a:p>
            <a:r>
              <a:rPr lang="en-US" sz="2200" dirty="0" smtClean="0"/>
              <a:t>In your own model subset exercise it is likely that you would have </a:t>
            </a:r>
            <a:r>
              <a:rPr lang="en-US" sz="2200" b="0" dirty="0" smtClean="0"/>
              <a:t>multiple models with same number of predictors! </a:t>
            </a:r>
            <a:endParaRPr lang="en-US" sz="2200" dirty="0" smtClean="0"/>
          </a:p>
          <a:p>
            <a:r>
              <a:rPr lang="en-US" sz="2200" dirty="0" smtClean="0"/>
              <a:t>Best practice is to monitor behavior of multiple test error estimates </a:t>
            </a:r>
            <a:endParaRPr lang="en-US" sz="2200" dirty="0"/>
          </a:p>
        </p:txBody>
      </p:sp>
      <p:pic>
        <p:nvPicPr>
          <p:cNvPr id="4" name="Picture 3"/>
          <p:cNvPicPr>
            <a:picLocks noChangeAspect="1"/>
          </p:cNvPicPr>
          <p:nvPr/>
        </p:nvPicPr>
        <p:blipFill>
          <a:blip r:embed="rId2"/>
          <a:stretch>
            <a:fillRect/>
          </a:stretch>
        </p:blipFill>
        <p:spPr>
          <a:xfrm>
            <a:off x="3535680" y="3846837"/>
            <a:ext cx="5392575" cy="3011163"/>
          </a:xfrm>
          <a:prstGeom prst="rect">
            <a:avLst/>
          </a:prstGeom>
        </p:spPr>
      </p:pic>
    </p:spTree>
    <p:extLst>
      <p:ext uri="{BB962C8B-B14F-4D97-AF65-F5344CB8AC3E}">
        <p14:creationId xmlns:p14="http://schemas.microsoft.com/office/powerpoint/2010/main" val="1625946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Resampling and clarifying a bit of terminology</a:t>
            </a:r>
            <a:r>
              <a:rPr lang="mr-IN" dirty="0" smtClean="0"/>
              <a:t>…</a:t>
            </a:r>
            <a:endParaRPr lang="en-US" dirty="0"/>
          </a:p>
        </p:txBody>
      </p:sp>
      <p:sp>
        <p:nvSpPr>
          <p:cNvPr id="3" name="Text Placeholder 2"/>
          <p:cNvSpPr>
            <a:spLocks noGrp="1"/>
          </p:cNvSpPr>
          <p:nvPr>
            <p:ph type="body" sz="quarter" idx="11"/>
          </p:nvPr>
        </p:nvSpPr>
        <p:spPr>
          <a:xfrm>
            <a:off x="659305" y="1736725"/>
            <a:ext cx="8196210" cy="4521835"/>
          </a:xfrm>
        </p:spPr>
        <p:txBody>
          <a:bodyPr/>
          <a:lstStyle/>
          <a:p>
            <a:r>
              <a:rPr lang="en-US" dirty="0" smtClean="0"/>
              <a:t>The use of one large set of data combined with resampling yields the use of “training and validation” error estimates (in most statistical learning approaches) </a:t>
            </a:r>
          </a:p>
          <a:p>
            <a:r>
              <a:rPr lang="en-US" dirty="0"/>
              <a:t>Problem: In cross-validation or bootstrap, the learning algorithm “sees” all the data </a:t>
            </a:r>
            <a:r>
              <a:rPr lang="en-US" dirty="0" smtClean="0"/>
              <a:t>eventually</a:t>
            </a:r>
          </a:p>
          <a:p>
            <a:r>
              <a:rPr lang="en-US" dirty="0" smtClean="0"/>
              <a:t>If possible, we often withhold a 3</a:t>
            </a:r>
            <a:r>
              <a:rPr lang="en-US" baseline="30000" dirty="0" smtClean="0"/>
              <a:t>rd</a:t>
            </a:r>
            <a:r>
              <a:rPr lang="en-US" dirty="0" smtClean="0"/>
              <a:t> data set “</a:t>
            </a:r>
            <a:r>
              <a:rPr lang="en-US" u="sng" dirty="0" smtClean="0"/>
              <a:t>the test set</a:t>
            </a:r>
            <a:r>
              <a:rPr lang="en-US" dirty="0" smtClean="0"/>
              <a:t>” that the model is totally blind to: </a:t>
            </a:r>
            <a:r>
              <a:rPr lang="en-US" b="0" dirty="0" smtClean="0"/>
              <a:t>testing error data is withheld until the final model is selected</a:t>
            </a:r>
          </a:p>
          <a:p>
            <a:pPr lvl="1"/>
            <a:r>
              <a:rPr lang="en-US" dirty="0" smtClean="0"/>
              <a:t>Training data vs</a:t>
            </a:r>
            <a:r>
              <a:rPr lang="mr-IN" dirty="0" smtClean="0"/>
              <a:t>…</a:t>
            </a:r>
            <a:endParaRPr lang="en-US" dirty="0" smtClean="0"/>
          </a:p>
          <a:p>
            <a:pPr lvl="1"/>
            <a:r>
              <a:rPr lang="en-US" dirty="0" smtClean="0"/>
              <a:t>Validation data vs</a:t>
            </a:r>
            <a:r>
              <a:rPr lang="mr-IN" dirty="0" smtClean="0"/>
              <a:t>…</a:t>
            </a:r>
            <a:endParaRPr lang="en-US" dirty="0" smtClean="0"/>
          </a:p>
          <a:p>
            <a:pPr lvl="1"/>
            <a:r>
              <a:rPr lang="en-US" dirty="0" smtClean="0"/>
              <a:t>Testing data</a:t>
            </a:r>
          </a:p>
        </p:txBody>
      </p:sp>
    </p:spTree>
    <p:extLst>
      <p:ext uri="{BB962C8B-B14F-4D97-AF65-F5344CB8AC3E}">
        <p14:creationId xmlns:p14="http://schemas.microsoft.com/office/powerpoint/2010/main" val="577199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Resampling and testing error estimates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1"/>
              </p:nvPr>
            </p:nvSpPr>
            <p:spPr/>
            <p:txBody>
              <a:bodyPr/>
              <a:lstStyle/>
              <a:p>
                <a:r>
                  <a:rPr lang="en-US" dirty="0" smtClean="0"/>
                  <a:t>If the number of candidate models you have to run is “small” (</a:t>
                </a:r>
                <a:r>
                  <a:rPr lang="en-US" i="1" dirty="0" smtClean="0"/>
                  <a:t>compared to your total science workflow time</a:t>
                </a:r>
                <a:r>
                  <a:rPr lang="en-US" dirty="0" smtClean="0"/>
                  <a:t>), then you should use bootstrap or cross-validation </a:t>
                </a:r>
              </a:p>
              <a:p>
                <a:r>
                  <a:rPr lang="en-US" dirty="0" smtClean="0"/>
                  <a:t>Especially true in the absence of </a:t>
                </a:r>
                <a:r>
                  <a:rPr lang="en-US" u="sng" dirty="0" smtClean="0"/>
                  <a:t>high quality </a:t>
                </a:r>
                <a:r>
                  <a:rPr lang="en-US" u="sng" dirty="0"/>
                  <a:t>estimated variance of response Y (</a:t>
                </a:r>
                <a14:m>
                  <m:oMath xmlns:m="http://schemas.openxmlformats.org/officeDocument/2006/math">
                    <m:acc>
                      <m:accPr>
                        <m:chr m:val="̂"/>
                        <m:ctrlPr>
                          <a:rPr lang="en-US" b="0" i="1" u="sng" dirty="0">
                            <a:latin typeface="Cambria Math" charset="0"/>
                          </a:rPr>
                        </m:ctrlPr>
                      </m:accPr>
                      <m:e>
                        <m:sSup>
                          <m:sSupPr>
                            <m:ctrlPr>
                              <a:rPr lang="en-US" b="0" i="1" u="sng" dirty="0">
                                <a:latin typeface="Cambria Math" charset="0"/>
                              </a:rPr>
                            </m:ctrlPr>
                          </m:sSupPr>
                          <m:e>
                            <m:r>
                              <a:rPr lang="en-US" b="0" i="1" u="sng" dirty="0">
                                <a:latin typeface="Cambria Math" charset="0"/>
                                <a:ea typeface="Cambria Math" charset="0"/>
                                <a:cs typeface="Cambria Math" charset="0"/>
                              </a:rPr>
                              <m:t>𝜎</m:t>
                            </m:r>
                          </m:e>
                          <m:sup>
                            <m:r>
                              <a:rPr lang="en-US" b="0" i="1" u="sng" dirty="0">
                                <a:latin typeface="Cambria Math" charset="0"/>
                              </a:rPr>
                              <m:t>2</m:t>
                            </m:r>
                          </m:sup>
                        </m:sSup>
                      </m:e>
                    </m:acc>
                  </m:oMath>
                </a14:m>
                <a:r>
                  <a:rPr lang="en-US" u="sng" dirty="0"/>
                  <a:t>)</a:t>
                </a:r>
                <a:endParaRPr lang="en-US" u="sng" dirty="0" smtClean="0"/>
              </a:p>
              <a:p>
                <a:r>
                  <a:rPr lang="en-US" dirty="0" smtClean="0"/>
                  <a:t>Modern computers (even your laptop) can train huge numbers of models on a short amount of time</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1"/>
              </p:nvPr>
            </p:nvSpPr>
            <p:spPr>
              <a:blipFill rotWithShape="0">
                <a:blip r:embed="rId2"/>
                <a:stretch>
                  <a:fillRect l="-1115" t="-1366"/>
                </a:stretch>
              </a:blipFill>
            </p:spPr>
            <p:txBody>
              <a:bodyPr/>
              <a:lstStyle/>
              <a:p>
                <a:r>
                  <a:rPr lang="en-US">
                    <a:noFill/>
                  </a:rPr>
                  <a:t> </a:t>
                </a:r>
              </a:p>
            </p:txBody>
          </p:sp>
        </mc:Fallback>
      </mc:AlternateContent>
    </p:spTree>
    <p:extLst>
      <p:ext uri="{BB962C8B-B14F-4D97-AF65-F5344CB8AC3E}">
        <p14:creationId xmlns:p14="http://schemas.microsoft.com/office/powerpoint/2010/main" val="1919213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endParaRPr lang="en-US" dirty="0" smtClean="0"/>
          </a:p>
          <a:p>
            <a:r>
              <a:rPr lang="en-US" dirty="0" smtClean="0"/>
              <a:t>Regularization: big picture concepts</a:t>
            </a:r>
            <a:endParaRPr lang="en-US" dirty="0"/>
          </a:p>
        </p:txBody>
      </p:sp>
      <p:sp>
        <p:nvSpPr>
          <p:cNvPr id="3" name="Text Placeholder 2"/>
          <p:cNvSpPr>
            <a:spLocks noGrp="1"/>
          </p:cNvSpPr>
          <p:nvPr>
            <p:ph type="body" sz="quarter" idx="11"/>
          </p:nvPr>
        </p:nvSpPr>
        <p:spPr>
          <a:xfrm>
            <a:off x="659305" y="1736725"/>
            <a:ext cx="8196210" cy="4785995"/>
          </a:xfrm>
        </p:spPr>
        <p:txBody>
          <a:bodyPr/>
          <a:lstStyle/>
          <a:p>
            <a:r>
              <a:rPr lang="en-US" dirty="0" smtClean="0"/>
              <a:t>Instead of subset selection, another option is to fit a model with all possible (P) parameters and add a penalty to the RSS term to </a:t>
            </a:r>
            <a:r>
              <a:rPr lang="en-US" b="0" dirty="0" smtClean="0"/>
              <a:t>shrink</a:t>
            </a:r>
            <a:r>
              <a:rPr lang="en-US" dirty="0" smtClean="0"/>
              <a:t> them</a:t>
            </a:r>
            <a:endParaRPr lang="en-US" dirty="0"/>
          </a:p>
          <a:p>
            <a:endParaRPr lang="en-US" dirty="0" smtClean="0"/>
          </a:p>
          <a:p>
            <a:r>
              <a:rPr lang="en-US" dirty="0" smtClean="0"/>
              <a:t>Why do we want to do this?  [</a:t>
            </a:r>
            <a:r>
              <a:rPr lang="en-US" u="sng" dirty="0" smtClean="0">
                <a:solidFill>
                  <a:srgbClr val="FF0000"/>
                </a:solidFill>
              </a:rPr>
              <a:t>THIS IS IMPORTANT</a:t>
            </a:r>
            <a:r>
              <a:rPr lang="en-US" dirty="0" smtClean="0"/>
              <a:t>]</a:t>
            </a:r>
          </a:p>
          <a:p>
            <a:pPr lvl="1"/>
            <a:r>
              <a:rPr lang="en-US" dirty="0" smtClean="0"/>
              <a:t>Recall that models with more parameters will better estimate the </a:t>
            </a:r>
            <a:r>
              <a:rPr lang="en-US" u="sng" dirty="0" smtClean="0"/>
              <a:t>training</a:t>
            </a:r>
            <a:r>
              <a:rPr lang="en-US" dirty="0" smtClean="0"/>
              <a:t> set, reducing the </a:t>
            </a:r>
            <a:r>
              <a:rPr lang="en-US" u="sng" dirty="0" smtClean="0"/>
              <a:t>training</a:t>
            </a:r>
            <a:r>
              <a:rPr lang="en-US" dirty="0" smtClean="0"/>
              <a:t> error </a:t>
            </a:r>
          </a:p>
          <a:p>
            <a:pPr lvl="1"/>
            <a:r>
              <a:rPr lang="en-US" dirty="0" smtClean="0"/>
              <a:t>However, adding more parameters increases the testing error (</a:t>
            </a:r>
            <a:r>
              <a:rPr lang="en-US" b="0" dirty="0" smtClean="0"/>
              <a:t>the variance of response Y is increased via the bias-variance tradeoff</a:t>
            </a:r>
            <a:r>
              <a:rPr lang="en-US" dirty="0" smtClean="0"/>
              <a:t>)</a:t>
            </a:r>
          </a:p>
          <a:p>
            <a:pPr lvl="1"/>
            <a:r>
              <a:rPr lang="en-US" dirty="0" smtClean="0"/>
              <a:t>Reducing the magnitude of the coefficients, therefore is a plausible route to reducing test set error </a:t>
            </a:r>
          </a:p>
          <a:p>
            <a:pPr lvl="1"/>
            <a:endParaRPr lang="en-US" dirty="0"/>
          </a:p>
        </p:txBody>
      </p:sp>
    </p:spTree>
    <p:extLst>
      <p:ext uri="{BB962C8B-B14F-4D97-AF65-F5344CB8AC3E}">
        <p14:creationId xmlns:p14="http://schemas.microsoft.com/office/powerpoint/2010/main" val="631921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Topics last time </a:t>
            </a:r>
            <a:endParaRPr lang="en-US" dirty="0"/>
          </a:p>
        </p:txBody>
      </p:sp>
      <p:sp>
        <p:nvSpPr>
          <p:cNvPr id="3" name="Text Placeholder 2"/>
          <p:cNvSpPr>
            <a:spLocks noGrp="1"/>
          </p:cNvSpPr>
          <p:nvPr>
            <p:ph type="body" sz="quarter" idx="11"/>
          </p:nvPr>
        </p:nvSpPr>
        <p:spPr/>
        <p:txBody>
          <a:bodyPr/>
          <a:lstStyle/>
          <a:p>
            <a:r>
              <a:rPr lang="en-US" dirty="0" smtClean="0"/>
              <a:t>Error in regression models</a:t>
            </a:r>
          </a:p>
          <a:p>
            <a:r>
              <a:rPr lang="en-US" dirty="0" smtClean="0"/>
              <a:t>Multiple regression</a:t>
            </a:r>
          </a:p>
          <a:p>
            <a:pPr lvl="1"/>
            <a:r>
              <a:rPr lang="en-US" dirty="0" smtClean="0"/>
              <a:t>Python example</a:t>
            </a:r>
          </a:p>
          <a:p>
            <a:r>
              <a:rPr lang="en-US" dirty="0" smtClean="0"/>
              <a:t>Bootstrap and cross validation</a:t>
            </a:r>
            <a:endParaRPr lang="en-US" dirty="0"/>
          </a:p>
        </p:txBody>
      </p:sp>
      <p:sp>
        <p:nvSpPr>
          <p:cNvPr id="4" name="TextBox 3"/>
          <p:cNvSpPr txBox="1"/>
          <p:nvPr/>
        </p:nvSpPr>
        <p:spPr>
          <a:xfrm>
            <a:off x="1661371" y="3744473"/>
            <a:ext cx="6192078" cy="2031325"/>
          </a:xfrm>
          <a:prstGeom prst="rect">
            <a:avLst/>
          </a:prstGeom>
          <a:noFill/>
          <a:ln>
            <a:solidFill>
              <a:schemeClr val="accent1"/>
            </a:solidFill>
          </a:ln>
        </p:spPr>
        <p:txBody>
          <a:bodyPr wrap="square" rtlCol="0">
            <a:spAutoFit/>
          </a:bodyPr>
          <a:lstStyle/>
          <a:p>
            <a:r>
              <a:rPr lang="en-US" u="sng" dirty="0" smtClean="0"/>
              <a:t>Big picture concepts: </a:t>
            </a:r>
          </a:p>
          <a:p>
            <a:pPr marL="285750" indent="-285750">
              <a:buFont typeface="Arial" charset="0"/>
              <a:buChar char="•"/>
            </a:pPr>
            <a:r>
              <a:rPr lang="en-US" dirty="0" smtClean="0"/>
              <a:t>The training error (e.g., RSS) will always be lower than the validation set or test set error </a:t>
            </a:r>
          </a:p>
          <a:p>
            <a:pPr marL="285750" indent="-285750">
              <a:buFont typeface="Arial" charset="0"/>
              <a:buChar char="•"/>
            </a:pPr>
            <a:r>
              <a:rPr lang="en-US" dirty="0" smtClean="0"/>
              <a:t>Increasing the number of parameters (given P &lt; N), always decreases the training error</a:t>
            </a:r>
          </a:p>
          <a:p>
            <a:pPr marL="285750" indent="-285750">
              <a:buFont typeface="Arial" charset="0"/>
              <a:buChar char="•"/>
            </a:pPr>
            <a:r>
              <a:rPr lang="en-US" dirty="0" smtClean="0"/>
              <a:t>The bias/variance tradeoff emerges when we have to make decisions about how much data to withhold for validation </a:t>
            </a:r>
            <a:endParaRPr lang="en-US" dirty="0"/>
          </a:p>
        </p:txBody>
      </p:sp>
    </p:spTree>
    <p:extLst>
      <p:ext uri="{BB962C8B-B14F-4D97-AF65-F5344CB8AC3E}">
        <p14:creationId xmlns:p14="http://schemas.microsoft.com/office/powerpoint/2010/main" val="750925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Ridge regression </a:t>
            </a:r>
            <a:endParaRPr lang="en-US" dirty="0"/>
          </a:p>
        </p:txBody>
      </p:sp>
      <p:sp>
        <p:nvSpPr>
          <p:cNvPr id="3" name="Text Placeholder 2"/>
          <p:cNvSpPr>
            <a:spLocks noGrp="1"/>
          </p:cNvSpPr>
          <p:nvPr>
            <p:ph type="body" sz="quarter" idx="11"/>
          </p:nvPr>
        </p:nvSpPr>
        <p:spPr/>
        <p:txBody>
          <a:bodyPr/>
          <a:lstStyle/>
          <a:p>
            <a:r>
              <a:rPr lang="en-US" dirty="0" smtClean="0"/>
              <a:t>Ridge replaces the RSS term:                                           with a new minimizer that includes a so-called </a:t>
            </a:r>
            <a:r>
              <a:rPr lang="en-US" b="0" dirty="0" smtClean="0"/>
              <a:t>shrinkage penalty</a:t>
            </a:r>
            <a:r>
              <a:rPr lang="en-US" dirty="0" smtClean="0"/>
              <a:t>: </a:t>
            </a:r>
          </a:p>
          <a:p>
            <a:endParaRPr lang="en-US" dirty="0"/>
          </a:p>
          <a:p>
            <a:endParaRPr lang="en-US" dirty="0" smtClean="0"/>
          </a:p>
          <a:p>
            <a:endParaRPr lang="en-US" dirty="0"/>
          </a:p>
          <a:p>
            <a:r>
              <a:rPr lang="en-US" dirty="0" smtClean="0"/>
              <a:t>The adjustable parameter </a:t>
            </a:r>
            <a:r>
              <a:rPr lang="en-US" dirty="0" smtClean="0">
                <a:latin typeface="symbol" charset="2"/>
              </a:rPr>
              <a:t>l</a:t>
            </a:r>
            <a:r>
              <a:rPr lang="en-US" dirty="0" smtClean="0"/>
              <a:t>, trades the baseline RSS with a penalty for nonzero coefficients.  As </a:t>
            </a:r>
            <a:r>
              <a:rPr lang="en-US" dirty="0">
                <a:latin typeface="symbol" charset="2"/>
              </a:rPr>
              <a:t>l</a:t>
            </a:r>
            <a:r>
              <a:rPr lang="en-US" dirty="0" smtClean="0"/>
              <a:t> increases to infinity the minimized error drives all of the coefficients to zero </a:t>
            </a:r>
            <a:endParaRPr lang="en-US" dirty="0"/>
          </a:p>
        </p:txBody>
      </p:sp>
      <p:pic>
        <p:nvPicPr>
          <p:cNvPr id="4" name="Picture 3"/>
          <p:cNvPicPr>
            <a:picLocks noChangeAspect="1"/>
          </p:cNvPicPr>
          <p:nvPr/>
        </p:nvPicPr>
        <p:blipFill>
          <a:blip r:embed="rId2"/>
          <a:stretch>
            <a:fillRect/>
          </a:stretch>
        </p:blipFill>
        <p:spPr>
          <a:xfrm>
            <a:off x="5585460" y="1168400"/>
            <a:ext cx="3135716" cy="910590"/>
          </a:xfrm>
          <a:prstGeom prst="rect">
            <a:avLst/>
          </a:prstGeom>
        </p:spPr>
      </p:pic>
      <p:pic>
        <p:nvPicPr>
          <p:cNvPr id="6" name="Picture 5"/>
          <p:cNvPicPr>
            <a:picLocks noChangeAspect="1"/>
          </p:cNvPicPr>
          <p:nvPr/>
        </p:nvPicPr>
        <p:blipFill>
          <a:blip r:embed="rId3"/>
          <a:stretch>
            <a:fillRect/>
          </a:stretch>
        </p:blipFill>
        <p:spPr>
          <a:xfrm>
            <a:off x="2184400" y="2978773"/>
            <a:ext cx="5923280" cy="860147"/>
          </a:xfrm>
          <a:prstGeom prst="rect">
            <a:avLst/>
          </a:prstGeom>
        </p:spPr>
      </p:pic>
    </p:spTree>
    <p:extLst>
      <p:ext uri="{BB962C8B-B14F-4D97-AF65-F5344CB8AC3E}">
        <p14:creationId xmlns:p14="http://schemas.microsoft.com/office/powerpoint/2010/main" val="897028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Ridge in practice</a:t>
            </a:r>
            <a:endParaRPr lang="en-US" dirty="0"/>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smtClean="0"/>
              <a:t>Unlike RSS minimizers, which are </a:t>
            </a:r>
            <a:r>
              <a:rPr lang="en-US" b="0" dirty="0" smtClean="0"/>
              <a:t>scale </a:t>
            </a:r>
            <a:r>
              <a:rPr lang="en-US" b="0" dirty="0" err="1" smtClean="0"/>
              <a:t>equivariant</a:t>
            </a:r>
            <a:r>
              <a:rPr lang="en-US" dirty="0" smtClean="0"/>
              <a:t>, the </a:t>
            </a:r>
            <a:r>
              <a:rPr lang="en-US" dirty="0" smtClean="0"/>
              <a:t>predictor data </a:t>
            </a:r>
            <a:r>
              <a:rPr lang="en-US" dirty="0" smtClean="0"/>
              <a:t>must be normalized in regularization methods:</a:t>
            </a:r>
          </a:p>
          <a:p>
            <a:pPr marL="457200" indent="-457200">
              <a:buFont typeface="+mj-lt"/>
              <a:buAutoNum type="arabicPeriod"/>
            </a:pPr>
            <a:endParaRPr lang="en-US" dirty="0"/>
          </a:p>
          <a:p>
            <a:pPr marL="457200" indent="-457200">
              <a:buFont typeface="+mj-lt"/>
              <a:buAutoNum type="arabicPeriod"/>
            </a:pPr>
            <a:r>
              <a:rPr lang="en-US" dirty="0" smtClean="0"/>
              <a:t>Fit a series of ridge regression models across a wide range of </a:t>
            </a:r>
            <a:r>
              <a:rPr lang="en-US" dirty="0" smtClean="0">
                <a:latin typeface="symbol" charset="2"/>
              </a:rPr>
              <a:t>l</a:t>
            </a:r>
            <a:r>
              <a:rPr lang="en-US" dirty="0" smtClean="0"/>
              <a:t> and track the coefficient values and test set error (or estimate) as </a:t>
            </a:r>
            <a:r>
              <a:rPr lang="en-US" dirty="0" smtClean="0">
                <a:latin typeface="symbol" charset="2"/>
              </a:rPr>
              <a:t>l</a:t>
            </a:r>
            <a:r>
              <a:rPr lang="en-US" dirty="0" smtClean="0"/>
              <a:t> is changed</a:t>
            </a:r>
          </a:p>
          <a:p>
            <a:pPr marL="457200" indent="-457200">
              <a:buFont typeface="+mj-lt"/>
              <a:buAutoNum type="arabicPeriod"/>
            </a:pPr>
            <a:r>
              <a:rPr lang="en-US" dirty="0" smtClean="0"/>
              <a:t>Determine the model that produces the smallest test error set </a:t>
            </a:r>
          </a:p>
          <a:p>
            <a:pPr marL="857250" lvl="1" indent="-457200"/>
            <a:r>
              <a:rPr lang="en-US" dirty="0" smtClean="0"/>
              <a:t>Alternatively determine the model w/smallest </a:t>
            </a:r>
            <a:r>
              <a:rPr lang="en-US" b="0" dirty="0" smtClean="0"/>
              <a:t>validation</a:t>
            </a:r>
            <a:r>
              <a:rPr lang="en-US" dirty="0" smtClean="0"/>
              <a:t> error and then estimate the true test error w/virgin data that was not used in the training </a:t>
            </a:r>
            <a:endParaRPr lang="en-US" dirty="0"/>
          </a:p>
        </p:txBody>
      </p:sp>
      <p:pic>
        <p:nvPicPr>
          <p:cNvPr id="4" name="Picture 3"/>
          <p:cNvPicPr>
            <a:picLocks noChangeAspect="1"/>
          </p:cNvPicPr>
          <p:nvPr/>
        </p:nvPicPr>
        <p:blipFill>
          <a:blip r:embed="rId2"/>
          <a:stretch>
            <a:fillRect/>
          </a:stretch>
        </p:blipFill>
        <p:spPr>
          <a:xfrm>
            <a:off x="5500370" y="2566947"/>
            <a:ext cx="2780030" cy="770091"/>
          </a:xfrm>
          <a:prstGeom prst="rect">
            <a:avLst/>
          </a:prstGeom>
        </p:spPr>
      </p:pic>
    </p:spTree>
    <p:extLst>
      <p:ext uri="{BB962C8B-B14F-4D97-AF65-F5344CB8AC3E}">
        <p14:creationId xmlns:p14="http://schemas.microsoft.com/office/powerpoint/2010/main" val="208640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Expected response in ridge regression</a:t>
            </a:r>
            <a:endParaRPr lang="en-US" dirty="0"/>
          </a:p>
        </p:txBody>
      </p:sp>
      <p:pic>
        <p:nvPicPr>
          <p:cNvPr id="4" name="Picture 3"/>
          <p:cNvPicPr>
            <a:picLocks noChangeAspect="1"/>
          </p:cNvPicPr>
          <p:nvPr/>
        </p:nvPicPr>
        <p:blipFill>
          <a:blip r:embed="rId2"/>
          <a:stretch>
            <a:fillRect/>
          </a:stretch>
        </p:blipFill>
        <p:spPr>
          <a:xfrm>
            <a:off x="976084" y="1645920"/>
            <a:ext cx="7576007" cy="3881120"/>
          </a:xfrm>
          <a:prstGeom prst="rect">
            <a:avLst/>
          </a:prstGeom>
        </p:spPr>
      </p:pic>
      <p:pic>
        <p:nvPicPr>
          <p:cNvPr id="3" name="Picture 2"/>
          <p:cNvPicPr>
            <a:picLocks noChangeAspect="1"/>
          </p:cNvPicPr>
          <p:nvPr/>
        </p:nvPicPr>
        <p:blipFill>
          <a:blip r:embed="rId3"/>
          <a:stretch>
            <a:fillRect/>
          </a:stretch>
        </p:blipFill>
        <p:spPr>
          <a:xfrm>
            <a:off x="288636" y="5657052"/>
            <a:ext cx="1168400" cy="304800"/>
          </a:xfrm>
          <a:prstGeom prst="rect">
            <a:avLst/>
          </a:prstGeom>
        </p:spPr>
      </p:pic>
      <p:pic>
        <p:nvPicPr>
          <p:cNvPr id="5" name="Picture 4"/>
          <p:cNvPicPr>
            <a:picLocks noChangeAspect="1"/>
          </p:cNvPicPr>
          <p:nvPr/>
        </p:nvPicPr>
        <p:blipFill>
          <a:blip r:embed="rId4"/>
          <a:stretch>
            <a:fillRect/>
          </a:stretch>
        </p:blipFill>
        <p:spPr>
          <a:xfrm>
            <a:off x="288636" y="6027671"/>
            <a:ext cx="203200" cy="304800"/>
          </a:xfrm>
          <a:prstGeom prst="rect">
            <a:avLst/>
          </a:prstGeom>
        </p:spPr>
      </p:pic>
      <p:sp>
        <p:nvSpPr>
          <p:cNvPr id="6" name="TextBox 5"/>
          <p:cNvSpPr txBox="1"/>
          <p:nvPr/>
        </p:nvSpPr>
        <p:spPr>
          <a:xfrm>
            <a:off x="491836" y="5959342"/>
            <a:ext cx="6885709" cy="369332"/>
          </a:xfrm>
          <a:prstGeom prst="rect">
            <a:avLst/>
          </a:prstGeom>
          <a:noFill/>
        </p:spPr>
        <p:txBody>
          <a:bodyPr wrap="square" rtlCol="0">
            <a:spAutoFit/>
          </a:bodyPr>
          <a:lstStyle/>
          <a:p>
            <a:r>
              <a:rPr lang="en-US" dirty="0" smtClean="0"/>
              <a:t>= vector of least squares coefficient estimates</a:t>
            </a:r>
            <a:endParaRPr lang="en-US" dirty="0"/>
          </a:p>
        </p:txBody>
      </p:sp>
      <p:pic>
        <p:nvPicPr>
          <p:cNvPr id="7" name="Picture 6"/>
          <p:cNvPicPr>
            <a:picLocks noChangeAspect="1"/>
          </p:cNvPicPr>
          <p:nvPr/>
        </p:nvPicPr>
        <p:blipFill>
          <a:blip r:embed="rId5"/>
          <a:stretch>
            <a:fillRect/>
          </a:stretch>
        </p:blipFill>
        <p:spPr>
          <a:xfrm>
            <a:off x="178378" y="6264142"/>
            <a:ext cx="1943100" cy="444500"/>
          </a:xfrm>
          <a:prstGeom prst="rect">
            <a:avLst/>
          </a:prstGeom>
        </p:spPr>
      </p:pic>
      <p:sp>
        <p:nvSpPr>
          <p:cNvPr id="9" name="TextBox 8"/>
          <p:cNvSpPr txBox="1"/>
          <p:nvPr/>
        </p:nvSpPr>
        <p:spPr>
          <a:xfrm>
            <a:off x="1970710" y="6328674"/>
            <a:ext cx="6885709" cy="369332"/>
          </a:xfrm>
          <a:prstGeom prst="rect">
            <a:avLst/>
          </a:prstGeom>
          <a:noFill/>
        </p:spPr>
        <p:txBody>
          <a:bodyPr wrap="square" rtlCol="0">
            <a:spAutoFit/>
          </a:bodyPr>
          <a:lstStyle/>
          <a:p>
            <a:r>
              <a:rPr lang="en-US" dirty="0" smtClean="0"/>
              <a:t>l</a:t>
            </a:r>
            <a:r>
              <a:rPr lang="en-US" baseline="-25000" dirty="0" smtClean="0"/>
              <a:t>2</a:t>
            </a:r>
            <a:r>
              <a:rPr lang="en-US" dirty="0" smtClean="0"/>
              <a:t> norm (distance of </a:t>
            </a:r>
            <a:r>
              <a:rPr lang="en-US" i="1" dirty="0" smtClean="0"/>
              <a:t>β </a:t>
            </a:r>
            <a:r>
              <a:rPr lang="en-US" dirty="0" smtClean="0"/>
              <a:t>from 0)</a:t>
            </a:r>
            <a:endParaRPr lang="en-US" dirty="0"/>
          </a:p>
        </p:txBody>
      </p:sp>
      <p:sp>
        <p:nvSpPr>
          <p:cNvPr id="10" name="TextBox 9"/>
          <p:cNvSpPr txBox="1"/>
          <p:nvPr/>
        </p:nvSpPr>
        <p:spPr>
          <a:xfrm>
            <a:off x="1457036" y="5586213"/>
            <a:ext cx="7839364" cy="369332"/>
          </a:xfrm>
          <a:prstGeom prst="rect">
            <a:avLst/>
          </a:prstGeom>
          <a:noFill/>
        </p:spPr>
        <p:txBody>
          <a:bodyPr wrap="square" rtlCol="0">
            <a:spAutoFit/>
          </a:bodyPr>
          <a:lstStyle/>
          <a:p>
            <a:r>
              <a:rPr lang="en-US" dirty="0" smtClean="0"/>
              <a:t>= amount coefficients have been driven to 0 (smaller = </a:t>
            </a:r>
            <a:r>
              <a:rPr lang="en-US" smtClean="0"/>
              <a:t>more regularization)</a:t>
            </a:r>
            <a:endParaRPr lang="en-US" dirty="0"/>
          </a:p>
        </p:txBody>
      </p:sp>
    </p:spTree>
    <p:extLst>
      <p:ext uri="{BB962C8B-B14F-4D97-AF65-F5344CB8AC3E}">
        <p14:creationId xmlns:p14="http://schemas.microsoft.com/office/powerpoint/2010/main" val="4645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Expected response in ridge regression</a:t>
            </a:r>
            <a:endParaRPr lang="en-US" dirty="0"/>
          </a:p>
        </p:txBody>
      </p:sp>
      <p:pic>
        <p:nvPicPr>
          <p:cNvPr id="5" name="Picture 4"/>
          <p:cNvPicPr>
            <a:picLocks noChangeAspect="1"/>
          </p:cNvPicPr>
          <p:nvPr/>
        </p:nvPicPr>
        <p:blipFill>
          <a:blip r:embed="rId2"/>
          <a:stretch>
            <a:fillRect/>
          </a:stretch>
        </p:blipFill>
        <p:spPr>
          <a:xfrm>
            <a:off x="1087120" y="1918486"/>
            <a:ext cx="7010400" cy="4010065"/>
          </a:xfrm>
          <a:prstGeom prst="rect">
            <a:avLst/>
          </a:prstGeom>
        </p:spPr>
      </p:pic>
    </p:spTree>
    <p:extLst>
      <p:ext uri="{BB962C8B-B14F-4D97-AF65-F5344CB8AC3E}">
        <p14:creationId xmlns:p14="http://schemas.microsoft.com/office/powerpoint/2010/main" val="235232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Ridge in practice</a:t>
            </a:r>
            <a:endParaRPr lang="en-US" dirty="0"/>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smtClean="0"/>
              <a:t>When 𝛌 = 0, Ridge = linear regression</a:t>
            </a:r>
          </a:p>
          <a:p>
            <a:pPr marL="857250" lvl="1" indent="-457200">
              <a:buFont typeface="+mj-lt"/>
              <a:buAutoNum type="arabicPeriod"/>
            </a:pPr>
            <a:r>
              <a:rPr lang="en-US" dirty="0" smtClean="0"/>
              <a:t>Variance is high, but there is no bias</a:t>
            </a:r>
          </a:p>
          <a:p>
            <a:pPr marL="457200" indent="-457200">
              <a:buFont typeface="+mj-lt"/>
              <a:buAutoNum type="arabicPeriod"/>
            </a:pPr>
            <a:r>
              <a:rPr lang="en-US" dirty="0" smtClean="0"/>
              <a:t>As 𝛌 increases, the flexibility of the regression decreases</a:t>
            </a:r>
          </a:p>
          <a:p>
            <a:pPr marL="857250" lvl="1" indent="-457200">
              <a:buFont typeface="+mj-lt"/>
              <a:buAutoNum type="arabicPeriod"/>
            </a:pPr>
            <a:r>
              <a:rPr lang="en-US" dirty="0" smtClean="0"/>
              <a:t>Leads to decreased variance of prediction</a:t>
            </a:r>
          </a:p>
          <a:p>
            <a:pPr marL="857250" lvl="1" indent="-457200">
              <a:buFont typeface="+mj-lt"/>
              <a:buAutoNum type="arabicPeriod"/>
            </a:pPr>
            <a:r>
              <a:rPr lang="en-US" dirty="0" smtClean="0"/>
              <a:t>Increased bias</a:t>
            </a:r>
          </a:p>
          <a:p>
            <a:pPr marL="857250" lvl="1" indent="-457200">
              <a:buFont typeface="+mj-lt"/>
              <a:buAutoNum type="arabicPeriod"/>
            </a:pPr>
            <a:endParaRPr lang="en-US" dirty="0" smtClean="0"/>
          </a:p>
          <a:p>
            <a:pPr marL="0" indent="0">
              <a:buNone/>
            </a:pPr>
            <a:r>
              <a:rPr lang="en-US" sz="1800" dirty="0" smtClean="0"/>
              <a:t>The </a:t>
            </a:r>
            <a:r>
              <a:rPr lang="en-US" sz="1800" b="0" dirty="0"/>
              <a:t>variance</a:t>
            </a:r>
            <a:r>
              <a:rPr lang="en-US" sz="1800" dirty="0"/>
              <a:t> in the error shows us how much the error changes if we estimated f with a different set of </a:t>
            </a:r>
            <a:r>
              <a:rPr lang="en-US" sz="1800" b="0" dirty="0"/>
              <a:t>training data </a:t>
            </a:r>
            <a:r>
              <a:rPr lang="en-US" sz="1800" dirty="0"/>
              <a:t>(e.g., consider fit w/many splines)</a:t>
            </a:r>
          </a:p>
          <a:p>
            <a:pPr marL="0" indent="0">
              <a:buNone/>
            </a:pPr>
            <a:r>
              <a:rPr lang="en-US" sz="1800" dirty="0"/>
              <a:t>The </a:t>
            </a:r>
            <a:r>
              <a:rPr lang="en-US" sz="1800" b="0" dirty="0"/>
              <a:t>bias </a:t>
            </a:r>
            <a:r>
              <a:rPr lang="en-US" sz="1800" dirty="0"/>
              <a:t>in the error shows us how much error is introduced by the simplicity of our model (e.g., curvy data w/linear fit) </a:t>
            </a:r>
          </a:p>
          <a:p>
            <a:pPr marL="0" indent="0">
              <a:buNone/>
            </a:pPr>
            <a:endParaRPr lang="en-US" sz="1800" dirty="0" smtClean="0"/>
          </a:p>
          <a:p>
            <a:pPr marL="857250" lvl="1" indent="-457200">
              <a:buFont typeface="+mj-lt"/>
              <a:buAutoNum type="arabicPeriod"/>
            </a:pPr>
            <a:endParaRPr lang="en-US" dirty="0"/>
          </a:p>
        </p:txBody>
      </p:sp>
      <p:pic>
        <p:nvPicPr>
          <p:cNvPr id="5" name="Picture 4"/>
          <p:cNvPicPr>
            <a:picLocks noChangeAspect="1"/>
          </p:cNvPicPr>
          <p:nvPr/>
        </p:nvPicPr>
        <p:blipFill>
          <a:blip r:embed="rId2"/>
          <a:stretch>
            <a:fillRect/>
          </a:stretch>
        </p:blipFill>
        <p:spPr>
          <a:xfrm>
            <a:off x="1862180" y="285820"/>
            <a:ext cx="6362498" cy="579679"/>
          </a:xfrm>
          <a:prstGeom prst="rect">
            <a:avLst/>
          </a:prstGeom>
        </p:spPr>
      </p:pic>
      <p:sp>
        <p:nvSpPr>
          <p:cNvPr id="6" name="TextBox 5"/>
          <p:cNvSpPr txBox="1"/>
          <p:nvPr/>
        </p:nvSpPr>
        <p:spPr>
          <a:xfrm>
            <a:off x="1262336" y="390993"/>
            <a:ext cx="599844" cy="369332"/>
          </a:xfrm>
          <a:prstGeom prst="rect">
            <a:avLst/>
          </a:prstGeom>
          <a:noFill/>
        </p:spPr>
        <p:txBody>
          <a:bodyPr wrap="none" rtlCol="0">
            <a:spAutoFit/>
          </a:bodyPr>
          <a:lstStyle/>
          <a:p>
            <a:r>
              <a:rPr lang="en-US" smtClean="0"/>
              <a:t>MSE</a:t>
            </a:r>
            <a:endParaRPr lang="en-US"/>
          </a:p>
        </p:txBody>
      </p:sp>
      <p:grpSp>
        <p:nvGrpSpPr>
          <p:cNvPr id="7" name="Group 6"/>
          <p:cNvGrpSpPr>
            <a:grpSpLocks noChangeAspect="1"/>
          </p:cNvGrpSpPr>
          <p:nvPr/>
        </p:nvGrpSpPr>
        <p:grpSpPr>
          <a:xfrm>
            <a:off x="7271306" y="850970"/>
            <a:ext cx="1147923" cy="1771510"/>
            <a:chOff x="674084" y="2438400"/>
            <a:chExt cx="2302383" cy="3553107"/>
          </a:xfrm>
        </p:grpSpPr>
        <p:pic>
          <p:nvPicPr>
            <p:cNvPr id="8" name="Picture 7"/>
            <p:cNvPicPr>
              <a:picLocks noChangeAspect="1"/>
            </p:cNvPicPr>
            <p:nvPr/>
          </p:nvPicPr>
          <p:blipFill rotWithShape="1">
            <a:blip r:embed="rId3"/>
            <a:srcRect r="70169"/>
            <a:stretch/>
          </p:blipFill>
          <p:spPr>
            <a:xfrm>
              <a:off x="674084" y="2438400"/>
              <a:ext cx="2293052" cy="3553107"/>
            </a:xfrm>
            <a:prstGeom prst="rect">
              <a:avLst/>
            </a:prstGeom>
          </p:spPr>
        </p:pic>
        <p:pic>
          <p:nvPicPr>
            <p:cNvPr id="9" name="Picture 8"/>
            <p:cNvPicPr>
              <a:picLocks noChangeAspect="1"/>
            </p:cNvPicPr>
            <p:nvPr/>
          </p:nvPicPr>
          <p:blipFill rotWithShape="1">
            <a:blip r:embed="rId3"/>
            <a:srcRect l="89350" b="81355"/>
            <a:stretch/>
          </p:blipFill>
          <p:spPr>
            <a:xfrm>
              <a:off x="2157842" y="2438400"/>
              <a:ext cx="818625" cy="662473"/>
            </a:xfrm>
            <a:prstGeom prst="rect">
              <a:avLst/>
            </a:prstGeom>
          </p:spPr>
        </p:pic>
      </p:grpSp>
    </p:spTree>
    <p:extLst>
      <p:ext uri="{BB962C8B-B14F-4D97-AF65-F5344CB8AC3E}">
        <p14:creationId xmlns:p14="http://schemas.microsoft.com/office/powerpoint/2010/main" val="1371750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Ridge in practice</a:t>
            </a:r>
            <a:endParaRPr lang="en-US" dirty="0"/>
          </a:p>
        </p:txBody>
      </p:sp>
      <p:sp>
        <p:nvSpPr>
          <p:cNvPr id="3" name="Text Placeholder 2"/>
          <p:cNvSpPr>
            <a:spLocks noGrp="1"/>
          </p:cNvSpPr>
          <p:nvPr>
            <p:ph type="body" sz="quarter" idx="11"/>
          </p:nvPr>
        </p:nvSpPr>
        <p:spPr>
          <a:xfrm>
            <a:off x="659304" y="1736725"/>
            <a:ext cx="8352615" cy="4015497"/>
          </a:xfrm>
        </p:spPr>
        <p:txBody>
          <a:bodyPr/>
          <a:lstStyle/>
          <a:p>
            <a:pPr marL="457200" indent="-457200">
              <a:buFont typeface="+mj-lt"/>
              <a:buAutoNum type="arabicPeriod"/>
            </a:pPr>
            <a:r>
              <a:rPr lang="en-US" dirty="0" smtClean="0"/>
              <a:t>Ridge is more computational feasible than forward and reverse best subset</a:t>
            </a:r>
          </a:p>
          <a:p>
            <a:pPr marL="457200" indent="-457200">
              <a:buFont typeface="+mj-lt"/>
              <a:buAutoNum type="arabicPeriod"/>
            </a:pPr>
            <a:r>
              <a:rPr lang="en-US" dirty="0" smtClean="0"/>
              <a:t>Least squares linear regression can’t find a solution when n &lt; p, Ridge can</a:t>
            </a:r>
          </a:p>
          <a:p>
            <a:pPr marL="457200" indent="-457200">
              <a:buFont typeface="+mj-lt"/>
              <a:buAutoNum type="arabicPeriod"/>
            </a:pPr>
            <a:r>
              <a:rPr lang="en-US" dirty="0" smtClean="0"/>
              <a:t>Ridge works best when least squares estimates have high variance</a:t>
            </a:r>
          </a:p>
          <a:p>
            <a:pPr marL="457200" indent="-457200">
              <a:buFont typeface="+mj-lt"/>
              <a:buAutoNum type="arabicPeriod"/>
            </a:pPr>
            <a:endParaRPr lang="en-US" dirty="0" smtClean="0"/>
          </a:p>
          <a:p>
            <a:pPr marL="857250" lvl="1" indent="-457200">
              <a:buFont typeface="+mj-lt"/>
              <a:buAutoNum type="arabicPeriod"/>
            </a:pPr>
            <a:endParaRPr lang="en-US" dirty="0"/>
          </a:p>
        </p:txBody>
      </p:sp>
    </p:spTree>
    <p:extLst>
      <p:ext uri="{BB962C8B-B14F-4D97-AF65-F5344CB8AC3E}">
        <p14:creationId xmlns:p14="http://schemas.microsoft.com/office/powerpoint/2010/main" val="2999878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LASSO regression </a:t>
            </a:r>
            <a:endParaRPr lang="en-US" dirty="0"/>
          </a:p>
        </p:txBody>
      </p:sp>
      <p:sp>
        <p:nvSpPr>
          <p:cNvPr id="3" name="Text Placeholder 2"/>
          <p:cNvSpPr>
            <a:spLocks noGrp="1"/>
          </p:cNvSpPr>
          <p:nvPr>
            <p:ph type="body" sz="quarter" idx="11"/>
          </p:nvPr>
        </p:nvSpPr>
        <p:spPr/>
        <p:txBody>
          <a:bodyPr/>
          <a:lstStyle/>
          <a:p>
            <a:r>
              <a:rPr lang="en-US" dirty="0" smtClean="0"/>
              <a:t>Ridge regression does not set any of the coefficients exactly to zero but can shrink all of them </a:t>
            </a:r>
            <a:endParaRPr lang="en-US" dirty="0" smtClean="0"/>
          </a:p>
          <a:p>
            <a:pPr lvl="1"/>
            <a:r>
              <a:rPr lang="en-US" dirty="0" smtClean="0"/>
              <a:t>Final model still includes all </a:t>
            </a:r>
            <a:r>
              <a:rPr lang="en-US" i="1" dirty="0" smtClean="0"/>
              <a:t>p</a:t>
            </a:r>
            <a:r>
              <a:rPr lang="en-US" dirty="0" smtClean="0"/>
              <a:t> predictors</a:t>
            </a:r>
            <a:endParaRPr lang="en-US" dirty="0" smtClean="0"/>
          </a:p>
          <a:p>
            <a:r>
              <a:rPr lang="en-US" dirty="0" smtClean="0"/>
              <a:t>The LASSO regression was developed, inspired by ridge, to provide the </a:t>
            </a:r>
            <a:r>
              <a:rPr lang="en-US" b="0" dirty="0" smtClean="0"/>
              <a:t>possibility</a:t>
            </a:r>
            <a:r>
              <a:rPr lang="en-US" dirty="0" smtClean="0"/>
              <a:t> that some of the coefficients can take a value of zero </a:t>
            </a:r>
          </a:p>
          <a:p>
            <a:r>
              <a:rPr lang="en-US" dirty="0" smtClean="0"/>
              <a:t>Like ridge, the LASSO operator is minimized as a function of an adjustable </a:t>
            </a:r>
            <a:r>
              <a:rPr lang="en-US" dirty="0">
                <a:latin typeface="symbol" charset="2"/>
              </a:rPr>
              <a:t>l </a:t>
            </a:r>
            <a:r>
              <a:rPr lang="en-US" dirty="0" smtClean="0"/>
              <a:t>parameter  </a:t>
            </a:r>
            <a:endParaRPr lang="en-US" dirty="0"/>
          </a:p>
        </p:txBody>
      </p:sp>
      <p:pic>
        <p:nvPicPr>
          <p:cNvPr id="4" name="Picture 3"/>
          <p:cNvPicPr>
            <a:picLocks noChangeAspect="1"/>
          </p:cNvPicPr>
          <p:nvPr/>
        </p:nvPicPr>
        <p:blipFill>
          <a:blip r:embed="rId2"/>
          <a:stretch>
            <a:fillRect/>
          </a:stretch>
        </p:blipFill>
        <p:spPr>
          <a:xfrm>
            <a:off x="0" y="5501148"/>
            <a:ext cx="9144000" cy="1356852"/>
          </a:xfrm>
          <a:prstGeom prst="rect">
            <a:avLst/>
          </a:prstGeom>
        </p:spPr>
      </p:pic>
    </p:spTree>
    <p:extLst>
      <p:ext uri="{BB962C8B-B14F-4D97-AF65-F5344CB8AC3E}">
        <p14:creationId xmlns:p14="http://schemas.microsoft.com/office/powerpoint/2010/main" val="416868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An extra bonus in LASSO: subset selection</a:t>
            </a:r>
            <a:endParaRPr lang="en-US" dirty="0"/>
          </a:p>
        </p:txBody>
      </p:sp>
      <p:sp>
        <p:nvSpPr>
          <p:cNvPr id="3" name="Text Placeholder 2"/>
          <p:cNvSpPr>
            <a:spLocks noGrp="1"/>
          </p:cNvSpPr>
          <p:nvPr>
            <p:ph type="body" sz="quarter" idx="11"/>
          </p:nvPr>
        </p:nvSpPr>
        <p:spPr/>
        <p:txBody>
          <a:bodyPr/>
          <a:lstStyle/>
          <a:p>
            <a:r>
              <a:rPr lang="en-US" sz="2000" dirty="0" smtClean="0"/>
              <a:t>The key difference is the penalty due to nonzero coefficients. Ridge it is squared, in LASSO it is not.  You can also formulate both as </a:t>
            </a:r>
            <a:r>
              <a:rPr lang="en-US" sz="2000" b="0" dirty="0" smtClean="0"/>
              <a:t>constrained </a:t>
            </a:r>
            <a:r>
              <a:rPr lang="en-US" sz="2000" dirty="0" smtClean="0"/>
              <a:t>minimization problems.  </a:t>
            </a:r>
          </a:p>
          <a:p>
            <a:r>
              <a:rPr lang="en-US" sz="2000" dirty="0" smtClean="0"/>
              <a:t>A mathematical result of LASSO (6.8), is the possibility that some of the </a:t>
            </a:r>
            <a:r>
              <a:rPr lang="en-US" sz="2000" dirty="0" smtClean="0">
                <a:latin typeface="symbol" charset="2"/>
              </a:rPr>
              <a:t>b</a:t>
            </a:r>
            <a:r>
              <a:rPr lang="en-US" sz="2000" dirty="0" smtClean="0"/>
              <a:t> values will be zero at the minimum error</a:t>
            </a:r>
            <a:endParaRPr lang="en-US" sz="2000" dirty="0"/>
          </a:p>
        </p:txBody>
      </p:sp>
      <p:pic>
        <p:nvPicPr>
          <p:cNvPr id="4" name="Picture 3"/>
          <p:cNvPicPr>
            <a:picLocks noChangeAspect="1"/>
          </p:cNvPicPr>
          <p:nvPr/>
        </p:nvPicPr>
        <p:blipFill>
          <a:blip r:embed="rId2"/>
          <a:stretch>
            <a:fillRect/>
          </a:stretch>
        </p:blipFill>
        <p:spPr>
          <a:xfrm>
            <a:off x="1440776" y="3850205"/>
            <a:ext cx="7414739" cy="3007795"/>
          </a:xfrm>
          <a:prstGeom prst="rect">
            <a:avLst/>
          </a:prstGeom>
        </p:spPr>
      </p:pic>
    </p:spTree>
    <p:extLst>
      <p:ext uri="{BB962C8B-B14F-4D97-AF65-F5344CB8AC3E}">
        <p14:creationId xmlns:p14="http://schemas.microsoft.com/office/powerpoint/2010/main" val="44331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Why can LASSO coefficients become zero?</a:t>
            </a:r>
            <a:endParaRPr lang="en-US" dirty="0"/>
          </a:p>
        </p:txBody>
      </p:sp>
      <p:pic>
        <p:nvPicPr>
          <p:cNvPr id="4" name="Picture 3"/>
          <p:cNvPicPr>
            <a:picLocks noChangeAspect="1"/>
          </p:cNvPicPr>
          <p:nvPr/>
        </p:nvPicPr>
        <p:blipFill>
          <a:blip r:embed="rId3"/>
          <a:stretch>
            <a:fillRect/>
          </a:stretch>
        </p:blipFill>
        <p:spPr>
          <a:xfrm>
            <a:off x="1506108" y="1681480"/>
            <a:ext cx="6134211" cy="4197092"/>
          </a:xfrm>
          <a:prstGeom prst="rect">
            <a:avLst/>
          </a:prstGeom>
        </p:spPr>
      </p:pic>
      <p:sp>
        <p:nvSpPr>
          <p:cNvPr id="6" name="TextBox 5"/>
          <p:cNvSpPr txBox="1"/>
          <p:nvPr/>
        </p:nvSpPr>
        <p:spPr>
          <a:xfrm>
            <a:off x="2743200" y="1463040"/>
            <a:ext cx="3476977" cy="369332"/>
          </a:xfrm>
          <a:prstGeom prst="rect">
            <a:avLst/>
          </a:prstGeom>
          <a:noFill/>
        </p:spPr>
        <p:txBody>
          <a:bodyPr wrap="none" rtlCol="0">
            <a:spAutoFit/>
          </a:bodyPr>
          <a:lstStyle/>
          <a:p>
            <a:r>
              <a:rPr lang="en-US" b="1" dirty="0" smtClean="0"/>
              <a:t>LASSO					Ridge</a:t>
            </a:r>
            <a:endParaRPr lang="en-US" b="1" dirty="0"/>
          </a:p>
        </p:txBody>
      </p:sp>
      <p:sp>
        <p:nvSpPr>
          <p:cNvPr id="7" name="TextBox 6"/>
          <p:cNvSpPr txBox="1"/>
          <p:nvPr/>
        </p:nvSpPr>
        <p:spPr>
          <a:xfrm>
            <a:off x="7172960" y="2418080"/>
            <a:ext cx="1757680" cy="369332"/>
          </a:xfrm>
          <a:prstGeom prst="rect">
            <a:avLst/>
          </a:prstGeom>
          <a:noFill/>
        </p:spPr>
        <p:txBody>
          <a:bodyPr wrap="square" rtlCol="0">
            <a:spAutoFit/>
          </a:bodyPr>
          <a:lstStyle/>
          <a:p>
            <a:r>
              <a:rPr lang="en-US" b="1" dirty="0" smtClean="0"/>
              <a:t>Red</a:t>
            </a:r>
            <a:r>
              <a:rPr lang="en-US" dirty="0" smtClean="0"/>
              <a:t> =  RSS</a:t>
            </a:r>
            <a:endParaRPr lang="en-US" dirty="0"/>
          </a:p>
        </p:txBody>
      </p:sp>
      <p:sp>
        <p:nvSpPr>
          <p:cNvPr id="8" name="TextBox 7"/>
          <p:cNvSpPr txBox="1"/>
          <p:nvPr/>
        </p:nvSpPr>
        <p:spPr>
          <a:xfrm>
            <a:off x="7098739" y="3963660"/>
            <a:ext cx="1757680" cy="646331"/>
          </a:xfrm>
          <a:prstGeom prst="rect">
            <a:avLst/>
          </a:prstGeom>
          <a:noFill/>
        </p:spPr>
        <p:txBody>
          <a:bodyPr wrap="square" rtlCol="0">
            <a:spAutoFit/>
          </a:bodyPr>
          <a:lstStyle/>
          <a:p>
            <a:r>
              <a:rPr lang="en-US" b="1" dirty="0" smtClean="0"/>
              <a:t>Blue</a:t>
            </a:r>
            <a:r>
              <a:rPr lang="en-US" dirty="0" smtClean="0"/>
              <a:t> = constraint zone</a:t>
            </a:r>
            <a:endParaRPr lang="en-US" dirty="0"/>
          </a:p>
        </p:txBody>
      </p:sp>
    </p:spTree>
    <p:extLst>
      <p:ext uri="{BB962C8B-B14F-4D97-AF65-F5344CB8AC3E}">
        <p14:creationId xmlns:p14="http://schemas.microsoft.com/office/powerpoint/2010/main" val="1129214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Python practice </a:t>
            </a:r>
            <a:endParaRPr lang="en-US" dirty="0"/>
          </a:p>
        </p:txBody>
      </p:sp>
      <p:sp>
        <p:nvSpPr>
          <p:cNvPr id="3" name="Text Placeholder 2"/>
          <p:cNvSpPr>
            <a:spLocks noGrp="1"/>
          </p:cNvSpPr>
          <p:nvPr>
            <p:ph type="body" sz="quarter" idx="11"/>
          </p:nvPr>
        </p:nvSpPr>
        <p:spPr/>
        <p:txBody>
          <a:bodyPr/>
          <a:lstStyle/>
          <a:p>
            <a:r>
              <a:rPr lang="en-US" dirty="0" smtClean="0"/>
              <a:t>We will use a data set from UCI Irvine ML database related to insulation and energy efficiency </a:t>
            </a:r>
          </a:p>
          <a:p>
            <a:r>
              <a:rPr lang="en-US" dirty="0" smtClean="0"/>
              <a:t>There are 8 predictors (X1-8) and 2 responses (Y1-Y2) </a:t>
            </a:r>
          </a:p>
          <a:p>
            <a:r>
              <a:rPr lang="en-US" dirty="0" smtClean="0"/>
              <a:t>I have a notebook setup for ML regression, ridge and lasso.  Some missing pieces and suggestions. </a:t>
            </a:r>
          </a:p>
          <a:p>
            <a:r>
              <a:rPr lang="en-US" dirty="0" smtClean="0"/>
              <a:t>Find a friend and dig in! </a:t>
            </a:r>
            <a:endParaRPr lang="en-US" dirty="0"/>
          </a:p>
        </p:txBody>
      </p:sp>
    </p:spTree>
    <p:extLst>
      <p:ext uri="{BB962C8B-B14F-4D97-AF65-F5344CB8AC3E}">
        <p14:creationId xmlns:p14="http://schemas.microsoft.com/office/powerpoint/2010/main" val="1874518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Resampling methods (CH5, ISL)  </a:t>
            </a:r>
            <a:endParaRPr lang="en-US" dirty="0"/>
          </a:p>
        </p:txBody>
      </p:sp>
      <p:sp>
        <p:nvSpPr>
          <p:cNvPr id="4" name="Text Placeholder 3"/>
          <p:cNvSpPr>
            <a:spLocks noGrp="1"/>
          </p:cNvSpPr>
          <p:nvPr>
            <p:ph type="body" sz="quarter" idx="11"/>
          </p:nvPr>
        </p:nvSpPr>
        <p:spPr/>
        <p:txBody>
          <a:bodyPr/>
          <a:lstStyle/>
          <a:p>
            <a:r>
              <a:rPr lang="en-US" dirty="0" smtClean="0"/>
              <a:t>Resampling concept </a:t>
            </a:r>
          </a:p>
          <a:p>
            <a:pPr lvl="1"/>
            <a:r>
              <a:rPr lang="en-US" dirty="0" smtClean="0"/>
              <a:t>Doing more with your </a:t>
            </a:r>
            <a:r>
              <a:rPr lang="en-US" dirty="0" smtClean="0"/>
              <a:t>data</a:t>
            </a:r>
          </a:p>
          <a:p>
            <a:pPr lvl="1"/>
            <a:r>
              <a:rPr lang="en-US" dirty="0"/>
              <a:t>R</a:t>
            </a:r>
            <a:r>
              <a:rPr lang="en-US" dirty="0" smtClean="0"/>
              <a:t>epeatedly </a:t>
            </a:r>
            <a:r>
              <a:rPr lang="en-US" dirty="0"/>
              <a:t>drawing samples from a training set and refitting a </a:t>
            </a:r>
            <a:r>
              <a:rPr lang="en-US" dirty="0" smtClean="0"/>
              <a:t>model for </a:t>
            </a:r>
            <a:r>
              <a:rPr lang="en-US" dirty="0"/>
              <a:t>each </a:t>
            </a:r>
            <a:r>
              <a:rPr lang="en-US" dirty="0" smtClean="0"/>
              <a:t>sample</a:t>
            </a:r>
          </a:p>
          <a:p>
            <a:pPr lvl="1"/>
            <a:r>
              <a:rPr lang="en-US" dirty="0"/>
              <a:t>O</a:t>
            </a:r>
            <a:r>
              <a:rPr lang="en-US" dirty="0" smtClean="0"/>
              <a:t>btain </a:t>
            </a:r>
            <a:r>
              <a:rPr lang="en-US" dirty="0"/>
              <a:t>additional information </a:t>
            </a:r>
            <a:r>
              <a:rPr lang="en-US" dirty="0" smtClean="0"/>
              <a:t>about the </a:t>
            </a:r>
            <a:r>
              <a:rPr lang="en-US" dirty="0"/>
              <a:t>fitted </a:t>
            </a:r>
            <a:r>
              <a:rPr lang="en-US" dirty="0" smtClean="0"/>
              <a:t>model</a:t>
            </a:r>
          </a:p>
          <a:p>
            <a:pPr lvl="1"/>
            <a:r>
              <a:rPr lang="en-US" dirty="0" smtClean="0"/>
              <a:t>Trade computational expense for data</a:t>
            </a:r>
            <a:endParaRPr lang="en-US" dirty="0"/>
          </a:p>
          <a:p>
            <a:r>
              <a:rPr lang="en-US" dirty="0" smtClean="0"/>
              <a:t>A big warning: </a:t>
            </a:r>
            <a:r>
              <a:rPr lang="en-US" b="0" dirty="0" smtClean="0"/>
              <a:t>as introduced today, the resampling schemes are not to be used to generate independent predictions (</a:t>
            </a:r>
            <a:r>
              <a:rPr lang="en-US" dirty="0" smtClean="0"/>
              <a:t>of Y</a:t>
            </a:r>
            <a:r>
              <a:rPr lang="en-US" b="0" dirty="0" smtClean="0"/>
              <a:t>) for averaging later.  </a:t>
            </a:r>
          </a:p>
        </p:txBody>
      </p:sp>
    </p:spTree>
    <p:extLst>
      <p:ext uri="{BB962C8B-B14F-4D97-AF65-F5344CB8AC3E}">
        <p14:creationId xmlns:p14="http://schemas.microsoft.com/office/powerpoint/2010/main" val="1389991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Wrap up</a:t>
            </a:r>
            <a:endParaRPr lang="en-US" dirty="0"/>
          </a:p>
        </p:txBody>
      </p:sp>
      <p:sp>
        <p:nvSpPr>
          <p:cNvPr id="3" name="Text Placeholder 2"/>
          <p:cNvSpPr>
            <a:spLocks noGrp="1"/>
          </p:cNvSpPr>
          <p:nvPr>
            <p:ph type="body" sz="quarter" idx="11"/>
          </p:nvPr>
        </p:nvSpPr>
        <p:spPr>
          <a:xfrm>
            <a:off x="659305" y="1736725"/>
            <a:ext cx="8196210" cy="4614379"/>
          </a:xfrm>
        </p:spPr>
        <p:txBody>
          <a:bodyPr/>
          <a:lstStyle/>
          <a:p>
            <a:r>
              <a:rPr lang="en-US" dirty="0"/>
              <a:t>Bootstrapping and cross-validation are near-universal in their applicability</a:t>
            </a:r>
            <a:r>
              <a:rPr lang="mr-IN" dirty="0"/>
              <a:t>…</a:t>
            </a:r>
            <a:endParaRPr lang="en-US" dirty="0"/>
          </a:p>
          <a:p>
            <a:r>
              <a:rPr lang="en-US" dirty="0" smtClean="0"/>
              <a:t>Must understand different methods for dealing with large P models! </a:t>
            </a:r>
          </a:p>
          <a:p>
            <a:pPr lvl="1"/>
            <a:r>
              <a:rPr lang="en-US" dirty="0" smtClean="0"/>
              <a:t>Subset selection and regularization (shrinkage) </a:t>
            </a:r>
          </a:p>
          <a:p>
            <a:pPr lvl="1"/>
            <a:r>
              <a:rPr lang="en-US" dirty="0" smtClean="0"/>
              <a:t>Also can use </a:t>
            </a:r>
            <a:r>
              <a:rPr lang="en-US" b="0" dirty="0" smtClean="0"/>
              <a:t>dimensionality reduction</a:t>
            </a:r>
            <a:r>
              <a:rPr lang="en-US" dirty="0" smtClean="0"/>
              <a:t> (see end of CH6, ISL)</a:t>
            </a:r>
          </a:p>
          <a:p>
            <a:pPr lvl="1"/>
            <a:r>
              <a:rPr lang="en-US" dirty="0" smtClean="0"/>
              <a:t>These same concepts apply to many types of nonlinear models</a:t>
            </a:r>
          </a:p>
          <a:p>
            <a:r>
              <a:rPr lang="en-US" dirty="0" smtClean="0"/>
              <a:t>What we didn’t cover in this module of the class:</a:t>
            </a:r>
          </a:p>
          <a:p>
            <a:pPr lvl="1"/>
            <a:r>
              <a:rPr lang="en-US" dirty="0" smtClean="0"/>
              <a:t>Dimensionality reduction methods (CH6)</a:t>
            </a:r>
          </a:p>
          <a:p>
            <a:pPr lvl="1"/>
            <a:r>
              <a:rPr lang="en-US" dirty="0" smtClean="0"/>
              <a:t>Nonlinear regression w/polynomials and splines (CH7)</a:t>
            </a:r>
          </a:p>
          <a:p>
            <a:r>
              <a:rPr lang="en-US" smtClean="0"/>
              <a:t>Tuesday: </a:t>
            </a:r>
            <a:r>
              <a:rPr lang="en-US" dirty="0" smtClean="0"/>
              <a:t>CH8 , tree methods </a:t>
            </a:r>
          </a:p>
        </p:txBody>
      </p:sp>
    </p:spTree>
    <p:extLst>
      <p:ext uri="{BB962C8B-B14F-4D97-AF65-F5344CB8AC3E}">
        <p14:creationId xmlns:p14="http://schemas.microsoft.com/office/powerpoint/2010/main" val="106240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Test-train split, hold-out set, validation-set</a:t>
            </a:r>
            <a:endParaRPr lang="en-US" dirty="0"/>
          </a:p>
        </p:txBody>
      </p:sp>
      <p:sp>
        <p:nvSpPr>
          <p:cNvPr id="3" name="Text Placeholder 2"/>
          <p:cNvSpPr>
            <a:spLocks noGrp="1"/>
          </p:cNvSpPr>
          <p:nvPr>
            <p:ph type="body" sz="quarter" idx="11"/>
          </p:nvPr>
        </p:nvSpPr>
        <p:spPr/>
        <p:txBody>
          <a:bodyPr/>
          <a:lstStyle/>
          <a:p>
            <a:r>
              <a:rPr lang="en-US" dirty="0" smtClean="0"/>
              <a:t>Suppose you have </a:t>
            </a:r>
            <a:r>
              <a:rPr lang="en-US" u="sng" dirty="0" smtClean="0"/>
              <a:t>one</a:t>
            </a:r>
            <a:r>
              <a:rPr lang="en-US" dirty="0" smtClean="0"/>
              <a:t> set of data and you have to decide how to break it into pieces for </a:t>
            </a:r>
            <a:r>
              <a:rPr lang="en-US" b="0" dirty="0" smtClean="0"/>
              <a:t>training</a:t>
            </a:r>
            <a:r>
              <a:rPr lang="en-US" dirty="0" smtClean="0"/>
              <a:t> and </a:t>
            </a:r>
            <a:r>
              <a:rPr lang="en-US" b="0" dirty="0" smtClean="0"/>
              <a:t>validation </a:t>
            </a:r>
          </a:p>
          <a:p>
            <a:r>
              <a:rPr lang="en-US" dirty="0" smtClean="0"/>
              <a:t>Simplest approach is the “validation set” , just break it into two pieces </a:t>
            </a:r>
          </a:p>
          <a:p>
            <a:r>
              <a:rPr lang="en-US" dirty="0" smtClean="0"/>
              <a:t>Example (Fig 5.2) looking at </a:t>
            </a:r>
            <a:r>
              <a:rPr lang="en-US" dirty="0" smtClean="0"/>
              <a:t>variation</a:t>
            </a:r>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2585323"/>
          </a:xfrm>
          <a:prstGeom prst="rect">
            <a:avLst/>
          </a:prstGeom>
          <a:solidFill>
            <a:schemeClr val="accent3"/>
          </a:solidFill>
        </p:spPr>
        <p:txBody>
          <a:bodyPr wrap="square" rtlCol="0">
            <a:spAutoFit/>
          </a:bodyPr>
          <a:lstStyle/>
          <a:p>
            <a:r>
              <a:rPr lang="en-US" dirty="0" smtClean="0"/>
              <a:t>Left: </a:t>
            </a:r>
            <a:r>
              <a:rPr lang="en-US" u="sng" dirty="0" smtClean="0"/>
              <a:t>training </a:t>
            </a:r>
            <a:r>
              <a:rPr lang="en-US" dirty="0" smtClean="0"/>
              <a:t>MSE vs n for one data set</a:t>
            </a:r>
            <a:endParaRPr lang="en-US" dirty="0"/>
          </a:p>
          <a:p>
            <a:r>
              <a:rPr lang="en-US" dirty="0" smtClean="0"/>
              <a:t>Right: </a:t>
            </a:r>
            <a:r>
              <a:rPr lang="en-US" u="sng" dirty="0" smtClean="0"/>
              <a:t>training </a:t>
            </a:r>
            <a:r>
              <a:rPr lang="en-US" dirty="0" smtClean="0"/>
              <a:t>MSE vs n for 10 validation sets</a:t>
            </a:r>
          </a:p>
          <a:p>
            <a:endParaRPr lang="en-US" dirty="0"/>
          </a:p>
          <a:p>
            <a:r>
              <a:rPr lang="en-US" b="1" dirty="0" smtClean="0"/>
              <a:t>Riddle me this</a:t>
            </a:r>
            <a:r>
              <a:rPr lang="en-US" dirty="0" smtClean="0"/>
              <a:t>, how many ways are there to choose two 500 data sets from 1000?</a:t>
            </a:r>
            <a:endParaRPr lang="en-US" dirty="0"/>
          </a:p>
        </p:txBody>
      </p:sp>
    </p:spTree>
    <p:extLst>
      <p:ext uri="{BB962C8B-B14F-4D97-AF65-F5344CB8AC3E}">
        <p14:creationId xmlns:p14="http://schemas.microsoft.com/office/powerpoint/2010/main" val="354178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Cross Validation (k-fold)</a:t>
            </a:r>
            <a:endParaRPr lang="en-US" dirty="0"/>
          </a:p>
        </p:txBody>
      </p:sp>
      <p:sp>
        <p:nvSpPr>
          <p:cNvPr id="3" name="Text Placeholder 2"/>
          <p:cNvSpPr>
            <a:spLocks noGrp="1"/>
          </p:cNvSpPr>
          <p:nvPr>
            <p:ph type="body" sz="quarter" idx="11"/>
          </p:nvPr>
        </p:nvSpPr>
        <p:spPr/>
        <p:txBody>
          <a:bodyPr/>
          <a:lstStyle/>
          <a:p>
            <a:r>
              <a:rPr lang="en-US" dirty="0"/>
              <a:t>Riddle me this, how many ways are there to choose two 500 data sets from 1000?</a:t>
            </a:r>
          </a:p>
          <a:p>
            <a:endParaRPr lang="en-US" dirty="0"/>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1477328"/>
          </a:xfrm>
          <a:prstGeom prst="rect">
            <a:avLst/>
          </a:prstGeom>
          <a:solidFill>
            <a:schemeClr val="accent3"/>
          </a:solidFill>
        </p:spPr>
        <p:txBody>
          <a:bodyPr wrap="square" rtlCol="0">
            <a:spAutoFit/>
          </a:bodyPr>
          <a:lstStyle/>
          <a:p>
            <a:r>
              <a:rPr lang="en-US" dirty="0" smtClean="0"/>
              <a:t>Left: </a:t>
            </a:r>
            <a:r>
              <a:rPr lang="en-US" u="sng" dirty="0" smtClean="0"/>
              <a:t>training </a:t>
            </a:r>
            <a:r>
              <a:rPr lang="en-US" dirty="0" smtClean="0"/>
              <a:t>MSE vs n for one data set</a:t>
            </a:r>
            <a:endParaRPr lang="en-US" dirty="0"/>
          </a:p>
          <a:p>
            <a:r>
              <a:rPr lang="en-US" dirty="0" smtClean="0"/>
              <a:t>Right: </a:t>
            </a:r>
            <a:r>
              <a:rPr lang="en-US" u="sng" dirty="0" smtClean="0"/>
              <a:t>training </a:t>
            </a:r>
            <a:r>
              <a:rPr lang="en-US" dirty="0" smtClean="0"/>
              <a:t>MSE vs n for 10 validation sets</a:t>
            </a:r>
          </a:p>
          <a:p>
            <a:endParaRPr lang="en-US" dirty="0"/>
          </a:p>
        </p:txBody>
      </p:sp>
    </p:spTree>
    <p:extLst>
      <p:ext uri="{BB962C8B-B14F-4D97-AF65-F5344CB8AC3E}">
        <p14:creationId xmlns:p14="http://schemas.microsoft.com/office/powerpoint/2010/main" val="741888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Cross Validation (k-fold) </a:t>
            </a:r>
            <a:endParaRPr lang="en-US" dirty="0"/>
          </a:p>
        </p:txBody>
      </p:sp>
      <p:sp>
        <p:nvSpPr>
          <p:cNvPr id="3" name="Text Placeholder 2"/>
          <p:cNvSpPr>
            <a:spLocks noGrp="1"/>
          </p:cNvSpPr>
          <p:nvPr>
            <p:ph type="body" sz="quarter" idx="11"/>
          </p:nvPr>
        </p:nvSpPr>
        <p:spPr/>
        <p:txBody>
          <a:bodyPr/>
          <a:lstStyle/>
          <a:p>
            <a:r>
              <a:rPr lang="en-US" dirty="0" smtClean="0"/>
              <a:t>Since you only use a portion of your data in the training, the ”validation set” approach will tend to </a:t>
            </a:r>
            <a:r>
              <a:rPr lang="en-US" b="0" dirty="0" smtClean="0"/>
              <a:t>overestimate</a:t>
            </a:r>
            <a:r>
              <a:rPr lang="en-US" dirty="0" smtClean="0"/>
              <a:t> your error! </a:t>
            </a:r>
          </a:p>
          <a:p>
            <a:r>
              <a:rPr lang="en-US" dirty="0" smtClean="0"/>
              <a:t>Leave One Out Cross Validation approach</a:t>
            </a:r>
            <a:endParaRPr lang="en-US" dirty="0"/>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p:spTree>
    <p:extLst>
      <p:ext uri="{BB962C8B-B14F-4D97-AF65-F5344CB8AC3E}">
        <p14:creationId xmlns:p14="http://schemas.microsoft.com/office/powerpoint/2010/main" val="611529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Cross Validation (k-fold) </a:t>
            </a:r>
            <a:endParaRPr lang="en-US" dirty="0"/>
          </a:p>
        </p:txBody>
      </p:sp>
      <p:sp>
        <p:nvSpPr>
          <p:cNvPr id="3" name="Text Placeholder 2"/>
          <p:cNvSpPr>
            <a:spLocks noGrp="1"/>
          </p:cNvSpPr>
          <p:nvPr>
            <p:ph type="body" sz="quarter" idx="11"/>
          </p:nvPr>
        </p:nvSpPr>
        <p:spPr/>
        <p:txBody>
          <a:bodyPr/>
          <a:lstStyle/>
          <a:p>
            <a:r>
              <a:rPr lang="en-US" dirty="0" smtClean="0"/>
              <a:t>LOOCV is way more accurate (Fig 5.4), but more computationally expensive!  </a:t>
            </a:r>
          </a:p>
          <a:p>
            <a:r>
              <a:rPr lang="en-US" dirty="0" smtClean="0"/>
              <a:t>An alternate is to break the data into larger pieces than n and n-1 </a:t>
            </a:r>
          </a:p>
          <a:p>
            <a:r>
              <a:rPr lang="en-US" dirty="0" smtClean="0"/>
              <a:t>We break it into “k” folds of data, e.g. 5-fold. The 1</a:t>
            </a:r>
            <a:r>
              <a:rPr lang="en-US" baseline="30000" dirty="0" smtClean="0"/>
              <a:t>st</a:t>
            </a:r>
            <a:r>
              <a:rPr lang="en-US" dirty="0" smtClean="0"/>
              <a:t> set is saved for </a:t>
            </a:r>
            <a:r>
              <a:rPr lang="en-US" b="0" dirty="0" smtClean="0"/>
              <a:t>validation</a:t>
            </a:r>
            <a:r>
              <a:rPr lang="en-US" dirty="0" smtClean="0"/>
              <a:t>, remaining k-1 sets are used for </a:t>
            </a:r>
            <a:r>
              <a:rPr lang="en-US" b="0" dirty="0" smtClean="0"/>
              <a:t>training</a:t>
            </a:r>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Bias/variance tradeoff: use 5 or 10 folds</a:t>
            </a:r>
            <a:endParaRPr lang="en-US" dirty="0"/>
          </a:p>
        </p:txBody>
      </p:sp>
      <p:sp>
        <p:nvSpPr>
          <p:cNvPr id="3" name="Text Placeholder 2"/>
          <p:cNvSpPr>
            <a:spLocks noGrp="1"/>
          </p:cNvSpPr>
          <p:nvPr>
            <p:ph type="body" sz="quarter" idx="11"/>
          </p:nvPr>
        </p:nvSpPr>
        <p:spPr/>
        <p:txBody>
          <a:bodyPr/>
          <a:lstStyle/>
          <a:p>
            <a:r>
              <a:rPr lang="en-US" dirty="0" smtClean="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smtClean="0"/>
          </a:p>
          <a:p>
            <a:r>
              <a:rPr lang="en-US" dirty="0" smtClean="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smtClean="0"/>
          </a:p>
          <a:p>
            <a:r>
              <a:rPr lang="en-US" dirty="0" smtClean="0"/>
              <a:t>Bias variance tradeoff relates the simplification of a model to avoid overfitting to the complexity of a model to avoid </a:t>
            </a:r>
            <a:r>
              <a:rPr lang="en-US" dirty="0" err="1" smtClean="0"/>
              <a:t>underfitting</a:t>
            </a:r>
            <a:r>
              <a:rPr lang="en-US" dirty="0" smtClean="0"/>
              <a:t>.</a:t>
            </a:r>
            <a:endParaRPr lang="en-US" dirty="0"/>
          </a:p>
        </p:txBody>
      </p:sp>
    </p:spTree>
    <p:extLst>
      <p:ext uri="{BB962C8B-B14F-4D97-AF65-F5344CB8AC3E}">
        <p14:creationId xmlns:p14="http://schemas.microsoft.com/office/powerpoint/2010/main" val="36520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17855</TotalTime>
  <Words>2196</Words>
  <Application>Microsoft Macintosh PowerPoint</Application>
  <PresentationFormat>On-screen Show (4:3)</PresentationFormat>
  <Paragraphs>241</Paragraphs>
  <Slides>40</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Calibri</vt:lpstr>
      <vt:lpstr>Cambria Math</vt:lpstr>
      <vt:lpstr>Encode Sans Normal Black</vt:lpstr>
      <vt:lpstr>Helvetica</vt:lpstr>
      <vt:lpstr>Lucida Grande</vt:lpstr>
      <vt:lpstr>Mangal</vt:lpstr>
      <vt:lpstr>Open Sans</vt:lpstr>
      <vt:lpstr>Open Sans Light</vt:lpstr>
      <vt:lpstr>symbol</vt:lpstr>
      <vt:lpstr>times new roman</vt:lpstr>
      <vt:lpstr>Uni Sans Regular</vt:lpstr>
      <vt:lpstr>Arial</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David A Beck</cp:lastModifiedBy>
  <cp:revision>435</cp:revision>
  <cp:lastPrinted>2017-02-15T23:29:43Z</cp:lastPrinted>
  <dcterms:created xsi:type="dcterms:W3CDTF">2014-10-14T00:51:43Z</dcterms:created>
  <dcterms:modified xsi:type="dcterms:W3CDTF">2018-02-20T19:00:56Z</dcterms:modified>
</cp:coreProperties>
</file>