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95" r:id="rId3"/>
    <p:sldId id="296" r:id="rId4"/>
    <p:sldId id="297" r:id="rId5"/>
    <p:sldId id="300" r:id="rId6"/>
    <p:sldId id="301" r:id="rId7"/>
    <p:sldId id="299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5"/>
    <p:restoredTop sz="84281"/>
  </p:normalViewPr>
  <p:slideViewPr>
    <p:cSldViewPr snapToGrid="0" snapToObjects="1">
      <p:cViewPr varScale="1">
        <p:scale>
          <a:sx n="92" d="100"/>
          <a:sy n="92" d="100"/>
        </p:scale>
        <p:origin x="75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57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81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54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5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91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33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4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45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15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4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60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5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73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64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uwdirect.github.io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2082217"/>
            <a:ext cx="7772400" cy="75749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Software Engineering for Data Scientists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David A. C. Beck (dacb)</a:t>
            </a:r>
          </a:p>
          <a:p>
            <a:r>
              <a:rPr lang="en-US" dirty="0" smtClean="0"/>
              <a:t>Chemical Engineering &amp; </a:t>
            </a:r>
            <a:r>
              <a:rPr lang="en-US" dirty="0" err="1" smtClean="0"/>
              <a:t>eScience</a:t>
            </a:r>
            <a:r>
              <a:rPr lang="en-US" dirty="0" smtClean="0"/>
              <a:t> Institute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Advancing data-intensive </a:t>
            </a:r>
            <a:r>
              <a:rPr lang="en-US" dirty="0" smtClean="0"/>
              <a:t>discovery in all fields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 boundless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8600" y="2812059"/>
            <a:ext cx="870585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UW DIRECT</a:t>
            </a:r>
          </a:p>
          <a:p>
            <a:r>
              <a:rPr lang="en-US" sz="3600" dirty="0" smtClean="0"/>
              <a:t>(</a:t>
            </a:r>
            <a:r>
              <a:rPr lang="zh-CN" altLang="en-US" sz="3600" dirty="0"/>
              <a:t>数据集中研究促进清洁技术</a:t>
            </a:r>
            <a:r>
              <a:rPr lang="en-US" sz="3600" dirty="0" smtClean="0"/>
              <a:t>) </a:t>
            </a:r>
          </a:p>
          <a:p>
            <a:r>
              <a:rPr lang="en-US" sz="3600" dirty="0">
                <a:hlinkClick r:id="rId6"/>
              </a:rPr>
              <a:t>https://</a:t>
            </a:r>
            <a:r>
              <a:rPr lang="en-US" sz="3600" dirty="0" smtClean="0">
                <a:hlinkClick r:id="rId6"/>
              </a:rPr>
              <a:t>uwdirect.github.io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How do we sample from a population?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Do all values in a population have the same chance of being selected?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If not, we have bias.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dirty="0" smtClean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What is an example of bias in sampling?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25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Population: mean </a:t>
            </a:r>
            <a:r>
              <a:rPr lang="en-US" dirty="0">
                <a:latin typeface="Calibri" charset="0"/>
              </a:rPr>
              <a:t>(𝜇) and </a:t>
            </a:r>
            <a:r>
              <a:rPr lang="en-US" dirty="0" err="1" smtClean="0">
                <a:latin typeface="Calibri" charset="0"/>
              </a:rPr>
              <a:t>s.d.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(𝜎</a:t>
            </a:r>
            <a:r>
              <a:rPr lang="en-US" dirty="0" smtClean="0">
                <a:latin typeface="Calibri" charset="0"/>
              </a:rPr>
              <a:t>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Sample: mean (</a:t>
            </a:r>
            <a:r>
              <a:rPr lang="en-US" i="1" dirty="0" smtClean="0">
                <a:latin typeface="Calibri" charset="0"/>
              </a:rPr>
              <a:t>X̅</a:t>
            </a:r>
            <a:r>
              <a:rPr lang="en-US" dirty="0" smtClean="0">
                <a:latin typeface="Calibri" charset="0"/>
              </a:rPr>
              <a:t>) </a:t>
            </a:r>
            <a:r>
              <a:rPr lang="en-US" dirty="0" smtClean="0">
                <a:latin typeface="Calibri" charset="0"/>
              </a:rPr>
              <a:t>and </a:t>
            </a:r>
            <a:r>
              <a:rPr lang="en-US" dirty="0" err="1" smtClean="0">
                <a:latin typeface="Calibri" charset="0"/>
              </a:rPr>
              <a:t>s.d.</a:t>
            </a:r>
            <a:r>
              <a:rPr lang="en-US" dirty="0" smtClean="0">
                <a:latin typeface="Calibri" charset="0"/>
              </a:rPr>
              <a:t> (</a:t>
            </a:r>
            <a:r>
              <a:rPr lang="en-US" i="1" dirty="0" smtClean="0">
                <a:latin typeface="Calibri" charset="0"/>
              </a:rPr>
              <a:t>s</a:t>
            </a:r>
            <a:r>
              <a:rPr lang="en-US" dirty="0" smtClean="0">
                <a:latin typeface="Calibri" charset="0"/>
              </a:rPr>
              <a:t>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241" y="2951018"/>
            <a:ext cx="6438900" cy="3505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35782" y="2951018"/>
            <a:ext cx="2382982" cy="1995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Nature, 2013.  Importance of being uncertain.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2190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Sample parameters like </a:t>
            </a:r>
            <a:r>
              <a:rPr lang="en-US" i="1" dirty="0">
                <a:latin typeface="Calibri" charset="0"/>
              </a:rPr>
              <a:t>X</a:t>
            </a:r>
            <a:r>
              <a:rPr lang="en-US" i="1" dirty="0" smtClean="0">
                <a:latin typeface="Calibri" charset="0"/>
              </a:rPr>
              <a:t>̅</a:t>
            </a:r>
            <a:r>
              <a:rPr lang="en-US" dirty="0" smtClean="0">
                <a:latin typeface="Calibri" charset="0"/>
              </a:rPr>
              <a:t> have their own distributions </a:t>
            </a:r>
            <a:r>
              <a:rPr lang="mr-IN" dirty="0" smtClean="0">
                <a:latin typeface="Calibri" charset="0"/>
              </a:rPr>
              <a:t>–</a:t>
            </a:r>
            <a:r>
              <a:rPr lang="en-US" dirty="0" smtClean="0">
                <a:latin typeface="Calibri" charset="0"/>
              </a:rPr>
              <a:t> e.g. C below</a:t>
            </a:r>
            <a:r>
              <a:rPr lang="en-US" dirty="0" smtClean="0">
                <a:latin typeface="Calibri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241" y="2951018"/>
            <a:ext cx="6438900" cy="35052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539345" y="3422073"/>
            <a:ext cx="581891" cy="374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50181" y="4592783"/>
            <a:ext cx="581891" cy="374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Nature, 2013.  Importance of being uncertain.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103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Sampling with and without replacement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Population values = [</a:t>
            </a:r>
            <a:r>
              <a:rPr lang="en-US" dirty="0"/>
              <a:t>12, 13, 14, 15, 16, 17, </a:t>
            </a:r>
            <a:r>
              <a:rPr lang="en-US" dirty="0" smtClean="0"/>
              <a:t>18]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Sample without replacement (</a:t>
            </a:r>
            <a:r>
              <a:rPr lang="en-US" i="1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=2</a:t>
            </a:r>
            <a:r>
              <a:rPr lang="is-IS" dirty="0" smtClean="0">
                <a:latin typeface="Calibri" charset="0"/>
              </a:rPr>
              <a:t>)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First sample, each item has 1/7 probability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Second sample?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How many total possibilities (assuming order is important)?</a:t>
            </a:r>
            <a:endParaRPr lang="en-US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0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Sampling with and without replacement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Population values = [</a:t>
            </a:r>
            <a:r>
              <a:rPr lang="en-US" dirty="0"/>
              <a:t>12, 13, 14, 15, 16, 17, </a:t>
            </a:r>
            <a:r>
              <a:rPr lang="en-US" dirty="0" smtClean="0"/>
              <a:t>18]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Sample without replacement (</a:t>
            </a:r>
            <a:r>
              <a:rPr lang="en-US" i="1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=2</a:t>
            </a:r>
            <a:r>
              <a:rPr lang="is-IS" dirty="0" smtClean="0">
                <a:latin typeface="Calibri" charset="0"/>
              </a:rPr>
              <a:t>)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First sample, each item has 1/7 probability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Second sample?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How many total possibilities (assuming order is important)?</a:t>
            </a:r>
            <a:endParaRPr lang="en-US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4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Note </a:t>
            </a:r>
            <a:r>
              <a:rPr lang="en-US" dirty="0">
                <a:latin typeface="Calibri" charset="0"/>
              </a:rPr>
              <a:t>that </a:t>
            </a:r>
            <a:r>
              <a:rPr lang="en-US" dirty="0" smtClean="0">
                <a:latin typeface="Calibri" charset="0"/>
              </a:rPr>
              <a:t>𝜎</a:t>
            </a:r>
            <a:r>
              <a:rPr lang="en-US" i="1" baseline="-25000" dirty="0" smtClean="0">
                <a:latin typeface="Calibri" charset="0"/>
              </a:rPr>
              <a:t>X̅</a:t>
            </a:r>
            <a:r>
              <a:rPr lang="en-US" dirty="0" smtClean="0">
                <a:latin typeface="Calibri" charset="0"/>
              </a:rPr>
              <a:t> &lt; 𝜎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Also note that 𝜇 ≅ 𝜇</a:t>
            </a:r>
            <a:r>
              <a:rPr lang="en-US" i="1" baseline="-25000" dirty="0">
                <a:latin typeface="Calibri" charset="0"/>
              </a:rPr>
              <a:t> X̅</a:t>
            </a:r>
            <a:endParaRPr lang="en-US" dirty="0" smtClean="0"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241" y="2951018"/>
            <a:ext cx="6438900" cy="35052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313709" y="4592783"/>
            <a:ext cx="581891" cy="374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50181" y="4592783"/>
            <a:ext cx="581891" cy="374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Nature, 2013.  Importance of being uncertain.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531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spcBef>
                <a:spcPts val="800"/>
              </a:spcBef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Handwriting - Dakota" charset="0"/>
                <a:ea typeface="Handwriting - Dakota" charset="0"/>
                <a:cs typeface="Handwriting - Dakota" charset="0"/>
              </a:rPr>
              <a:t>Super important concept alter!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The central limit theorem (CLT):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As </a:t>
            </a:r>
            <a:r>
              <a:rPr lang="en-US" i="1" dirty="0" smtClean="0">
                <a:latin typeface="Calibri" charset="0"/>
              </a:rPr>
              <a:t>n</a:t>
            </a:r>
            <a:r>
              <a:rPr lang="en-US" dirty="0" smtClean="0">
                <a:latin typeface="Calibri" charset="0"/>
              </a:rPr>
              <a:t> increases, the distribution of sample means becomes more normal, regardless of population distribution shape</a:t>
            </a:r>
            <a:endParaRPr lang="en-US" dirty="0" smtClean="0">
              <a:latin typeface="Calibri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872" y="4128786"/>
            <a:ext cx="4548909" cy="24303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Nature, 2013.  Importance of being uncertain.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5354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spcBef>
                <a:spcPts val="800"/>
              </a:spcBef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Handwriting - Dakota" charset="0"/>
                <a:ea typeface="Handwriting - Dakota" charset="0"/>
                <a:cs typeface="Handwriting - Dakota" charset="0"/>
              </a:rPr>
              <a:t>Super important concept alter!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The central limit theorem (CLT):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As </a:t>
            </a:r>
            <a:r>
              <a:rPr lang="en-US" i="1" dirty="0" smtClean="0">
                <a:latin typeface="Calibri" charset="0"/>
              </a:rPr>
              <a:t>n</a:t>
            </a:r>
            <a:r>
              <a:rPr lang="en-US" dirty="0" smtClean="0">
                <a:latin typeface="Calibri" charset="0"/>
              </a:rPr>
              <a:t> increases, </a:t>
            </a:r>
            <a:r>
              <a:rPr lang="en-US" dirty="0">
                <a:latin typeface="Calibri" charset="0"/>
              </a:rPr>
              <a:t>𝜇</a:t>
            </a:r>
            <a:r>
              <a:rPr lang="en-US" i="1" baseline="-25000" dirty="0">
                <a:latin typeface="Calibri" charset="0"/>
              </a:rPr>
              <a:t> X</a:t>
            </a:r>
            <a:r>
              <a:rPr lang="en-US" i="1" baseline="-25000" dirty="0" smtClean="0">
                <a:latin typeface="Calibri" charset="0"/>
              </a:rPr>
              <a:t>̅</a:t>
            </a:r>
            <a:r>
              <a:rPr lang="en-US" dirty="0" smtClean="0">
                <a:latin typeface="Calibri" charset="0"/>
              </a:rPr>
              <a:t> decreases, i.e. we get better and better estimates of the population mean 𝜇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Thus big </a:t>
            </a:r>
            <a:r>
              <a:rPr lang="en-US" i="1" dirty="0" smtClean="0">
                <a:latin typeface="Calibri" charset="0"/>
              </a:rPr>
              <a:t>n </a:t>
            </a:r>
            <a:r>
              <a:rPr lang="en-US" dirty="0">
                <a:latin typeface="Calibri" charset="0"/>
              </a:rPr>
              <a:t>makes 𝜇 </a:t>
            </a:r>
            <a:r>
              <a:rPr lang="en-US" dirty="0" smtClean="0">
                <a:latin typeface="Calibri" charset="0"/>
              </a:rPr>
              <a:t>≅ </a:t>
            </a:r>
            <a:r>
              <a:rPr lang="en-US" dirty="0">
                <a:latin typeface="Calibri" charset="0"/>
              </a:rPr>
              <a:t>𝜇</a:t>
            </a:r>
            <a:r>
              <a:rPr lang="en-US" i="1" baseline="-25000" dirty="0">
                <a:latin typeface="Calibri" charset="0"/>
              </a:rPr>
              <a:t> X</a:t>
            </a:r>
            <a:endParaRPr lang="en-US" dirty="0" smtClean="0">
              <a:latin typeface="Calibri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496" y="4301626"/>
            <a:ext cx="4548909" cy="24303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Nature, 2013.  Importance of being uncertain.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624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spcBef>
                    <a:spcPts val="800"/>
                  </a:spcBef>
                  <a:buNone/>
                  <a:defRPr/>
                </a:pPr>
                <a:r>
                  <a:rPr lang="en-US" b="1" dirty="0" smtClean="0">
                    <a:solidFill>
                      <a:srgbClr val="FF0000"/>
                    </a:solidFill>
                    <a:latin typeface="Handwriting - Dakota" charset="0"/>
                    <a:ea typeface="Handwriting - Dakota" charset="0"/>
                    <a:cs typeface="Handwriting - Dakota" charset="0"/>
                  </a:rPr>
                  <a:t>Super important concept alter!</a:t>
                </a:r>
              </a:p>
              <a:p>
                <a:pPr>
                  <a:spcBef>
                    <a:spcPts val="800"/>
                  </a:spcBef>
                  <a:buFont typeface="Arial" charset="0"/>
                  <a:buChar char="•"/>
                  <a:defRPr/>
                </a:pPr>
                <a:r>
                  <a:rPr lang="en-US" dirty="0" smtClean="0">
                    <a:latin typeface="Calibri" charset="0"/>
                  </a:rPr>
                  <a:t>The central limit theorem (CLT):</a:t>
                </a:r>
              </a:p>
              <a:p>
                <a:pPr lvl="1">
                  <a:spcBef>
                    <a:spcPts val="800"/>
                  </a:spcBef>
                  <a:buFont typeface="Arial" charset="0"/>
                  <a:buChar char="•"/>
                  <a:defRPr/>
                </a:pPr>
                <a:r>
                  <a:rPr lang="en-US" dirty="0" smtClean="0">
                    <a:latin typeface="Calibri" charset="0"/>
                  </a:rPr>
                  <a:t>As </a:t>
                </a:r>
                <a:r>
                  <a:rPr lang="en-US" i="1" dirty="0" smtClean="0">
                    <a:latin typeface="Calibri" charset="0"/>
                  </a:rPr>
                  <a:t>n</a:t>
                </a:r>
                <a:r>
                  <a:rPr lang="en-US" dirty="0" smtClean="0">
                    <a:latin typeface="Calibri" charset="0"/>
                  </a:rPr>
                  <a:t> increases,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dirty="0" smtClean="0">
                    <a:latin typeface="Calibri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mr-IN" i="1" dirty="0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 smtClean="0">
                  <a:latin typeface="Calibri" charset="0"/>
                </a:endParaRPr>
              </a:p>
              <a:p>
                <a:pPr lvl="1">
                  <a:spcBef>
                    <a:spcPts val="800"/>
                  </a:spcBef>
                  <a:buFont typeface="Arial" charset="0"/>
                  <a:buChar char="•"/>
                  <a:defRPr/>
                </a:pPr>
                <a:r>
                  <a:rPr lang="en-US" dirty="0" smtClean="0">
                    <a:latin typeface="Calibri" charset="0"/>
                  </a:rPr>
                  <a:t>Why is this super duper awesome?</a:t>
                </a:r>
                <a:endParaRPr lang="en-US" dirty="0" smtClean="0">
                  <a:latin typeface="Calibri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709" y="4128786"/>
            <a:ext cx="4548909" cy="24303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Nature, 2013.  Importance of being uncertain.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4155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Increasing sample size improves estimates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Nature, 2013.  Importance of being uncertain.</a:t>
            </a:r>
            <a:endParaRPr lang="en-US" sz="1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70226" b="44435"/>
          <a:stretch/>
        </p:blipFill>
        <p:spPr>
          <a:xfrm>
            <a:off x="7323859" y="4910341"/>
            <a:ext cx="1917123" cy="19476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548" y="2285503"/>
            <a:ext cx="5087017" cy="412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5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What is statistics?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/>
              <a:t>The </a:t>
            </a:r>
            <a:r>
              <a:rPr lang="en-US" dirty="0"/>
              <a:t>practice or science of collecting and analyzing numerical data in large quantities, especially for the purpose of inferring proportions in a whole from those in a representative </a:t>
            </a:r>
            <a:r>
              <a:rPr lang="en-US" dirty="0" smtClean="0"/>
              <a:t>sample.</a:t>
            </a:r>
          </a:p>
          <a:p>
            <a:pPr marL="914400" lvl="2" indent="0">
              <a:spcBef>
                <a:spcPts val="800"/>
              </a:spcBef>
              <a:buNone/>
              <a:defRPr/>
            </a:pPr>
            <a:r>
              <a:rPr lang="en-US" dirty="0" smtClean="0">
                <a:latin typeface="Calibri" charset="0"/>
              </a:rPr>
              <a:t>-Wikipedia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What are the key features of this statement?</a:t>
            </a:r>
          </a:p>
        </p:txBody>
      </p:sp>
    </p:spTree>
    <p:extLst>
      <p:ext uri="{BB962C8B-B14F-4D97-AF65-F5344CB8AC3E}">
        <p14:creationId xmlns:p14="http://schemas.microsoft.com/office/powerpoint/2010/main" val="99422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To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 err="1" smtClean="0">
                <a:latin typeface="Calibri" charset="0"/>
              </a:rPr>
              <a:t>upyter</a:t>
            </a:r>
            <a:r>
              <a:rPr lang="en-US" dirty="0" smtClean="0">
                <a:latin typeface="Calibri" charset="0"/>
              </a:rPr>
              <a:t> notebook for practical demonstration!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Download the notebook and open it in </a:t>
            </a:r>
            <a:r>
              <a:rPr lang="en-US" dirty="0" err="1" smtClean="0">
                <a:latin typeface="Calibri" charset="0"/>
              </a:rPr>
              <a:t>jupyter</a:t>
            </a:r>
            <a:r>
              <a:rPr lang="en-US" dirty="0" smtClean="0">
                <a:latin typeface="Calibri" charset="0"/>
              </a:rPr>
              <a:t> notebook.</a:t>
            </a:r>
            <a:endParaRPr lang="en-U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Pair up with another individual in the class and go through the notebook.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This notebook will challenge you.  It will </a:t>
            </a:r>
            <a:r>
              <a:rPr lang="en-US" smtClean="0">
                <a:latin typeface="Calibri" charset="0"/>
              </a:rPr>
              <a:t>require you use SEDS and DSMCER knowledge</a:t>
            </a:r>
            <a:endParaRPr lang="en-US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50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mtClean="0"/>
              <a:t>Statistics does not tell us whether we are right in coming to a conclusion.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mtClean="0"/>
              <a:t>It tells us the chances of being wrong.</a:t>
            </a:r>
            <a:endParaRPr lang="en-US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63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Two key concepts: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Population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All possible values of an experimental variable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Sample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A set of data drawn from a population</a:t>
            </a:r>
            <a:endParaRPr lang="en-U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Often want to know the mean (𝜇) and standard deviation (</a:t>
            </a:r>
            <a:r>
              <a:rPr lang="en-US" dirty="0">
                <a:latin typeface="Calibri" charset="0"/>
              </a:rPr>
              <a:t>𝜎</a:t>
            </a:r>
            <a:r>
              <a:rPr lang="en-US" dirty="0" smtClean="0">
                <a:latin typeface="Calibri" charset="0"/>
              </a:rPr>
              <a:t>) of a population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918" y="5497946"/>
            <a:ext cx="1600200" cy="40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527" y="5497946"/>
            <a:ext cx="19812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2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Mean and </a:t>
            </a:r>
            <a:r>
              <a:rPr lang="en-US" dirty="0" err="1" smtClean="0">
                <a:latin typeface="Calibri" charset="0"/>
              </a:rPr>
              <a:t>s.d.</a:t>
            </a:r>
            <a:r>
              <a:rPr lang="en-US" dirty="0" smtClean="0">
                <a:latin typeface="Calibri" charset="0"/>
              </a:rPr>
              <a:t> of a population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0950"/>
            <a:ext cx="9144000" cy="31796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Nature, 2013.  Importance of being uncertain.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6207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We often talk </a:t>
            </a:r>
            <a:r>
              <a:rPr lang="en-US" dirty="0">
                <a:latin typeface="Calibri" charset="0"/>
              </a:rPr>
              <a:t>about variance (</a:t>
            </a:r>
            <a:r>
              <a:rPr lang="en-US" dirty="0" smtClean="0">
                <a:latin typeface="Calibri" charset="0"/>
              </a:rPr>
              <a:t>𝜎</a:t>
            </a:r>
            <a:r>
              <a:rPr lang="en-US" baseline="30000" dirty="0" smtClean="0">
                <a:latin typeface="Calibri" charset="0"/>
              </a:rPr>
              <a:t>2</a:t>
            </a:r>
            <a:r>
              <a:rPr lang="en-US" dirty="0" smtClean="0">
                <a:latin typeface="Calibri" charset="0"/>
              </a:rPr>
              <a:t>).  Why?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The </a:t>
            </a:r>
            <a:r>
              <a:rPr lang="en-US" dirty="0" err="1" smtClean="0">
                <a:latin typeface="Calibri" charset="0"/>
              </a:rPr>
              <a:t>s.d.</a:t>
            </a:r>
            <a:r>
              <a:rPr lang="en-US" dirty="0" smtClean="0">
                <a:latin typeface="Calibri" charset="0"/>
              </a:rPr>
              <a:t> of a population with a normal distribution: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± 0.5 𝜎 contains 39% of possible values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± 1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𝜎 contains </a:t>
            </a:r>
            <a:r>
              <a:rPr lang="en-US" dirty="0" smtClean="0">
                <a:latin typeface="Calibri" charset="0"/>
              </a:rPr>
              <a:t>68% </a:t>
            </a:r>
            <a:r>
              <a:rPr lang="en-US" dirty="0">
                <a:latin typeface="Calibri" charset="0"/>
              </a:rPr>
              <a:t>of possible values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± 2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𝜎 contains </a:t>
            </a:r>
            <a:r>
              <a:rPr lang="en-US" dirty="0" smtClean="0">
                <a:latin typeface="Calibri" charset="0"/>
              </a:rPr>
              <a:t>95% </a:t>
            </a:r>
            <a:r>
              <a:rPr lang="en-US" dirty="0">
                <a:latin typeface="Calibri" charset="0"/>
              </a:rPr>
              <a:t>of possible values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± 3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𝜎 contains </a:t>
            </a:r>
            <a:r>
              <a:rPr lang="en-US" dirty="0" smtClean="0">
                <a:latin typeface="Calibri" charset="0"/>
              </a:rPr>
              <a:t>99.7% </a:t>
            </a:r>
            <a:r>
              <a:rPr lang="en-US" dirty="0">
                <a:latin typeface="Calibri" charset="0"/>
              </a:rPr>
              <a:t>of possible values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dirty="0" smtClean="0"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146" y="2159577"/>
            <a:ext cx="16764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4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Median is often more robust than the mean in the face of skewed distributions and outliers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What is the median?</a:t>
            </a:r>
          </a:p>
        </p:txBody>
      </p:sp>
    </p:spTree>
    <p:extLst>
      <p:ext uri="{BB962C8B-B14F-4D97-AF65-F5344CB8AC3E}">
        <p14:creationId xmlns:p14="http://schemas.microsoft.com/office/powerpoint/2010/main" val="185110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Is it possible to obtain the population for an experimental variable?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Is it possible to directly measure</a:t>
            </a:r>
            <a:r>
              <a:rPr lang="en-US" dirty="0">
                <a:latin typeface="Calibri" charset="0"/>
              </a:rPr>
              <a:t> the mean (𝜇) and standard deviation (𝜎) of a population</a:t>
            </a:r>
            <a:r>
              <a:rPr lang="en-US" dirty="0" smtClean="0">
                <a:latin typeface="Calibri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574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Samples are sets of data drawn from the population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Describe a sample based on its size </a:t>
            </a:r>
            <a:r>
              <a:rPr lang="en-US" i="1" dirty="0" smtClean="0">
                <a:latin typeface="Calibri" charset="0"/>
              </a:rPr>
              <a:t>n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Denote a sample as </a:t>
            </a:r>
            <a:r>
              <a:rPr lang="en-US" i="1" dirty="0" smtClean="0">
                <a:latin typeface="Calibri" charset="0"/>
              </a:rPr>
              <a:t>X</a:t>
            </a:r>
            <a:r>
              <a:rPr lang="en-US" dirty="0" smtClean="0">
                <a:latin typeface="Calibri" charset="0"/>
              </a:rPr>
              <a:t> and indexed by subscripts, e.g. </a:t>
            </a:r>
            <a:r>
              <a:rPr lang="en-US" i="1" dirty="0" smtClean="0">
                <a:latin typeface="Calibri" charset="0"/>
              </a:rPr>
              <a:t>X</a:t>
            </a:r>
            <a:r>
              <a:rPr lang="en-US" i="1" baseline="-25000" dirty="0" smtClean="0">
                <a:latin typeface="Calibri" charset="0"/>
              </a:rPr>
              <a:t>1</a:t>
            </a:r>
            <a:endParaRPr lang="en-US" baseline="-25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How to choose </a:t>
            </a:r>
            <a:r>
              <a:rPr lang="en-US" i="1" dirty="0" smtClean="0">
                <a:latin typeface="Calibri" charset="0"/>
              </a:rPr>
              <a:t>n</a:t>
            </a:r>
            <a:r>
              <a:rPr lang="en-US" dirty="0" smtClean="0">
                <a:latin typeface="Calibri" charset="0"/>
              </a:rPr>
              <a:t>?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00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14362</TotalTime>
  <Words>769</Words>
  <Application>Microsoft Macintosh PowerPoint</Application>
  <PresentationFormat>On-screen Show (4:3)</PresentationFormat>
  <Paragraphs>122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Cambria Math</vt:lpstr>
      <vt:lpstr>Handwriting - Dakota</vt:lpstr>
      <vt:lpstr>Mangal</vt:lpstr>
      <vt:lpstr>宋体</vt:lpstr>
      <vt:lpstr>Arial</vt:lpstr>
      <vt:lpstr>Office Theme</vt:lpstr>
      <vt:lpstr>Software Engineering for Data Scientists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 Beck</cp:lastModifiedBy>
  <cp:revision>537</cp:revision>
  <dcterms:created xsi:type="dcterms:W3CDTF">2015-01-21T04:58:27Z</dcterms:created>
  <dcterms:modified xsi:type="dcterms:W3CDTF">2018-01-25T19:11:09Z</dcterms:modified>
</cp:coreProperties>
</file>