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36" r:id="rId2"/>
    <p:sldId id="257" r:id="rId3"/>
    <p:sldId id="334" r:id="rId4"/>
    <p:sldId id="384" r:id="rId5"/>
    <p:sldId id="381" r:id="rId6"/>
    <p:sldId id="439" r:id="rId7"/>
    <p:sldId id="376" r:id="rId8"/>
    <p:sldId id="446" r:id="rId9"/>
    <p:sldId id="447" r:id="rId10"/>
    <p:sldId id="409" r:id="rId11"/>
    <p:sldId id="418" r:id="rId12"/>
    <p:sldId id="410" r:id="rId13"/>
    <p:sldId id="444" r:id="rId14"/>
    <p:sldId id="442" r:id="rId15"/>
    <p:sldId id="440" r:id="rId16"/>
    <p:sldId id="448" r:id="rId17"/>
    <p:sldId id="452" r:id="rId18"/>
    <p:sldId id="457" r:id="rId19"/>
    <p:sldId id="456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1"/>
  </p:normalViewPr>
  <p:slideViewPr>
    <p:cSldViewPr snapToObjects="1">
      <p:cViewPr>
        <p:scale>
          <a:sx n="103" d="100"/>
          <a:sy n="103" d="100"/>
        </p:scale>
        <p:origin x="1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6D610-183D-4C4A-9CA8-459C1E3C28BB}" type="datetimeFigureOut">
              <a:rPr lang="en-US" altLang="x-none"/>
              <a:pPr>
                <a:defRPr/>
              </a:pPr>
              <a:t>2/15/18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72A6AF-EEBB-5C40-8B12-D6BA982B21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928411-347A-074D-BBAE-C86A29D675D0}" type="datetimeFigureOut">
              <a:rPr lang="en-US" altLang="x-none"/>
              <a:pPr>
                <a:defRPr/>
              </a:pPr>
              <a:t>2/15/18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B0F00B-9060-A340-9685-05FB4228DC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Not executeable statements</a:t>
            </a:r>
          </a:p>
          <a:p>
            <a:r>
              <a:rPr lang="en-US" altLang="en-US">
                <a:ea typeface="ＭＳ Ｐゴシック" charset="-128"/>
              </a:rPr>
              <a:t>Some logic is implied (e.g., initializing list_of_primes)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C9160F1-3FED-4E47-BD08-6824799DFD85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2D4976-298B-2546-B88B-33FD07E772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79F2-461D-6741-A974-AF98FEAFA71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4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02E1-9F71-F84B-A17D-F3A568C03A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8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1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5F3-5DBF-E348-B641-2F5C3A4C29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F2C2-8D27-B74A-8FAC-D25B729CE2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3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B93E-90D7-CD45-9639-7F773D207A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9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2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C1EB-F393-DB42-8873-694BABB3D5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8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8431-E21B-0F4B-A4C0-A0CF24B11D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793D-0D75-AB4E-AD62-4AD638F53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46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CB2487-CF85-FD47-9849-6E55AC66B8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4" Type="http://schemas.openxmlformats.org/officeDocument/2006/relationships/hyperlink" Target="http://en.wikipedia.org/wiki/Go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ebsequencediagrams.com/" TargetMode="Externa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4582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ea typeface="ＭＳ Ｐゴシック" charset="-128"/>
                <a:hlinkClick r:id="rId3" tooltip="Artifact (software development)"/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ea typeface="ＭＳ Ｐゴシック" charset="-128"/>
                <a:hlinkClick r:id="rId4" tooltip="Goal"/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00FF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ea typeface="ＭＳ Ｐゴシック" charset="-128"/>
              </a:rPr>
              <a:t> ..." [wikipedia]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458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information the user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command entered with its options</a:t>
            </a:r>
          </a:p>
          <a:p>
            <a:r>
              <a:rPr lang="en-US" altLang="en-US">
                <a:ea typeface="ＭＳ Ｐゴシック" charset="-128"/>
              </a:rPr>
              <a:t>What responses the system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prompts, plots, error messages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175" y="4078288"/>
            <a:ext cx="6067425" cy="2246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3435350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alibri" charset="0"/>
              </a:rPr>
              <a:t>Authenticate User Use Case</a:t>
            </a: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228600" y="1524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Components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How use other components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components in the use cases?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components are already available?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sub-components needed to implement those components that aren't already available?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Do 1-2 for each such component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Example Component Specification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i="1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FindPrimes</a:t>
            </a:r>
          </a:p>
          <a:p>
            <a:r>
              <a:rPr lang="en-US" altLang="en-US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>
                <a:ea typeface="ＭＳ Ｐゴシック" charset="-128"/>
              </a:rPr>
              <a:t>Finds the primes that are less than </a:t>
            </a:r>
            <a:r>
              <a:rPr lang="en-US" altLang="en-US" i="1">
                <a:ea typeface="ＭＳ Ｐゴシック" charset="-128"/>
              </a:rPr>
              <a:t>N</a:t>
            </a:r>
          </a:p>
          <a:p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, an integer</a:t>
            </a:r>
          </a:p>
          <a:p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List of integers</a:t>
            </a:r>
          </a:p>
          <a:p>
            <a:endParaRPr lang="en-US" altLang="en-US">
              <a:latin typeface="Arial" charset="0"/>
              <a:ea typeface="ＭＳ Ｐゴシック" charset="-128"/>
            </a:endParaRPr>
          </a:p>
          <a:p>
            <a:endParaRPr lang="en-US" altLang="en-US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Code: "How Use Other Components"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 for finding the primes &lt; </a:t>
            </a:r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 if the one component is </a:t>
            </a:r>
            <a:r>
              <a:rPr lang="en-US" altLang="en-US">
                <a:latin typeface="Courier New" charset="0"/>
                <a:ea typeface="ＭＳ Ｐゴシック" charset="-128"/>
              </a:rPr>
              <a:t>divides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For n &lt; N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is_prime = True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For d &lt; n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If divides(n, d)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Then is_prime = False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If is_prime, add n to list_of_primes</a:t>
            </a:r>
          </a:p>
          <a:p>
            <a:r>
              <a:rPr lang="en-US" altLang="en-US">
                <a:ea typeface="ＭＳ Ｐゴシック" charset="-128"/>
              </a:rPr>
              <a:t>"Rules" for pseudo code</a:t>
            </a:r>
          </a:p>
          <a:p>
            <a:pPr lvl="1"/>
            <a:r>
              <a:rPr lang="en-US" altLang="en-US">
                <a:ea typeface="ＭＳ Ｐゴシック" charset="-128"/>
              </a:rPr>
              <a:t>Consistent use of flow control &amp; variable names</a:t>
            </a:r>
          </a:p>
          <a:p>
            <a:pPr lvl="1"/>
            <a:r>
              <a:rPr lang="en-US" altLang="en-US">
                <a:ea typeface="ＭＳ Ｐゴシック" charset="-128"/>
              </a:rPr>
              <a:t>Readable English where details are sparse</a:t>
            </a:r>
          </a:p>
          <a:p>
            <a:pPr lvl="3"/>
            <a:endParaRPr lang="en-US" altLang="en-US">
              <a:ea typeface="ＭＳ Ｐゴシック" charset="-128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</a:p>
          <a:p>
            <a:pPr lvl="1"/>
            <a:r>
              <a:rPr lang="en-US" altLang="en-US">
                <a:ea typeface="ＭＳ Ｐゴシック" charset="-128"/>
              </a:rPr>
              <a:t>Database with user PIN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ATM card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>
                <a:ea typeface="ＭＳ Ｐゴシック" charset="-128"/>
              </a:rPr>
              <a:t>Control logic</a:t>
            </a:r>
          </a:p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pPr lvl="1"/>
            <a:r>
              <a:rPr lang="en-US" altLang="en-US">
                <a:ea typeface="ＭＳ Ｐゴシック" charset="-128"/>
              </a:rPr>
              <a:t>Database with users cash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user cash requested</a:t>
            </a:r>
          </a:p>
          <a:p>
            <a:pPr lvl="1"/>
            <a:r>
              <a:rPr lang="en-US" altLang="en-US">
                <a:ea typeface="ＭＳ Ｐゴシック" charset="-128"/>
              </a:rPr>
              <a:t>Cash drawer interface that dispenses cash</a:t>
            </a:r>
          </a:p>
          <a:p>
            <a:pPr lvl="1"/>
            <a:r>
              <a:rPr lang="en-US" altLang="en-US">
                <a:ea typeface="ＭＳ Ｐゴシック" charset="-128"/>
              </a:rPr>
              <a:t>Control logic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Interaction diagrams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These describe interactions between your components, users, filesystems, etc.</a:t>
            </a:r>
          </a:p>
          <a:p>
            <a:r>
              <a:rPr lang="en-US" altLang="en-US" dirty="0" smtClean="0">
                <a:ea typeface="ＭＳ Ｐゴシック" charset="-128"/>
              </a:rPr>
              <a:t>Very useful for describing how things relate without words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Web tools for making these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 </a:t>
            </a:r>
            <a:r>
              <a:rPr lang="en-US" altLang="en-US" dirty="0">
                <a:ea typeface="ＭＳ Ｐゴシック" charset="-128"/>
                <a:hlinkClick r:id="rId2"/>
              </a:rPr>
              <a:t>https://</a:t>
            </a:r>
            <a:r>
              <a:rPr lang="en-US" altLang="en-US" dirty="0" smtClean="0">
                <a:ea typeface="ＭＳ Ｐゴシック" charset="-128"/>
                <a:hlinkClick r:id="rId2"/>
              </a:rPr>
              <a:t>www.websequencediagrams.com</a:t>
            </a:r>
            <a:endParaRPr lang="en-US" altLang="en-US" dirty="0" smtClean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2743200"/>
            <a:ext cx="1168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The Next </a:t>
            </a:r>
            <a:r>
              <a:rPr lang="en-US" altLang="en-US" dirty="0" smtClean="0">
                <a:ea typeface="ＭＳ Ｐゴシック" charset="-128"/>
              </a:rPr>
              <a:t>~40 </a:t>
            </a:r>
            <a:r>
              <a:rPr lang="en-US" altLang="en-US" dirty="0">
                <a:ea typeface="ＭＳ Ｐゴシック" charset="-128"/>
              </a:rPr>
              <a:t>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Develop the use cases for your project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List of components of their interactions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Who calls whom for each step in the use case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Component(s) design using the design </a:t>
            </a:r>
            <a:r>
              <a:rPr lang="en-US" altLang="en-US" dirty="0" smtClean="0">
                <a:ea typeface="ＭＳ Ｐゴシック" charset="-128"/>
              </a:rPr>
              <a:t>template</a:t>
            </a:r>
          </a:p>
          <a:p>
            <a:pPr lvl="1"/>
            <a:r>
              <a:rPr lang="en-US" altLang="en-US" b="1" dirty="0" smtClean="0">
                <a:ea typeface="ＭＳ Ｐゴシック" charset="-128"/>
              </a:rPr>
              <a:t>Use a Markdown document in your repo to record your use cases, associated components, etc. This will be the first group SEDS HW.</a:t>
            </a:r>
            <a:endParaRPr lang="en-US" altLang="en-US" b="1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you'll report: Very brief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Summary of design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Issues, open questions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4"/>
          <p:cNvSpPr>
            <a:spLocks noGrp="1"/>
          </p:cNvSpPr>
          <p:nvPr>
            <p:ph type="title"/>
          </p:nvPr>
        </p:nvSpPr>
        <p:spPr bwMode="auto">
          <a:xfrm>
            <a:off x="447675" y="9906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smtClean="0">
                <a:ea typeface="ＭＳ Ｐゴシック" charset="-128"/>
              </a:rPr>
              <a:t>Informal team report </a:t>
            </a:r>
            <a:r>
              <a:rPr lang="en-US" altLang="en-US" sz="9600" dirty="0" smtClean="0">
                <a:ea typeface="ＭＳ Ｐゴシック" charset="-128"/>
              </a:rPr>
              <a:t>to instructors</a:t>
            </a:r>
            <a:endParaRPr lang="en-US" altLang="en-US" sz="9600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charset="-128"/>
              </a:rPr>
              <a:t>Agenda</a:t>
            </a:r>
            <a:br>
              <a:rPr lang="en-US" altLang="en-US" dirty="0" smtClean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8382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30 min: Lecture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Design: why &amp; how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More on use </a:t>
            </a:r>
            <a:r>
              <a:rPr lang="en-US" altLang="en-US" dirty="0">
                <a:ea typeface="ＭＳ Ｐゴシック" charset="-128"/>
              </a:rPr>
              <a:t>cases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Component specification</a:t>
            </a:r>
          </a:p>
          <a:p>
            <a:r>
              <a:rPr lang="en-US" altLang="en-US" dirty="0" smtClean="0">
                <a:ea typeface="ＭＳ Ｐゴシック" charset="-128"/>
              </a:rPr>
              <a:t>Team </a:t>
            </a:r>
            <a:r>
              <a:rPr lang="en-US" altLang="en-US" dirty="0">
                <a:ea typeface="ＭＳ Ｐゴシック" charset="-128"/>
              </a:rPr>
              <a:t>component </a:t>
            </a:r>
            <a:r>
              <a:rPr lang="en-US" altLang="en-US" dirty="0" smtClean="0">
                <a:ea typeface="ＭＳ Ｐゴシック" charset="-128"/>
              </a:rPr>
              <a:t>specification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Last ~15 </a:t>
            </a:r>
            <a:r>
              <a:rPr lang="en-US" altLang="en-US" dirty="0">
                <a:ea typeface="ＭＳ Ｐゴシック" charset="-128"/>
              </a:rPr>
              <a:t>min: </a:t>
            </a:r>
            <a:r>
              <a:rPr lang="en-US" altLang="en-US" dirty="0" smtClean="0">
                <a:ea typeface="ＭＳ Ｐゴシック" charset="-128"/>
              </a:rPr>
              <a:t>Informal team </a:t>
            </a:r>
            <a:r>
              <a:rPr lang="en-US" altLang="en-US" dirty="0">
                <a:ea typeface="ＭＳ Ｐゴシック" charset="-128"/>
              </a:rPr>
              <a:t>r</a:t>
            </a:r>
            <a:r>
              <a:rPr lang="en-US" altLang="en-US" dirty="0" smtClean="0">
                <a:ea typeface="ＭＳ Ｐゴシック" charset="-128"/>
              </a:rPr>
              <a:t>eports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20574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Design: Why &amp; How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 bwMode="auto">
          <a:xfrm>
            <a:off x="609600" y="3352800"/>
            <a:ext cx="8229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ea typeface="ＭＳ Ｐゴシック" charset="-128"/>
              </a:rPr>
              <a:t>Few components</a:t>
            </a:r>
            <a:r>
              <a:rPr lang="en-US" altLang="en-US" sz="2400">
                <a:ea typeface="ＭＳ Ｐゴシック" charset="-128"/>
              </a:rPr>
              <a:t> with clear roles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Use abstraction hierarchies</a:t>
            </a:r>
          </a:p>
          <a:p>
            <a:r>
              <a:rPr lang="en-US" altLang="en-US" sz="2800">
                <a:ea typeface="ＭＳ Ｐゴシック" charset="-128"/>
              </a:rPr>
              <a:t>Few interactions between components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Carefully choose the features and interfaces</a:t>
            </a:r>
          </a:p>
          <a:p>
            <a:r>
              <a:rPr lang="en-US" altLang="en-US" sz="2800">
                <a:ea typeface="ＭＳ Ｐゴシック" charset="-128"/>
              </a:rPr>
              <a:t>Similarity with other designs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Use design patterns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2700"/>
            <a:ext cx="32686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138238"/>
            <a:ext cx="319405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>
                <a:ea typeface="ＭＳ Ｐゴシック" charset="-128"/>
              </a:rPr>
              <a:t>Finds bugs before you code</a:t>
            </a:r>
          </a:p>
          <a:p>
            <a:r>
              <a:rPr lang="en-US" altLang="en-US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>
                <a:ea typeface="ＭＳ Ｐゴシック" charset="-128"/>
              </a:rPr>
              <a:t>Promotes testability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76200" y="457200"/>
            <a:ext cx="9067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Functional design</a:t>
            </a:r>
            <a:r>
              <a:rPr lang="en-US" altLang="en-US">
                <a:ea typeface="ＭＳ Ｐゴシック" charset="-128"/>
              </a:rPr>
              <a:t>: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Describe what the system does (use cases)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Component design</a:t>
            </a:r>
            <a:r>
              <a:rPr lang="en-US" altLang="en-US">
                <a:ea typeface="ＭＳ Ｐゴシック" charset="-128"/>
              </a:rPr>
              <a:t>: Specify the components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Each use case has a "Top level" component.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Sub-components implements portions of the use case</a:t>
            </a:r>
          </a:p>
          <a:p>
            <a:pPr marL="1314450" lvl="2" indent="-514350"/>
            <a:r>
              <a:rPr lang="en-US" altLang="en-US">
                <a:ea typeface="ＭＳ Ｐゴシック" charset="-128"/>
              </a:rPr>
              <a:t>Ideally want many components that are common across use cases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22438" y="5816600"/>
            <a:ext cx="4449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/>
              <a:t>Iterate. Iterate. Iterate.</a:t>
            </a: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 bwMode="auto">
          <a:xfrm>
            <a:off x="228600" y="18288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Functional Design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r>
              <a:rPr lang="en-US" altLang="en-US">
                <a:ea typeface="ＭＳ Ｐゴシック" charset="-128"/>
              </a:rPr>
              <a:t>Deposit checks</a:t>
            </a:r>
          </a:p>
          <a:p>
            <a:r>
              <a:rPr lang="en-US" altLang="en-US">
                <a:ea typeface="ＭＳ Ｐゴシック" charset="-128"/>
              </a:rPr>
              <a:t>Check balances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Implied use case – User authentication.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73063"/>
            <a:ext cx="863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33039</TotalTime>
  <Words>659</Words>
  <Application>Microsoft Macintosh PowerPoint</Application>
  <PresentationFormat>On-screen Show (4:3)</PresentationFormat>
  <Paragraphs>117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ＭＳ Ｐゴシック</vt:lpstr>
      <vt:lpstr>Calibri</vt:lpstr>
      <vt:lpstr>Courier New</vt:lpstr>
      <vt:lpstr>Office Theme</vt:lpstr>
      <vt:lpstr>Software Design</vt:lpstr>
      <vt:lpstr>Agenda </vt:lpstr>
      <vt:lpstr>Design: Why &amp; How</vt:lpstr>
      <vt:lpstr>What Makes A Design Understandable?</vt:lpstr>
      <vt:lpstr>Benefits of a Software Design</vt:lpstr>
      <vt:lpstr>Steps in Design</vt:lpstr>
      <vt:lpstr>Functional Design</vt:lpstr>
      <vt:lpstr>Running Example: Design of ATM</vt:lpstr>
      <vt:lpstr>What Do We Do With ATMs?</vt:lpstr>
      <vt:lpstr>Describing a Use Case</vt:lpstr>
      <vt:lpstr>Component Design</vt:lpstr>
      <vt:lpstr>Specification of Components</vt:lpstr>
      <vt:lpstr>Developing Component Specifications</vt:lpstr>
      <vt:lpstr>Example Component Specification Find Primes &lt; N</vt:lpstr>
      <vt:lpstr>Pseudo Code: "How Use Other Components"</vt:lpstr>
      <vt:lpstr>ATM Components by Use Case</vt:lpstr>
      <vt:lpstr>Interaction diagrams</vt:lpstr>
      <vt:lpstr>The Next ~40 Minutes</vt:lpstr>
      <vt:lpstr>Informal team report to instructors</vt:lpstr>
    </vt:vector>
  </TitlesOfParts>
  <Company>University of Washington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1075</cp:revision>
  <cp:lastPrinted>2017-10-29T20:36:24Z</cp:lastPrinted>
  <dcterms:created xsi:type="dcterms:W3CDTF">2008-11-04T22:35:39Z</dcterms:created>
  <dcterms:modified xsi:type="dcterms:W3CDTF">2018-02-15T18:12:53Z</dcterms:modified>
</cp:coreProperties>
</file>