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95" r:id="rId3"/>
    <p:sldId id="315" r:id="rId4"/>
    <p:sldId id="296" r:id="rId5"/>
    <p:sldId id="297" r:id="rId6"/>
    <p:sldId id="300" r:id="rId7"/>
    <p:sldId id="316" r:id="rId8"/>
    <p:sldId id="299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17" r:id="rId17"/>
    <p:sldId id="309" r:id="rId18"/>
    <p:sldId id="310" r:id="rId19"/>
    <p:sldId id="311" r:id="rId20"/>
    <p:sldId id="312" r:id="rId21"/>
    <p:sldId id="313" r:id="rId22"/>
    <p:sldId id="31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2"/>
    <p:restoredTop sz="84326"/>
  </p:normalViewPr>
  <p:slideViewPr>
    <p:cSldViewPr snapToGrid="0" snapToObjects="1">
      <p:cViewPr varScale="1">
        <p:scale>
          <a:sx n="123" d="100"/>
          <a:sy n="123" d="100"/>
        </p:scale>
        <p:origin x="158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73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48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7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81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4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91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aren’t limited to these descriptors: we could also look at the geometric mean, or the median.</a:t>
            </a:r>
          </a:p>
          <a:p>
            <a:endParaRPr lang="en-US"/>
          </a:p>
          <a:p>
            <a:r>
              <a:rPr lang="en-US"/>
              <a:t>(measure of the spread, measure of the central tendency).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0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 distribution is just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8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Picking a measure of central tendency is very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4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45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https://hearinghealthmatters.org/hearingeconomics/2017/coffee-health-hearing-2017/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ias_(statistics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 Science Methods for Cutting-edge Tec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/>
              <a:t>Chad Curtis (ccurtis7)</a:t>
            </a:r>
            <a:endParaRPr lang="en-US" dirty="0"/>
          </a:p>
          <a:p>
            <a:r>
              <a:rPr lang="en-US"/>
              <a:t>Chemical Engineering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3600" dirty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/>
              <a:t>) 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it possible to obtain the population for an experimental variable?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it possible to directly measure the mean (𝜇) and standard deviation (𝜎) of a population </a:t>
            </a:r>
          </a:p>
        </p:txBody>
      </p:sp>
    </p:spTree>
    <p:extLst>
      <p:ext uri="{BB962C8B-B14F-4D97-AF65-F5344CB8AC3E}">
        <p14:creationId xmlns:p14="http://schemas.microsoft.com/office/powerpoint/2010/main" val="204574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Samples are sets of data drawn from the population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Describe a sample based on its size </a:t>
            </a:r>
            <a:r>
              <a:rPr lang="en-US" i="1" dirty="0">
                <a:latin typeface="Calibri" charset="0"/>
              </a:rPr>
              <a:t>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Denote a sample as </a:t>
            </a:r>
            <a:r>
              <a:rPr lang="en-US" i="1" dirty="0">
                <a:latin typeface="Calibri" charset="0"/>
              </a:rPr>
              <a:t>X</a:t>
            </a:r>
            <a:r>
              <a:rPr lang="en-US" dirty="0">
                <a:latin typeface="Calibri" charset="0"/>
              </a:rPr>
              <a:t> and indexed by subscripts, e.g.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baseline="-25000" dirty="0">
                <a:latin typeface="Calibri" charset="0"/>
              </a:rPr>
              <a:t>1</a:t>
            </a:r>
            <a:endParaRPr lang="en-US" baseline="-25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How to choose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900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How do we sample from a population?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Do all values in a population have the same chance of being selected?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If not, we have </a:t>
            </a:r>
            <a:r>
              <a:rPr lang="en-US">
                <a:latin typeface="Calibri" charset="0"/>
              </a:rPr>
              <a:t>bias.</a:t>
            </a:r>
            <a:endParaRPr lang="en-US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an example of bias in sampling?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A147D-5A9F-4420-842E-C5322ED6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441" y="4050764"/>
            <a:ext cx="4572000" cy="2414072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1E37D66F-92DD-4358-9D8B-07E997CD7713}"/>
              </a:ext>
            </a:extLst>
          </p:cNvPr>
          <p:cNvSpPr/>
          <p:nvPr/>
        </p:nvSpPr>
        <p:spPr>
          <a:xfrm>
            <a:off x="0" y="6488668"/>
            <a:ext cx="467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https://en.wikipedia.org/wiki/Bias_(statistics)</a:t>
            </a:r>
          </a:p>
        </p:txBody>
      </p:sp>
    </p:spTree>
    <p:extLst>
      <p:ext uri="{BB962C8B-B14F-4D97-AF65-F5344CB8AC3E}">
        <p14:creationId xmlns:p14="http://schemas.microsoft.com/office/powerpoint/2010/main" val="209025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Population: mean (𝜇) and </a:t>
            </a:r>
            <a:r>
              <a:rPr lang="en-US" dirty="0" err="1">
                <a:latin typeface="Calibri" charset="0"/>
              </a:rPr>
              <a:t>s.d.</a:t>
            </a:r>
            <a:r>
              <a:rPr lang="en-US" dirty="0">
                <a:latin typeface="Calibri" charset="0"/>
              </a:rPr>
              <a:t> (𝜎)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Sample: mean (</a:t>
            </a:r>
            <a:r>
              <a:rPr lang="en-US" i="1" dirty="0">
                <a:latin typeface="Calibri" charset="0"/>
              </a:rPr>
              <a:t>X̅</a:t>
            </a:r>
            <a:r>
              <a:rPr lang="en-US" dirty="0">
                <a:latin typeface="Calibri" charset="0"/>
              </a:rPr>
              <a:t>) and </a:t>
            </a:r>
            <a:r>
              <a:rPr lang="en-US" dirty="0" err="1">
                <a:latin typeface="Calibri" charset="0"/>
              </a:rPr>
              <a:t>s.d.</a:t>
            </a:r>
            <a:r>
              <a:rPr lang="en-US" dirty="0">
                <a:latin typeface="Calibri" charset="0"/>
              </a:rPr>
              <a:t> (</a:t>
            </a:r>
            <a:r>
              <a:rPr lang="en-US" i="1" dirty="0">
                <a:latin typeface="Calibri" charset="0"/>
              </a:rPr>
              <a:t>s</a:t>
            </a:r>
            <a:r>
              <a:rPr lang="en-US" dirty="0">
                <a:latin typeface="Calibri" charset="0"/>
              </a:rPr>
              <a:t>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5782" y="2951018"/>
            <a:ext cx="2382982" cy="1995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162190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Sample parameters like </a:t>
            </a:r>
            <a:r>
              <a:rPr lang="en-US" i="1" dirty="0">
                <a:latin typeface="Calibri" charset="0"/>
              </a:rPr>
              <a:t>X̅</a:t>
            </a:r>
            <a:r>
              <a:rPr lang="en-US" dirty="0">
                <a:latin typeface="Calibri" charset="0"/>
              </a:rPr>
              <a:t> have their own distributions </a:t>
            </a:r>
            <a:r>
              <a:rPr lang="mr-IN" dirty="0">
                <a:latin typeface="Calibri" charset="0"/>
              </a:rPr>
              <a:t>–</a:t>
            </a:r>
            <a:r>
              <a:rPr lang="en-US" dirty="0">
                <a:latin typeface="Calibri" charset="0"/>
              </a:rPr>
              <a:t> e.g. C below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39345" y="342207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50181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3010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Sampling with and without replacement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Population values = [</a:t>
            </a:r>
            <a:r>
              <a:rPr lang="en-US" dirty="0"/>
              <a:t>12, 13, 14, 15, 16, 17, 18]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Sample with replacement 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=2</a:t>
            </a:r>
            <a:r>
              <a:rPr lang="is-IS" dirty="0">
                <a:latin typeface="Calibri" charset="0"/>
              </a:rPr>
              <a:t>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How </a:t>
            </a:r>
            <a:r>
              <a:rPr lang="is-IS" dirty="0">
                <a:latin typeface="Calibri" charset="0"/>
              </a:rPr>
              <a:t>many total possibilities (assuming order is </a:t>
            </a:r>
            <a:r>
              <a:rPr lang="is-IS">
                <a:latin typeface="Calibri" charset="0"/>
              </a:rPr>
              <a:t>important)?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First sample, each item has 1/7 probability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Second sample, each item has 1/7 probability</a:t>
            </a:r>
          </a:p>
        </p:txBody>
      </p:sp>
    </p:spTree>
    <p:extLst>
      <p:ext uri="{BB962C8B-B14F-4D97-AF65-F5344CB8AC3E}">
        <p14:creationId xmlns:p14="http://schemas.microsoft.com/office/powerpoint/2010/main" val="155101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Sampling with and without replacement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Population values = [</a:t>
            </a:r>
            <a:r>
              <a:rPr lang="en-US" dirty="0"/>
              <a:t>12, 13, 14, 15, 16, 17, 18]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Sample without </a:t>
            </a:r>
            <a:r>
              <a:rPr lang="is-IS" dirty="0">
                <a:latin typeface="Calibri" charset="0"/>
              </a:rPr>
              <a:t>replacement 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=2</a:t>
            </a:r>
            <a:r>
              <a:rPr lang="is-IS" dirty="0">
                <a:latin typeface="Calibri" charset="0"/>
              </a:rPr>
              <a:t>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How </a:t>
            </a:r>
            <a:r>
              <a:rPr lang="is-IS" dirty="0">
                <a:latin typeface="Calibri" charset="0"/>
              </a:rPr>
              <a:t>many total possibilities (assuming order is </a:t>
            </a:r>
            <a:r>
              <a:rPr lang="is-IS">
                <a:latin typeface="Calibri" charset="0"/>
              </a:rPr>
              <a:t>important)?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First sample, each item has 1/7 probability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Second sample, each item has 1/6 probability</a:t>
            </a:r>
          </a:p>
        </p:txBody>
      </p:sp>
    </p:spTree>
    <p:extLst>
      <p:ext uri="{BB962C8B-B14F-4D97-AF65-F5344CB8AC3E}">
        <p14:creationId xmlns:p14="http://schemas.microsoft.com/office/powerpoint/2010/main" val="37350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Note that 𝜎</a:t>
            </a:r>
            <a:r>
              <a:rPr lang="en-US" i="1" baseline="-25000" dirty="0">
                <a:latin typeface="Calibri" charset="0"/>
              </a:rPr>
              <a:t>X̅</a:t>
            </a:r>
            <a:r>
              <a:rPr lang="en-US" dirty="0">
                <a:latin typeface="Calibri" charset="0"/>
              </a:rPr>
              <a:t> &lt; 𝜎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Also note that 𝜇 ≅ 𝜇</a:t>
            </a:r>
            <a:r>
              <a:rPr lang="en-US" i="1" baseline="-25000" dirty="0">
                <a:latin typeface="Calibri" charset="0"/>
              </a:rPr>
              <a:t> X̅</a:t>
            </a: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13709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50181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3853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Super important concept alert!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The central limit theorem (CLT):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As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increases, the distribution of sample means becomes more normal, regardless of population distribution shape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72" y="412878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55354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Super important concept alert!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The central limit theorem (CLT):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As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increases, 𝜇</a:t>
            </a:r>
            <a:r>
              <a:rPr lang="en-US" i="1" baseline="-25000" dirty="0">
                <a:latin typeface="Calibri" charset="0"/>
              </a:rPr>
              <a:t> X̅</a:t>
            </a:r>
            <a:r>
              <a:rPr lang="en-US" dirty="0">
                <a:latin typeface="Calibri" charset="0"/>
              </a:rPr>
              <a:t> decreases, i.e. we get better and better estimates of the population mean 𝜇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Thus big </a:t>
            </a:r>
            <a:r>
              <a:rPr lang="en-US" i="1" dirty="0">
                <a:latin typeface="Calibri" charset="0"/>
              </a:rPr>
              <a:t>n </a:t>
            </a:r>
            <a:r>
              <a:rPr lang="en-US" dirty="0">
                <a:latin typeface="Calibri" charset="0"/>
              </a:rPr>
              <a:t>makes 𝜇 ≅ 𝜇</a:t>
            </a:r>
            <a:r>
              <a:rPr lang="en-US" i="1" baseline="-25000" dirty="0">
                <a:latin typeface="Calibri" charset="0"/>
              </a:rPr>
              <a:t> X̅</a:t>
            </a:r>
            <a:endParaRPr lang="en-US" dirty="0">
              <a:latin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96" y="430162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28624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1CCE71-CCBA-4A76-8C45-DE4F83F0AFF3}"/>
              </a:ext>
            </a:extLst>
          </p:cNvPr>
          <p:cNvGrpSpPr/>
          <p:nvPr/>
        </p:nvGrpSpPr>
        <p:grpSpPr>
          <a:xfrm>
            <a:off x="643071" y="1962108"/>
            <a:ext cx="2811986" cy="3773374"/>
            <a:chOff x="676602" y="1104534"/>
            <a:chExt cx="2811986" cy="37733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E38479-358D-4241-A242-237C07F62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77"/>
            <a:stretch/>
          </p:blipFill>
          <p:spPr>
            <a:xfrm>
              <a:off x="676602" y="1104534"/>
              <a:ext cx="2377440" cy="252041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56A81A-6AF1-4026-82A2-BDF87C86B0E8}"/>
                </a:ext>
              </a:extLst>
            </p:cNvPr>
            <p:cNvSpPr txBox="1"/>
            <p:nvPr/>
          </p:nvSpPr>
          <p:spPr>
            <a:xfrm>
              <a:off x="767057" y="3677579"/>
              <a:ext cx="27215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“Statistics is the grammar of science.”</a:t>
              </a:r>
            </a:p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Karl Pearson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166CD0-3D6D-4BC3-8EA0-1940B0CC1CCD}"/>
              </a:ext>
            </a:extLst>
          </p:cNvPr>
          <p:cNvGrpSpPr/>
          <p:nvPr/>
        </p:nvGrpSpPr>
        <p:grpSpPr>
          <a:xfrm>
            <a:off x="5184327" y="2076548"/>
            <a:ext cx="2946737" cy="3892811"/>
            <a:chOff x="5217858" y="1218974"/>
            <a:chExt cx="2946737" cy="389281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E089DA-F23F-4C9B-9A67-B8A0959D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858" y="1218974"/>
              <a:ext cx="2560320" cy="202753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8960BF-F699-4EEB-8522-D72EB03761EE}"/>
                </a:ext>
              </a:extLst>
            </p:cNvPr>
            <p:cNvSpPr txBox="1"/>
            <p:nvPr/>
          </p:nvSpPr>
          <p:spPr>
            <a:xfrm>
              <a:off x="5443064" y="3634457"/>
              <a:ext cx="272153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“73.6% of statistics are made up on the spot.”</a:t>
              </a:r>
            </a:p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Some guy on the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spcBef>
                    <a:spcPts val="800"/>
                  </a:spcBef>
                  <a:buNone/>
                  <a:defRPr/>
                </a:pPr>
                <a:r>
                  <a:rPr lang="en-US" b="1" dirty="0">
                    <a:solidFill>
                      <a:srgbClr val="FF0000"/>
                    </a:solidFill>
                    <a:latin typeface="Handwriting - Dakota" charset="0"/>
                    <a:ea typeface="Handwriting - Dakota" charset="0"/>
                    <a:cs typeface="Handwriting - Dakota" charset="0"/>
                  </a:rPr>
                  <a:t>Super important concept alert!</a:t>
                </a:r>
              </a:p>
              <a:p>
                <a:pPr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>
                    <a:latin typeface="Calibri" charset="0"/>
                  </a:rPr>
                  <a:t>The central limit theorem (CLT):</a:t>
                </a: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>
                    <a:latin typeface="Calibri" charset="0"/>
                  </a:rPr>
                  <a:t>As </a:t>
                </a:r>
                <a:r>
                  <a:rPr lang="en-US" i="1" dirty="0">
                    <a:latin typeface="Calibri" charset="0"/>
                  </a:rPr>
                  <a:t>n</a:t>
                </a:r>
                <a:r>
                  <a:rPr lang="en-US" dirty="0">
                    <a:latin typeface="Calibri" charset="0"/>
                  </a:rPr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>
                    <a:latin typeface="Calibri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latin typeface="Calibri" charset="0"/>
                </a:endParaRP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>
                    <a:latin typeface="Calibri" charset="0"/>
                  </a:rPr>
                  <a:t>Why is this super duper awesome?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709" y="412878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641555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Increasing sample size improves estimates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70226" b="44435"/>
          <a:stretch/>
        </p:blipFill>
        <p:spPr>
          <a:xfrm>
            <a:off x="7323859" y="4910341"/>
            <a:ext cx="1917123" cy="1947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548" y="2285503"/>
            <a:ext cx="5087017" cy="412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54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To </a:t>
            </a:r>
            <a:r>
              <a:rPr lang="en-US" dirty="0" err="1">
                <a:latin typeface="Calibri" charset="0"/>
              </a:rPr>
              <a:t>Jupyter</a:t>
            </a:r>
            <a:r>
              <a:rPr lang="en-US" dirty="0">
                <a:latin typeface="Calibri" charset="0"/>
              </a:rPr>
              <a:t> notebook for practical demonstration!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Download the notebook and open it in </a:t>
            </a:r>
            <a:r>
              <a:rPr lang="en-US" dirty="0" err="1">
                <a:latin typeface="Calibri" charset="0"/>
              </a:rPr>
              <a:t>jupyter</a:t>
            </a:r>
            <a:r>
              <a:rPr lang="en-US" dirty="0">
                <a:latin typeface="Calibri" charset="0"/>
              </a:rPr>
              <a:t> notebook.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Pair up with another individual in the class and go through the notebook.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This notebook will challenge you.  It will </a:t>
            </a:r>
            <a:r>
              <a:rPr lang="en-US">
                <a:latin typeface="Calibri" charset="0"/>
              </a:rPr>
              <a:t>require you use SEDS and DSMCER knowledge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15FD7F-779B-4E22-BD11-7176C095202E}"/>
              </a:ext>
            </a:extLst>
          </p:cNvPr>
          <p:cNvGrpSpPr/>
          <p:nvPr/>
        </p:nvGrpSpPr>
        <p:grpSpPr>
          <a:xfrm>
            <a:off x="272266" y="1685208"/>
            <a:ext cx="3967154" cy="3880352"/>
            <a:chOff x="98481" y="734646"/>
            <a:chExt cx="3967154" cy="38803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4149E0-A1BD-494E-AF3B-5C0EC1F75545}"/>
                </a:ext>
              </a:extLst>
            </p:cNvPr>
            <p:cNvSpPr txBox="1"/>
            <p:nvPr/>
          </p:nvSpPr>
          <p:spPr>
            <a:xfrm>
              <a:off x="98481" y="1475677"/>
              <a:ext cx="396715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There is a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50% chance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your lost remote is stuck between your sofa cushions.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2% of Americans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believe that Mitt Romney’s full name is Mittens.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Americans spend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1 hr 14 minutes eating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each day.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F0BAF0-D3E7-40EA-96F2-48ACFA48F3F8}"/>
                </a:ext>
              </a:extLst>
            </p:cNvPr>
            <p:cNvSpPr txBox="1"/>
            <p:nvPr/>
          </p:nvSpPr>
          <p:spPr>
            <a:xfrm>
              <a:off x="272266" y="734646"/>
              <a:ext cx="3469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I’m not talking about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850F72-B785-4A7D-B2B5-611692E98243}"/>
              </a:ext>
            </a:extLst>
          </p:cNvPr>
          <p:cNvGrpSpPr/>
          <p:nvPr/>
        </p:nvGrpSpPr>
        <p:grpSpPr>
          <a:xfrm>
            <a:off x="4496846" y="1685208"/>
            <a:ext cx="4317439" cy="5307787"/>
            <a:chOff x="4323061" y="734646"/>
            <a:chExt cx="4317439" cy="53077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69D028-4F6C-41B3-91DE-A8016DA095FB}"/>
                </a:ext>
              </a:extLst>
            </p:cNvPr>
            <p:cNvSpPr txBox="1"/>
            <p:nvPr/>
          </p:nvSpPr>
          <p:spPr>
            <a:xfrm>
              <a:off x="4572000" y="734646"/>
              <a:ext cx="3469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Statistics are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D1D7BC-430B-4B4F-9BF6-701FCAC967BA}"/>
                </a:ext>
              </a:extLst>
            </p:cNvPr>
            <p:cNvSpPr txBox="1"/>
            <p:nvPr/>
          </p:nvSpPr>
          <p:spPr>
            <a:xfrm>
              <a:off x="4323061" y="1518118"/>
              <a:ext cx="4317439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Data collection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(How do I design my experiment such that I can be confident in my results?)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Organization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(How do I manage my data?)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(Hypothesis testing, regression, confidence intervals, etc)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Interpretation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(What do I conclude from my data and analysis?)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(How do I visualize my data in a meaningful way?)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72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/>
              <a:t>Statistics does not tell us whether we are right in coming to a conclusion.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/>
              <a:t>It tells us the chances of being wrong.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3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Two key concepts: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Population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All possible values of an experimental variable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A set of data drawn from a population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Often want to know the mean (𝜇) and standard deviation (𝜎) of a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5497946"/>
            <a:ext cx="16002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527" y="5497946"/>
            <a:ext cx="1981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2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Mean and </a:t>
            </a:r>
            <a:r>
              <a:rPr lang="en-US" dirty="0" err="1">
                <a:latin typeface="Calibri" charset="0"/>
              </a:rPr>
              <a:t>s.d.</a:t>
            </a:r>
            <a:r>
              <a:rPr lang="en-US" dirty="0">
                <a:latin typeface="Calibri" charset="0"/>
              </a:rPr>
              <a:t> of a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0950"/>
            <a:ext cx="9144000" cy="3179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86207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700">
                <a:latin typeface="Calibri" charset="0"/>
              </a:rPr>
              <a:t>Lines show the central tendencies of n=15 blood pressure measurements </a:t>
            </a:r>
            <a:r>
              <a:rPr lang="en-US" sz="2700" b="1">
                <a:latin typeface="Calibri" charset="0"/>
              </a:rPr>
              <a:t>plus</a:t>
            </a:r>
            <a:r>
              <a:rPr lang="en-US" sz="2700">
                <a:latin typeface="Calibri" charset="0"/>
              </a:rPr>
              <a:t> one new measurement.</a:t>
            </a:r>
            <a:endParaRPr lang="en-US" sz="2700" dirty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16" y="6560389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Adapted from K. Rice, 2017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AF59C-C844-4C9E-ADB5-EF0537093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50" y="2775666"/>
            <a:ext cx="7315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Median is often more robust than the mean in the face of skewed distributions and outliers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the median?</a:t>
            </a:r>
          </a:p>
        </p:txBody>
      </p:sp>
    </p:spTree>
    <p:extLst>
      <p:ext uri="{BB962C8B-B14F-4D97-AF65-F5344CB8AC3E}">
        <p14:creationId xmlns:p14="http://schemas.microsoft.com/office/powerpoint/2010/main" val="185110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We often talk about variance (𝜎</a:t>
            </a:r>
            <a:r>
              <a:rPr lang="en-US" baseline="30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).  Why?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46" y="2159577"/>
            <a:ext cx="1676400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7F1FE-F7ED-42D1-BB78-6AEF1436E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070" y="3028638"/>
            <a:ext cx="5486400" cy="33311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77ECBC-D3F1-4D4B-854B-E200A3A1C492}"/>
              </a:ext>
            </a:extLst>
          </p:cNvPr>
          <p:cNvSpPr/>
          <p:nvPr/>
        </p:nvSpPr>
        <p:spPr>
          <a:xfrm>
            <a:off x="457200" y="2965546"/>
            <a:ext cx="7315200" cy="3457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>
                <a:latin typeface="Calibri" charset="0"/>
              </a:rPr>
              <a:t>The s.d. of a population with a normal distribution: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>
                <a:latin typeface="Calibri" charset="0"/>
              </a:rPr>
              <a:t>± 0.5 𝜎 contains 39% 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>
                <a:latin typeface="Calibri" charset="0"/>
              </a:rPr>
              <a:t>± 1 𝜎 contains 68% 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>
                <a:latin typeface="Calibri" charset="0"/>
              </a:rPr>
              <a:t>± 2 𝜎 contains 95% 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>
                <a:latin typeface="Calibri" charset="0"/>
              </a:rPr>
              <a:t>± 3 𝜎 contains 99.7% of possible values</a:t>
            </a:r>
            <a:endParaRPr lang="en-US" sz="3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4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14511</TotalTime>
  <Words>984</Words>
  <Application>Microsoft Office PowerPoint</Application>
  <PresentationFormat>On-screen Show (4:3)</PresentationFormat>
  <Paragraphs>152</Paragraphs>
  <Slides>22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Handwriting - Dakota</vt:lpstr>
      <vt:lpstr>Office Theme</vt:lpstr>
      <vt:lpstr>Data Science Methods for Cutting-edge Tec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Chad Curtis</cp:lastModifiedBy>
  <cp:revision>551</cp:revision>
  <dcterms:created xsi:type="dcterms:W3CDTF">2015-01-21T04:58:27Z</dcterms:created>
  <dcterms:modified xsi:type="dcterms:W3CDTF">2019-01-29T15:59:39Z</dcterms:modified>
</cp:coreProperties>
</file>