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7664"/>
            <a:ext cx="12192000" cy="705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49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55" y="1217569"/>
            <a:ext cx="3104955" cy="214312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3" y="1217568"/>
            <a:ext cx="3219187" cy="21431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54" y="4239864"/>
            <a:ext cx="3104955" cy="2085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2" y="4239864"/>
            <a:ext cx="3219187" cy="194525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39688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01505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s-GT" b="1" dirty="0">
                <a:effectLst/>
              </a:rPr>
              <a:t>QUIÉNES SOMOS</a:t>
            </a:r>
          </a:p>
          <a:p>
            <a:pPr fontAlgn="base"/>
            <a:r>
              <a:rPr lang="es-GT" dirty="0">
                <a:effectLst/>
              </a:rPr>
              <a:t>Cooperativa Parroquial Guadalupana, es una cooperativa de ahorro y crédito que ha brindado apoyo a sus asociados desde su creación en 1965.</a:t>
            </a:r>
          </a:p>
          <a:p>
            <a:pPr fontAlgn="base"/>
            <a:r>
              <a:rPr lang="es-GT" dirty="0">
                <a:effectLst/>
              </a:rPr>
              <a:t>Hoy le ofrece todos los servicios financieros en sus 22 puntos de servicio, ubicados en centros comerciales con excelente acceso, seguridad y horarios extendidos en la capital. A nivel nacional en 250 agencias y 110 cajeros automáticos del sistema Micoope.</a:t>
            </a:r>
          </a:p>
          <a:p>
            <a:pPr fontAlgn="base"/>
            <a:r>
              <a:rPr lang="es-GT" dirty="0">
                <a:effectLst/>
              </a:rPr>
              <a:t>Actualmente 140,000 asociados disfrutan de nuestros productos y servicios financieros, creados con principios y valores cooperativos, que garantizan su tranquilidad financiera.</a:t>
            </a:r>
          </a:p>
          <a:p>
            <a:pPr fontAlgn="base"/>
            <a:r>
              <a:rPr lang="es-GT" dirty="0">
                <a:effectLst/>
              </a:rPr>
              <a:t>Le invitamos a formar parte de esta gran familia Guadalupana. Asociese</a:t>
            </a:r>
          </a:p>
          <a:p>
            <a:endParaRPr lang="es-GT" dirty="0"/>
          </a:p>
        </p:txBody>
      </p:sp>
      <p:sp>
        <p:nvSpPr>
          <p:cNvPr id="4" name="Rectángulo 3"/>
          <p:cNvSpPr/>
          <p:nvPr/>
        </p:nvSpPr>
        <p:spPr>
          <a:xfrm>
            <a:off x="690845" y="832032"/>
            <a:ext cx="95928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COOPERATIVA GUADALUPANA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43489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s-GT" dirty="0" smtClean="0">
                <a:effectLst/>
              </a:rPr>
              <a:t>Brindemos </a:t>
            </a:r>
            <a:r>
              <a:rPr lang="es-GT" dirty="0">
                <a:effectLst/>
              </a:rPr>
              <a:t>una experiencia única y positiva entregamos soluciones oportunas, para lograr el desarrollo socioeconómico digno de nuestros asociados</a:t>
            </a:r>
          </a:p>
          <a:p>
            <a:pPr fontAlgn="base"/>
            <a:r>
              <a:rPr lang="es-GT" b="1" dirty="0">
                <a:effectLst/>
              </a:rPr>
              <a:t>VISIÓN</a:t>
            </a:r>
          </a:p>
          <a:p>
            <a:pPr fontAlgn="base"/>
            <a:r>
              <a:rPr lang="es-GT" dirty="0">
                <a:effectLst/>
              </a:rPr>
              <a:t>Ser referentes del Cooperativismo en ahorro y crédito que aporta al desarrollo económico y social de sus asociados en los lugares en donde tenemos presencia.</a:t>
            </a:r>
          </a:p>
          <a:p>
            <a:endParaRPr lang="es-GT" dirty="0"/>
          </a:p>
        </p:txBody>
      </p:sp>
      <p:sp>
        <p:nvSpPr>
          <p:cNvPr id="4" name="Rectángulo 3"/>
          <p:cNvSpPr/>
          <p:nvPr/>
        </p:nvSpPr>
        <p:spPr>
          <a:xfrm>
            <a:off x="2828499" y="812859"/>
            <a:ext cx="5532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MISION Y VISION 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37977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58" y="1161202"/>
            <a:ext cx="3705225" cy="205798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58" y="4008330"/>
            <a:ext cx="3705225" cy="22212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690" y="1161201"/>
            <a:ext cx="3432132" cy="205798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690" y="4008330"/>
            <a:ext cx="3432132" cy="22212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515974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s-GT" b="1" dirty="0">
                <a:effectLst/>
              </a:rPr>
              <a:t>Cooperación</a:t>
            </a:r>
            <a:br>
              <a:rPr lang="es-GT" b="1" dirty="0">
                <a:effectLst/>
              </a:rPr>
            </a:br>
            <a:r>
              <a:rPr lang="es-GT" dirty="0">
                <a:effectLst/>
              </a:rPr>
              <a:t>Equidad, Responsabilidad Social, Solidaridad.</a:t>
            </a:r>
          </a:p>
          <a:p>
            <a:pPr fontAlgn="base"/>
            <a:r>
              <a:rPr lang="es-GT" b="1" dirty="0">
                <a:effectLst/>
              </a:rPr>
              <a:t>Enfoque en el Asociado</a:t>
            </a:r>
            <a:br>
              <a:rPr lang="es-GT" b="1" dirty="0">
                <a:effectLst/>
              </a:rPr>
            </a:br>
            <a:r>
              <a:rPr lang="es-GT" dirty="0">
                <a:effectLst/>
              </a:rPr>
              <a:t>Compromiso, Servicio, Lealtad, Excelencia.</a:t>
            </a:r>
          </a:p>
          <a:p>
            <a:pPr fontAlgn="base"/>
            <a:r>
              <a:rPr lang="es-GT" b="1" dirty="0">
                <a:effectLst/>
              </a:rPr>
              <a:t>Integridad</a:t>
            </a:r>
            <a:br>
              <a:rPr lang="es-GT" b="1" dirty="0">
                <a:effectLst/>
              </a:rPr>
            </a:br>
            <a:r>
              <a:rPr lang="es-GT" dirty="0">
                <a:effectLst/>
              </a:rPr>
              <a:t>Honestidad, Congruencia, Transparencia.</a:t>
            </a:r>
          </a:p>
          <a:p>
            <a:pPr fontAlgn="base"/>
            <a:r>
              <a:rPr lang="es-GT" b="1" dirty="0">
                <a:effectLst/>
              </a:rPr>
              <a:t>Responsabilidad</a:t>
            </a:r>
            <a:br>
              <a:rPr lang="es-GT" b="1" dirty="0">
                <a:effectLst/>
              </a:rPr>
            </a:br>
            <a:r>
              <a:rPr lang="es-GT" dirty="0">
                <a:effectLst/>
              </a:rPr>
              <a:t>Conciencia Cooperativa, Rendición de Cuentas, Mayordomía.</a:t>
            </a:r>
          </a:p>
          <a:p>
            <a:endParaRPr lang="es-GT" dirty="0"/>
          </a:p>
        </p:txBody>
      </p:sp>
      <p:sp>
        <p:nvSpPr>
          <p:cNvPr id="4" name="Rectángulo 3"/>
          <p:cNvSpPr/>
          <p:nvPr/>
        </p:nvSpPr>
        <p:spPr>
          <a:xfrm>
            <a:off x="1375328" y="913067"/>
            <a:ext cx="82238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VALORES DE LA EMPRESA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08303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938" y="1103921"/>
            <a:ext cx="3303218" cy="2177898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938" y="4296297"/>
            <a:ext cx="3303218" cy="18478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311" y="1103921"/>
            <a:ext cx="3326834" cy="21778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311" y="4205809"/>
            <a:ext cx="3326834" cy="20288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513139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214747" y="787806"/>
            <a:ext cx="55579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QUIENES SOMOS 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ítul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s-GT" b="1" dirty="0">
                <a:effectLst/>
              </a:rPr>
              <a:t>COOPERATIVAS MICOOPE</a:t>
            </a:r>
          </a:p>
          <a:p>
            <a:pPr fontAlgn="base"/>
            <a:r>
              <a:rPr lang="es-GT" dirty="0">
                <a:effectLst/>
              </a:rPr>
              <a:t>Son instituciones financieras democráticas, propiedad de sus asociados, quienes las dirigen y controlan. El Sistema MICOOPE se integra por 25 cooperativas de ahorro y crédito, las que registran a la fecha una membresía superior a un millón seiscientos tres mil quinientos cincuenta y cinco asociados (1,603,555) que son atendidos en más de 237 agencias a nivel nacional, integradas en red inter-sistemas, apoyados en una red de aliados estratégicos conformada por más 218 Agentes MICOOPE y más de 105 cajeros automáticos.</a:t>
            </a:r>
          </a:p>
        </p:txBody>
      </p:sp>
    </p:spTree>
    <p:extLst>
      <p:ext uri="{BB962C8B-B14F-4D97-AF65-F5344CB8AC3E}">
        <p14:creationId xmlns:p14="http://schemas.microsoft.com/office/powerpoint/2010/main" val="30558894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1979112"/>
            <a:ext cx="9613861" cy="4371584"/>
          </a:xfrm>
        </p:spPr>
        <p:txBody>
          <a:bodyPr>
            <a:normAutofit lnSpcReduction="10000"/>
          </a:bodyPr>
          <a:lstStyle/>
          <a:p>
            <a:pPr fontAlgn="base"/>
            <a:r>
              <a:rPr lang="es-GT" b="1" dirty="0">
                <a:effectLst/>
              </a:rPr>
              <a:t>SEGUROS COLUMNA</a:t>
            </a:r>
          </a:p>
          <a:p>
            <a:pPr fontAlgn="base"/>
            <a:r>
              <a:rPr lang="es-GT" dirty="0">
                <a:effectLst/>
              </a:rPr>
              <a:t>Es la aseguradora del Sistema MICOOPE que facilita seguros de vida, de vehículos, accidentes, agrícolas y otros, para la tranquilidad de todos los asociados.</a:t>
            </a:r>
          </a:p>
          <a:p>
            <a:pPr fontAlgn="base"/>
            <a:r>
              <a:rPr lang="es-GT" b="1" dirty="0">
                <a:effectLst/>
              </a:rPr>
              <a:t>COLUMNA es una sociedad anónima supervisada por la Superintendencia de Bancos de Guatemala</a:t>
            </a:r>
            <a:r>
              <a:rPr lang="es-GT" b="1" dirty="0" smtClean="0">
                <a:effectLst/>
              </a:rPr>
              <a:t>.</a:t>
            </a:r>
          </a:p>
          <a:p>
            <a:pPr fontAlgn="base"/>
            <a:r>
              <a:rPr lang="es-GT" b="1" dirty="0">
                <a:effectLst/>
              </a:rPr>
              <a:t>FONDO DE GARANTÍA MICOOPE</a:t>
            </a:r>
          </a:p>
          <a:p>
            <a:pPr fontAlgn="base"/>
            <a:r>
              <a:rPr lang="es-GT" dirty="0">
                <a:effectLst/>
              </a:rPr>
              <a:t>Entidad especializada en la supervisión financiera basada en riesgos de las cooperativas MICOOPE; además, garantiza la devolución de los ahorros de cada asociado hasta por Q.100,000.00 en caso de insolvencia de alguna cooperativa del sistema.</a:t>
            </a:r>
          </a:p>
          <a:p>
            <a:pPr fontAlgn="base"/>
            <a:endParaRPr lang="es-GT" dirty="0">
              <a:effectLst/>
            </a:endParaRP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3761747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029216"/>
            <a:ext cx="9613861" cy="3906973"/>
          </a:xfrm>
        </p:spPr>
        <p:txBody>
          <a:bodyPr/>
          <a:lstStyle/>
          <a:p>
            <a:pPr fontAlgn="base"/>
            <a:r>
              <a:rPr lang="es-GT" b="1" dirty="0">
                <a:effectLst/>
              </a:rPr>
              <a:t>SERVIMICOOPE</a:t>
            </a:r>
          </a:p>
          <a:p>
            <a:pPr fontAlgn="base"/>
            <a:r>
              <a:rPr lang="es-GT" dirty="0">
                <a:effectLst/>
              </a:rPr>
              <a:t>Institución encargada de facilitar las mejores condiciones para las operaciones en moneda extranjera de nuestros asociados y público en general.</a:t>
            </a:r>
          </a:p>
          <a:p>
            <a:endParaRPr lang="es-G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277" y="3982702"/>
            <a:ext cx="3081401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181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19</TotalTime>
  <Words>364</Words>
  <Application>Microsoft Office PowerPoint</Application>
  <PresentationFormat>Panorámica</PresentationFormat>
  <Paragraphs>25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Berlín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estudiante de Liceo Compu-market</dc:creator>
  <cp:lastModifiedBy>estudiante de Liceo Compu-market</cp:lastModifiedBy>
  <cp:revision>3</cp:revision>
  <dcterms:created xsi:type="dcterms:W3CDTF">2017-08-15T19:51:56Z</dcterms:created>
  <dcterms:modified xsi:type="dcterms:W3CDTF">2017-08-15T20:11:34Z</dcterms:modified>
</cp:coreProperties>
</file>