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C39D-DB3A-498E-94A7-334A7B748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52A01-F304-4B3D-8585-6D706DA3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CACE2-E26F-4B41-9357-A6F66378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A717-F2D7-45A6-BC33-CE4D89C7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AAE9-98A0-42D3-B247-D03A9171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0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E429-51A6-471D-A66B-193B3536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475BE-0478-4A37-9789-722FD0691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D20E-3FA9-4681-8F74-0B8FF7BF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D23A-EBC8-4D64-B300-FF1B386D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B957-D1B2-4CBE-A405-534E5423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0FBC3-072E-491B-95F6-911C032F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449C4-5B55-4F85-BF53-B2F20E67F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0C42-0459-4F06-8E72-4E8061A9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07B1-B1F9-4540-9576-734896D2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DF83-E740-4FEC-B998-A1A87ECC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0F6B-D6E6-47BC-8B68-59D76E93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B4AA-8882-437D-B07C-416BF142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CECC8-5681-44BC-8E97-4E951ADA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15CA-3200-49E7-95A6-5AA935EB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1C83-88EA-4A72-B58C-7EF4D879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53CB-D485-4EF3-8071-A2603A4F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7ADE-E48D-4E25-9EEF-55C9247BC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6437-9998-4645-B632-A2B3F8B1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BC82-5F09-48E8-A343-0BD985D1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4006-5637-4ADE-8D7D-616BCB83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11DB-E81F-4097-A563-22A3461D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526B-0E4E-4BDF-A790-6FE541036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6B35A-DDC4-4A51-A1E7-0A39CF539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2B1A4-4648-4BCB-9F14-FB4ECAB2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91E59-9CB5-48B2-8DE2-ECB53B3A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3C3B4-DB36-41B8-9C29-D8A89D13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9747-6D1D-43F4-BD23-0A0FE597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E789-9D03-4003-9A3E-B085A2CB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53EF-7094-47E3-A78D-F78A844F3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AE6BF-D740-487B-9C32-E4DE9410C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7DFB5-90DB-4285-8BDF-A3A33A3F9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8CBCA-66D2-4845-8884-14803C2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3E01E-87B3-4F8E-A13A-6660C2CD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A6926-DC43-4A9A-AA04-19C39BF1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28D5-11B1-4A6D-B4C4-C8AEDB68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56F96-47E4-40F0-8526-BB98AE6C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B4004-DCB9-4D5F-ABD3-06BDF310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8C96A-C53D-4A1F-B5E4-8B99610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DA272-CE48-4462-9544-2B6A4DC1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97D00-6CC9-402B-889E-4035745A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4FC96-A30C-4D40-85B3-7333457E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5F4A-D58F-44E0-80AD-225B06D1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6E90-07FC-42FA-BE17-DC1AA7BB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A2F64-125F-4F13-81E2-79EC095A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0A91-A850-45A3-A776-6A3B437E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BA2A-0808-4F54-98E8-C0882797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881A-FEF6-41F8-9ED1-BFC8489B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D3E1-571F-461D-BDAE-E3A6F07E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F0B4E-9419-4DA1-85BC-AB1B82CF3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6C6A3-99FF-427A-9FE8-DA94E2C2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1FE1A-DA0E-4002-A7DC-E604C974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1EAA-DAF7-44FD-A2DD-FEE0999B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9DD3-67D4-4061-ADEB-D4830553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A5D06-31C1-43ED-AF2A-E2761C9A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A4D6-3997-455D-BF32-DFB4C215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7A3E-6B98-4C0B-9BB8-14723BE85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DC70-0C6A-406B-B8CB-D620E0E30B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0414-94F0-408A-8D5A-CD300E4E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92B3-9393-4CB0-9A77-9D9E612A6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E254-CC5A-4D22-8D8B-8517910BC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mallbusiness.chron.com/advertising-affect-product-awareness-use-36750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9295-7EA5-4736-B74A-21A99402E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spc="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Modeling Using Generalized Linear Models</a:t>
            </a:r>
            <a:br>
              <a:rPr lang="en-US" sz="2800" spc="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spc="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College of Science, Engineering and Technology, </a:t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 Canyon University</a:t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DSC-530: </a:t>
            </a:r>
            <a:r>
              <a:rPr lang="en-US" sz="2800" spc="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Modeling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3C781-BC00-4A94-A438-62B255EDE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97"/>
            <a:ext cx="9144000" cy="165576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Ibifubara Pollyn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5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C591-40F8-4CC2-A19F-44D8B58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F7D6-CB8A-411C-B9F5-FD5869CD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/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  <a:t>Larose, C. D., Larose, D. T., &amp; Larose, Chantal D., Author. (2019). </a:t>
            </a:r>
            <a:r>
              <a:rPr lang="en-IN" sz="1800" i="1" dirty="0">
                <a:solidFill>
                  <a:srgbClr val="000000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  <a:t>Data science using python and r</a:t>
            </a:r>
            <a:r>
              <a:rPr lang="en-IN" sz="1800" dirty="0">
                <a:solidFill>
                  <a:srgbClr val="000000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  <a:t>. John Wiley 	&amp;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  <a:t>Sons,inc</a:t>
            </a:r>
            <a:r>
              <a:rPr lang="en-IN" sz="1800" dirty="0">
                <a:solidFill>
                  <a:srgbClr val="000000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  <a:t>,.</a:t>
            </a:r>
            <a:endParaRPr lang="en-US" sz="1800" dirty="0">
              <a:solidFill>
                <a:srgbClr val="000000"/>
              </a:solidFill>
              <a:effectLst/>
              <a:latin typeface="Minion Pro"/>
              <a:ea typeface="Calibri" panose="020F0502020204030204" pitchFamily="34" charset="0"/>
              <a:cs typeface="Minion Pro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  <a:t>Linton, I. (n.d.). </a:t>
            </a:r>
            <a:r>
              <a:rPr lang="en-IN" sz="1800" i="1" dirty="0">
                <a:solidFill>
                  <a:srgbClr val="000000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  <a:t>How does advertising affect product awareness &amp; use?</a:t>
            </a:r>
            <a:r>
              <a:rPr lang="en-IN" sz="1800" dirty="0">
                <a:solidFill>
                  <a:srgbClr val="000000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  <a:t> Small Business – Chron.com. 	</a:t>
            </a:r>
            <a:r>
              <a:rPr lang="en-IN" sz="1800" u="sng" dirty="0">
                <a:solidFill>
                  <a:srgbClr val="000000"/>
                </a:solidFill>
                <a:effectLst/>
                <a:latin typeface="Minion Pro"/>
                <a:ea typeface="Calibri" panose="020F0502020204030204" pitchFamily="34" charset="0"/>
                <a:cs typeface="Minion Pro"/>
                <a:hlinkClick r:id="rId2"/>
              </a:rPr>
              <a:t>https://smallbusiness.chron.com/advertising-affect-product-awareness-use-36750.html</a:t>
            </a:r>
            <a:endParaRPr lang="en-US" sz="1800" dirty="0">
              <a:solidFill>
                <a:srgbClr val="000000"/>
              </a:solidFill>
              <a:effectLst/>
              <a:latin typeface="Minion Pro"/>
              <a:ea typeface="Calibri" panose="020F0502020204030204" pitchFamily="34" charset="0"/>
              <a:cs typeface="Minion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07F7-8364-4310-8F47-9A7089D6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F28A-2ECA-4A16-8059-56940135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0B83-2456-4195-9023-52390D8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1170712"/>
          </a:xfrm>
        </p:spPr>
        <p:txBody>
          <a:bodyPr>
            <a:normAutofit/>
          </a:bodyPr>
          <a:lstStyle/>
          <a:p>
            <a:pPr algn="ctr"/>
            <a:r>
              <a:rPr lang="en-US" sz="3200" b="1" kern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D4C1-21FE-4405-A5CB-FF3C7CD2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Advertisements are used to attract the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attention of potential customers</a:t>
            </a:r>
          </a:p>
          <a:p>
            <a:r>
              <a:rPr lang="en-US" dirty="0">
                <a:latin typeface="Times New Roman" panose="02020603050405020304" pitchFamily="18" charset="0"/>
              </a:rPr>
              <a:t>Companies should budget for advertisement to run over time since a single campaign's impacts are temporary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requent advertising can raise awareness to the point where a product's nature and benefits are fully understood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dvertising on the Internet makes it easier to quantify the effects of advertising on product awareness and use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customers click on your Internet ad to find out more about your product, you can see right away if the campaign was a success based on how many people responded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3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E843-075A-4EDF-A811-A4703B3E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12632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FF5D-3015-47B9-8DAE-CA647921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>
            <a:normAutofit/>
          </a:bodyPr>
          <a:lstStyle/>
          <a:p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ogistic model, you can forecast the response variable's outcome</a:t>
            </a:r>
          </a:p>
          <a:p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dvertising dataset is used to model a logistic regression model for the purpose of understanding</a:t>
            </a:r>
          </a:p>
          <a:p>
            <a:pPr lvl="1"/>
            <a:r>
              <a:rPr lang="en-US" sz="2800" spc="10" dirty="0">
                <a:latin typeface="Times New Roman" panose="02020603050405020304" pitchFamily="18" charset="0"/>
              </a:rPr>
              <a:t>How age influences a customer to click on Ad</a:t>
            </a:r>
          </a:p>
          <a:p>
            <a:pPr lvl="1"/>
            <a:r>
              <a:rPr lang="en-US" sz="2800" spc="10" dirty="0">
                <a:latin typeface="Times New Roman" panose="02020603050405020304" pitchFamily="18" charset="0"/>
              </a:rPr>
              <a:t>How Area Income influences a customer to click on Ad</a:t>
            </a:r>
          </a:p>
          <a:p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redictor variables are:</a:t>
            </a:r>
          </a:p>
          <a:p>
            <a:pPr lvl="1"/>
            <a:r>
              <a:rPr lang="en-US" sz="2800" spc="10" dirty="0">
                <a:latin typeface="Times New Roman" panose="02020603050405020304" pitchFamily="18" charset="0"/>
              </a:rPr>
              <a:t>Age</a:t>
            </a:r>
          </a:p>
          <a:p>
            <a:pPr lvl="1"/>
            <a:r>
              <a:rPr lang="en-US" sz="2800" spc="10" dirty="0">
                <a:latin typeface="Times New Roman" panose="02020603050405020304" pitchFamily="18" charset="0"/>
              </a:rPr>
              <a:t>Area Income</a:t>
            </a:r>
          </a:p>
          <a:p>
            <a:r>
              <a:rPr lang="en-US" spc="10" dirty="0">
                <a:latin typeface="Times New Roman" panose="02020603050405020304" pitchFamily="18" charset="0"/>
              </a:rPr>
              <a:t>Response Variable:</a:t>
            </a:r>
          </a:p>
          <a:p>
            <a:pPr lvl="1"/>
            <a:r>
              <a:rPr lang="en-US" sz="2800" spc="10" dirty="0">
                <a:latin typeface="Times New Roman" panose="02020603050405020304" pitchFamily="18" charset="0"/>
              </a:rPr>
              <a:t>Clicked on 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85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7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70000-DEDD-4A73-922C-86EFE68A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8" y="790600"/>
            <a:ext cx="3659512" cy="5397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E334D-F801-4A74-9382-59287935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651248"/>
            <a:ext cx="3944922" cy="4243362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spends more time on the site, the better the chance of clicking on the Ad</a:t>
            </a:r>
          </a:p>
          <a:p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1: shows that 75 percent of the time a customer spent on the site, there is a chance that they will click on the Ad</a:t>
            </a:r>
          </a:p>
          <a:p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 chance of them clicking on the Ad if they spent just 25 percent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Content Placeholder 3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F38E2EB4-3B7E-452A-B5A4-538CD209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555" y="549271"/>
            <a:ext cx="7004995" cy="575792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93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056CB-ED27-4AF1-9DD9-9BF3F12D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15" y="700260"/>
            <a:ext cx="2967680" cy="539750"/>
          </a:xfrm>
        </p:spPr>
        <p:txBody>
          <a:bodyPr anchor="t">
            <a:norm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1AD67DE-CD96-4E9A-9246-2C068323C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92" y="1240010"/>
                <a:ext cx="3979108" cy="500099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Predictors (Age and Area Income) are statistically significant</a:t>
                </a:r>
              </a:p>
              <a:p>
                <a:r>
                  <a:rPr lang="en-US" sz="1800" spc="1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sz="18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igure 3: shows that the p-values for both Age and Area Income are &lt; 0.05</a:t>
                </a:r>
              </a:p>
              <a:p>
                <a:r>
                  <a:rPr lang="en-US" sz="1800" spc="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escriptive form of the final regression model is:</a:t>
                </a:r>
              </a:p>
              <a:p>
                <a:pPr lvl="1"/>
                <a:r>
                  <a:rPr lang="en-US" sz="1200" spc="1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yhat</a:t>
                </a:r>
                <a:r>
                  <a:rPr lang="en-US" sz="12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200" spc="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Clicked on Ad</a:t>
                </a:r>
                <a:r>
                  <a:rPr lang="en-US" sz="12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00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sz="1200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𝑒𝑥𝑝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(−0.00916+0.1626(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𝑎𝑔𝑒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)−0.0001(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𝐴𝑟𝑒𝑎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𝐼𝑛𝑐𝑜𝑚𝑒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𝑒𝑥𝑝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(−0.0916+0.1626(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𝑎𝑔𝑒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)−0.0001(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𝐴𝑟𝑒𝑎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𝐼𝑛𝑐𝑜𝑚𝑒</m:t>
                        </m:r>
                        <m:r>
                          <a:rPr lang="en-US" sz="1200" i="1" spc="1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spc="1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en-US" sz="18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ge coefficient reveals that a customer is increasingly likely to click on an Ad with an age of approximately 117% or 1.17</a:t>
                </a:r>
              </a:p>
              <a:p>
                <a:r>
                  <a:rPr lang="en-US" sz="18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probability of having a higher click on Ads every five years after the customer has clicked it before is likely to increase by 235% or 2.35</a:t>
                </a:r>
                <a:endParaRPr lang="en-US" sz="2000" dirty="0">
                  <a:solidFill>
                    <a:schemeClr val="tx1">
                      <a:alpha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1AD67DE-CD96-4E9A-9246-2C068323C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92" y="1240010"/>
                <a:ext cx="3979108" cy="5000992"/>
              </a:xfrm>
              <a:blipFill>
                <a:blip r:embed="rId2"/>
                <a:stretch>
                  <a:fillRect l="-1072" t="-1096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Content Placeholder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8231D5D-9527-4FA0-A57A-43E60AE4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01" y="549270"/>
            <a:ext cx="7021252" cy="575792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14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56CB-ED27-4AF1-9DD9-9BF3F12D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1" y="279395"/>
            <a:ext cx="2967680" cy="539750"/>
          </a:xfrm>
        </p:spPr>
        <p:txBody>
          <a:bodyPr anchor="t">
            <a:norm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 Cont.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D67DE-CD96-4E9A-9246-2C068323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240010"/>
            <a:ext cx="4431869" cy="5000992"/>
          </a:xfrm>
        </p:spPr>
        <p:txBody>
          <a:bodyPr anchor="t">
            <a:normAutofit/>
          </a:bodyPr>
          <a:lstStyle/>
          <a:p>
            <a:r>
              <a:rPr lang="en-US" sz="18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oefficient of the Area Income demonstrates that a customer clicking on an Ad is expected to increase approximately 99.9% or 0.99</a:t>
            </a:r>
          </a:p>
          <a:p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a customer Area Income increased by 5,000, then the clicked-on Ads is likely to increase approximately 60.7% or 0.61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Content Placeholder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8231D5D-9527-4FA0-A57A-43E60AE4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00" y="159799"/>
            <a:ext cx="7473085" cy="650733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3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A11B5-CD57-4A61-A7F1-8021DC4F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693516"/>
            <a:ext cx="2967680" cy="539750"/>
          </a:xfrm>
        </p:spPr>
        <p:txBody>
          <a:bodyPr anchor="t">
            <a:normAutofit/>
          </a:bodyPr>
          <a:lstStyle/>
          <a:p>
            <a:r>
              <a:rPr lang="en-US" sz="2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Poisson regression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5F23B7-7A26-402A-82E2-CAD600A31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81" y="1377508"/>
                <a:ext cx="3701987" cy="4517102"/>
              </a:xfrm>
            </p:spPr>
            <p:txBody>
              <a:bodyPr anchor="t">
                <a:noAutofit/>
              </a:bodyPr>
              <a:lstStyle/>
              <a:p>
                <a:r>
                  <a:rPr lang="en-US" sz="14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All variables belong to the model, and we do not have to remove anyone.</a:t>
                </a:r>
              </a:p>
              <a:p>
                <a:r>
                  <a:rPr lang="en-US" sz="1400" spc="1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en-US" sz="14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escriptive form of the Poisson regression is derived from figure 4 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pc="1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𝑦h𝑎𝑡</m:t>
                          </m:r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(−0.9793+0.0415</m:t>
                          </m:r>
                          <m:d>
                            <m:dPr>
                              <m:ctrlPr>
                                <a:rPr lang="en-US" sz="1100" i="1" spc="1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 spc="1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𝑎𝑔𝑒</m:t>
                              </m:r>
                            </m:e>
                          </m:d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−2.495</m:t>
                          </m:r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−05(</m:t>
                          </m:r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𝐴𝑟𝑒𝑎</m:t>
                          </m:r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𝐼𝑛𝑐𝑜𝑚𝑒</m:t>
                          </m:r>
                          <m:r>
                            <a:rPr lang="en-US" sz="1100" i="1" spc="1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100" dirty="0">
                  <a:solidFill>
                    <a:schemeClr val="tx1">
                      <a:alpha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5F23B7-7A26-402A-82E2-CAD600A31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81" y="1377508"/>
                <a:ext cx="3701987" cy="4517102"/>
              </a:xfrm>
              <a:blipFill>
                <a:blip r:embed="rId2"/>
                <a:stretch>
                  <a:fillRect l="-165" t="-675" r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Content Placeholder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00DB852-1711-412F-AAE1-C6451761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55" y="549270"/>
            <a:ext cx="7004997" cy="551425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69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B727-4AE4-4629-84B1-71D34EB1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93101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C09D-C0BF-4C40-AD80-5CB252404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029809"/>
            <a:ext cx="11043082" cy="5147153"/>
          </a:xfrm>
        </p:spPr>
        <p:txBody>
          <a:bodyPr/>
          <a:lstStyle/>
          <a:p>
            <a:r>
              <a:rPr lang="en-US" dirty="0"/>
              <a:t>The code and other visuals are in a PDF file called DSC-530 Week 8 - Final Predictive Modeling Project</a:t>
            </a:r>
          </a:p>
          <a:p>
            <a:r>
              <a:rPr lang="en-US" dirty="0"/>
              <a:t>A written report called Week 8 Assignment Report is also included.</a:t>
            </a:r>
          </a:p>
        </p:txBody>
      </p:sp>
    </p:spTree>
    <p:extLst>
      <p:ext uri="{BB962C8B-B14F-4D97-AF65-F5344CB8AC3E}">
        <p14:creationId xmlns:p14="http://schemas.microsoft.com/office/powerpoint/2010/main" val="267085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FFE2-372F-4309-B642-A797BFB3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743"/>
            <a:ext cx="10515600" cy="97933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5244-788A-42D4-8A22-233CBF0E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6"/>
            <a:ext cx="10515600" cy="5209297"/>
          </a:xfrm>
        </p:spPr>
        <p:txBody>
          <a:bodyPr/>
          <a:lstStyle/>
          <a:p>
            <a:r>
              <a:rPr lang="en-US" dirty="0"/>
              <a:t>Advertisement helps generate revenue for companies as customers are likely to purchase a product when they click on an Ad</a:t>
            </a:r>
          </a:p>
          <a:p>
            <a:r>
              <a:rPr lang="en-US" dirty="0"/>
              <a:t>The advertising dataset that was modeled shows that the more time a customer spends on the site, the more likely they will click on the Ad</a:t>
            </a:r>
          </a:p>
          <a:p>
            <a:r>
              <a:rPr lang="en-US" dirty="0"/>
              <a:t>The model shows that younger customers are more likely to click on Ads when compared to more older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5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Minion Pro</vt:lpstr>
      <vt:lpstr>Times New Roman</vt:lpstr>
      <vt:lpstr>Office Theme</vt:lpstr>
      <vt:lpstr>Predictive Modeling Using Generalized Linear Models  College of Science, Engineering and Technology,  Grand Canyon University  DSC-530: Predictive Modeling</vt:lpstr>
      <vt:lpstr>Introduction</vt:lpstr>
      <vt:lpstr>Background</vt:lpstr>
      <vt:lpstr>Dataset Summary</vt:lpstr>
      <vt:lpstr>Model Summary</vt:lpstr>
      <vt:lpstr>Model Summary Cont.</vt:lpstr>
      <vt:lpstr>Poisson regression</vt:lpstr>
      <vt:lpstr>Used Code</vt:lpstr>
      <vt:lpstr>Conclusion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Using Generalized Linear Models  College of Science, Engineering and Technology,  Grand Canyon University  DSC-530: Predictive Modeling</dc:title>
  <dc:creator>Jonathan Pollyn</dc:creator>
  <cp:lastModifiedBy>Jonathan Pollyn</cp:lastModifiedBy>
  <cp:revision>1</cp:revision>
  <dcterms:created xsi:type="dcterms:W3CDTF">2021-10-26T17:30:25Z</dcterms:created>
  <dcterms:modified xsi:type="dcterms:W3CDTF">2021-10-26T18:46:07Z</dcterms:modified>
</cp:coreProperties>
</file>