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8DA8187-8910-498C-AF3D-6114B586D751}">
  <a:tblStyle styleId="{68DA8187-8910-498C-AF3D-6114B586D751}"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311708" y="744575"/>
            <a:ext cx="8520599" cy="2052599"/>
          </a:xfrm>
          <a:prstGeom prst="rect">
            <a:avLst/>
          </a:prstGeom>
        </p:spPr>
        <p:txBody>
          <a:bodyPr anchorCtr="0" anchor="b" bIns="91425" lIns="91425" rIns="91425" tIns="91425">
            <a:noAutofit/>
          </a:bodyPr>
          <a:lstStyle/>
          <a:p>
            <a:pPr algn="l">
              <a:spcBef>
                <a:spcPts val="0"/>
              </a:spcBef>
              <a:buNone/>
            </a:pPr>
            <a:r>
              <a:t/>
            </a:r>
            <a:endParaRPr/>
          </a:p>
        </p:txBody>
      </p:sp>
      <p:sp>
        <p:nvSpPr>
          <p:cNvPr id="51" name="Shape 51"/>
          <p:cNvSpPr txBox="1"/>
          <p:nvPr>
            <p:ph idx="1" type="subTitle"/>
          </p:nvPr>
        </p:nvSpPr>
        <p:spPr>
          <a:xfrm>
            <a:off x="311700" y="2834125"/>
            <a:ext cx="8520599" cy="792600"/>
          </a:xfrm>
          <a:prstGeom prst="rect">
            <a:avLst/>
          </a:prstGeom>
        </p:spPr>
        <p:txBody>
          <a:bodyPr anchorCtr="0" anchor="t" bIns="91425" lIns="91425" rIns="91425" tIns="91425">
            <a:noAutofit/>
          </a:bodyPr>
          <a:lstStyle/>
          <a:p>
            <a:pPr>
              <a:spcBef>
                <a:spcPts val="0"/>
              </a:spcBef>
              <a:buNone/>
            </a:pPr>
            <a:r>
              <a:t/>
            </a:r>
            <a:endParaRPr/>
          </a:p>
        </p:txBody>
      </p:sp>
      <p:pic>
        <p:nvPicPr>
          <p:cNvPr id="52" name="Shape 52"/>
          <p:cNvPicPr preferRelativeResize="0"/>
          <p:nvPr/>
        </p:nvPicPr>
        <p:blipFill>
          <a:blip r:embed="rId3">
            <a:alphaModFix/>
          </a:blip>
          <a:stretch>
            <a:fillRect/>
          </a:stretch>
        </p:blipFill>
        <p:spPr>
          <a:xfrm>
            <a:off x="0" y="4"/>
            <a:ext cx="9159067" cy="51434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000"/>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t/>
            </a:r>
            <a:endParaRPr/>
          </a:p>
        </p:txBody>
      </p:sp>
      <p:sp>
        <p:nvSpPr>
          <p:cNvPr id="116" name="Shape 116"/>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17" name="Shape 117"/>
          <p:cNvPicPr preferRelativeResize="0"/>
          <p:nvPr/>
        </p:nvPicPr>
        <p:blipFill>
          <a:blip r:embed="rId3">
            <a:alphaModFix/>
          </a:blip>
          <a:stretch>
            <a:fillRect/>
          </a:stretch>
        </p:blipFill>
        <p:spPr>
          <a:xfrm>
            <a:off x="387984" y="149674"/>
            <a:ext cx="7961691" cy="5143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Conclusion</a:t>
            </a:r>
          </a:p>
        </p:txBody>
      </p:sp>
      <p:sp>
        <p:nvSpPr>
          <p:cNvPr id="123" name="Shape 123"/>
          <p:cNvSpPr txBox="1"/>
          <p:nvPr>
            <p:ph idx="1" type="body"/>
          </p:nvPr>
        </p:nvSpPr>
        <p:spPr>
          <a:xfrm>
            <a:off x="311700" y="1017725"/>
            <a:ext cx="8520599" cy="34164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Based upon our observations, we have concluded that our initial hypothesis was partially correct.</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 The results of the experiment showed that the effect of the solution on the planaria depended on the concentration of the solution.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At high concentrations such as ¼% and above, the planaria died.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At medium concentrations such as ⅛%, the planaria in the solution did not regenerate as fast as the planaria in the control.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At low concentrations such as 1/16% the planaria in the control and the solution ended up growing at about the same rate.</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Note that for ⅛% and 1/16%, that periods of somewhat fast growth were met quickly with periods of shrinkage.  This leads to the conclusion that high concentrations of cigarette extract resulted in death while lower concentrations resulted in unstable growth.</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Reflection</a:t>
            </a:r>
          </a:p>
        </p:txBody>
      </p:sp>
      <p:sp>
        <p:nvSpPr>
          <p:cNvPr id="129" name="Shape 12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During the experiment, we did run into some problems that we did and did not expect.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The first problem was the difficulty of cutting planaria into exact halves. The planaria either curled up into balls or would not stop moving. This lead to some uneven cuts.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Other problems included trying to measure the length of some of the planaria. For example, the planaria often refused to stretch and therefore, the lengths were inconsistent.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We had to measure each planaria several times. </a:t>
            </a:r>
          </a:p>
          <a:p>
            <a:pPr indent="-228600" lvl="0" marL="457200" rtl="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We also noticed some surprising things. For instance, the planaria in ¼ % solution would not stop wiggling about even if we left it alone. </a:t>
            </a:r>
          </a:p>
          <a:p>
            <a:pPr indent="-228600" lvl="0" marL="457200">
              <a:spcBef>
                <a:spcPts val="0"/>
              </a:spcBef>
              <a:spcAft>
                <a:spcPts val="0"/>
              </a:spcAft>
              <a:buClr>
                <a:schemeClr val="dk1"/>
              </a:buClr>
              <a:buFont typeface="Times New Roman"/>
            </a:pPr>
            <a:r>
              <a:rPr lang="en">
                <a:solidFill>
                  <a:schemeClr val="dk1"/>
                </a:solidFill>
                <a:latin typeface="Times New Roman"/>
                <a:ea typeface="Times New Roman"/>
                <a:cs typeface="Times New Roman"/>
                <a:sym typeface="Times New Roman"/>
              </a:rPr>
              <a:t>The planaria also shrunk in size during the experiment.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References</a:t>
            </a:r>
          </a:p>
        </p:txBody>
      </p:sp>
      <p:sp>
        <p:nvSpPr>
          <p:cNvPr id="135" name="Shape 13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 Cigarette Ingredients - Chemicals in Cigarettes. (n.d.). Retrieved November 23, 2015, from                                                                </a:t>
            </a:r>
          </a:p>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	http://www.tricountycessation.org/tobaccofacts/Cigarette-Ingredients.html </a:t>
            </a:r>
          </a:p>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 Pietranglo, A. (2014, August 25). The Effects of Smoking on the Body. Retrieved November 23, </a:t>
            </a:r>
          </a:p>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	2015, from http://www.healthline.com/health/smoking/effects-on-body </a:t>
            </a:r>
          </a:p>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Rawls, S., Patil, T., Tallarida, C., Baron, S., Kim, M., Song, K., . . . Raffa, R. (2011, May 6). </a:t>
            </a:r>
          </a:p>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	Nicotine behavioral pharmacology: Clues from planarians. Retrieved November 23, </a:t>
            </a:r>
          </a:p>
          <a:p>
            <a:pPr lvl="0" rtl="0">
              <a:spcBef>
                <a:spcPts val="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	2015, from http://www.ncbi.nlm.nih.gov/pmc/articles/PMC3163013 </a:t>
            </a:r>
          </a:p>
          <a:p>
            <a:pPr lvl="0" rtl="0">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ctrTitle"/>
          </p:nvPr>
        </p:nvSpPr>
        <p:spPr>
          <a:xfrm>
            <a:off x="311708" y="0"/>
            <a:ext cx="8520599" cy="2052599"/>
          </a:xfrm>
          <a:prstGeom prst="rect">
            <a:avLst/>
          </a:prstGeom>
        </p:spPr>
        <p:txBody>
          <a:bodyPr anchorCtr="0" anchor="b" bIns="91425" lIns="91425" rIns="91425" tIns="91425">
            <a:noAutofit/>
          </a:bodyPr>
          <a:lstStyle/>
          <a:p>
            <a:pPr>
              <a:spcBef>
                <a:spcPts val="0"/>
              </a:spcBef>
              <a:buNone/>
            </a:pPr>
            <a:r>
              <a:rPr lang="en"/>
              <a:t>The Effect of Cigarettes on Planaria Regeneration</a:t>
            </a:r>
          </a:p>
        </p:txBody>
      </p:sp>
      <p:sp>
        <p:nvSpPr>
          <p:cNvPr id="58" name="Shape 58"/>
          <p:cNvSpPr txBox="1"/>
          <p:nvPr>
            <p:ph idx="1" type="subTitle"/>
          </p:nvPr>
        </p:nvSpPr>
        <p:spPr>
          <a:xfrm>
            <a:off x="250925" y="2953650"/>
            <a:ext cx="8520599" cy="792600"/>
          </a:xfrm>
          <a:prstGeom prst="rect">
            <a:avLst/>
          </a:prstGeom>
        </p:spPr>
        <p:txBody>
          <a:bodyPr anchorCtr="0" anchor="t" bIns="91425" lIns="91425" rIns="91425" tIns="91425">
            <a:noAutofit/>
          </a:bodyPr>
          <a:lstStyle/>
          <a:p>
            <a:pPr lvl="0" rtl="0" algn="l">
              <a:lnSpc>
                <a:spcPct val="115000"/>
              </a:lnSpc>
              <a:spcBef>
                <a:spcPts val="0"/>
              </a:spcBef>
              <a:buNone/>
            </a:pPr>
            <a:r>
              <a:rPr lang="en" sz="2400">
                <a:solidFill>
                  <a:schemeClr val="dk1"/>
                </a:solidFill>
              </a:rPr>
              <a:t>By: Jonathan Quang, Jason Mei, Levi Olevsky, Minhein Htet, Max Zlotskiy</a:t>
            </a:r>
          </a:p>
          <a:p>
            <a:pPr lvl="0" algn="l">
              <a:lnSpc>
                <a:spcPct val="115000"/>
              </a:lnSpc>
              <a:spcBef>
                <a:spcPts val="0"/>
              </a:spcBef>
              <a:buClr>
                <a:schemeClr val="dk1"/>
              </a:buClr>
              <a:buSzPct val="45833"/>
              <a:buFont typeface="Arial"/>
              <a:buNone/>
            </a:pPr>
            <a:r>
              <a:rPr lang="en" sz="2400">
                <a:solidFill>
                  <a:schemeClr val="dk1"/>
                </a:solidFill>
              </a:rPr>
              <a:t>Ms.Quenzer Stuyvesant Highschool</a:t>
            </a:r>
            <a:br>
              <a:rPr lang="en" sz="2400">
                <a:solidFill>
                  <a:schemeClr val="dk1"/>
                </a:solidFill>
              </a:rPr>
            </a:br>
            <a:r>
              <a:rPr lang="en" sz="2400">
                <a:solidFill>
                  <a:schemeClr val="dk1"/>
                </a:solidFill>
              </a:rPr>
              <a:t>November 22, 2015</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Objective</a:t>
            </a:r>
          </a:p>
        </p:txBody>
      </p:sp>
      <p:sp>
        <p:nvSpPr>
          <p:cNvPr id="64" name="Shape 6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SzPct val="100000"/>
            </a:pPr>
            <a:r>
              <a:rPr lang="en" sz="3000"/>
              <a:t>The objective of this experiment was to gauge how an increase in cigarette concentration affects the regeneration rate or growth of planaria.</a:t>
            </a:r>
          </a:p>
          <a:p>
            <a:pPr indent="-228600" lvl="0" marL="457200">
              <a:spcBef>
                <a:spcPts val="0"/>
              </a:spcBef>
              <a:buSzPct val="100000"/>
            </a:pPr>
            <a:r>
              <a:rPr lang="en" sz="3000"/>
              <a:t>This experiment could be seen as a way of testing how cigarettes reduce our bodies’ capacity to grow more cells.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Hypothesis</a:t>
            </a:r>
          </a:p>
        </p:txBody>
      </p:sp>
      <p:sp>
        <p:nvSpPr>
          <p:cNvPr id="70" name="Shape 7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SzPct val="100000"/>
            </a:pPr>
            <a:r>
              <a:rPr lang="en" sz="2400">
                <a:solidFill>
                  <a:schemeClr val="dk1"/>
                </a:solidFill>
              </a:rPr>
              <a:t>If cigarette extract concentration increases, the rate of planaria regeneration would ultimately decrease because cigarettes contain a variety of harmful chemicals, such as nicotine, ammonia, and arsenic, which are generally toxic to animals. </a:t>
            </a:r>
          </a:p>
          <a:p>
            <a:pPr indent="-228600" lvl="0" marL="457200">
              <a:spcBef>
                <a:spcPts val="0"/>
              </a:spcBef>
              <a:spcAft>
                <a:spcPts val="0"/>
              </a:spcAft>
              <a:buClr>
                <a:schemeClr val="dk1"/>
              </a:buClr>
              <a:buSzPct val="100000"/>
            </a:pPr>
            <a:r>
              <a:rPr lang="en" sz="2400">
                <a:solidFill>
                  <a:schemeClr val="dk1"/>
                </a:solidFill>
              </a:rPr>
              <a:t>At the low concentrations being tested for this experiment, it was expected that some would die or at least shrink in length.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Materials</a:t>
            </a:r>
          </a:p>
        </p:txBody>
      </p:sp>
      <p:sp>
        <p:nvSpPr>
          <p:cNvPr id="76" name="Shape 7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6 Petri Dishes</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Spring Water</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Distilled Water</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3 Planaria</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1 Dissection Kit, containing a scalpel and a probe</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4 Russian Slim Cigarettes</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Graduated Cylinders</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Mortar and Pestle </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1 Ruler</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Graph paper</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Egg Yolk</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Dissection Microscope</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Pipette</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Filter Paper</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Procedure Part 1</a:t>
            </a:r>
          </a:p>
        </p:txBody>
      </p:sp>
      <p:sp>
        <p:nvSpPr>
          <p:cNvPr id="82" name="Shape 8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We removed the cigarette wrapper and filter; then we poured the powder into the mortar and pestle. </a:t>
            </a:r>
          </a:p>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The powder was ground into a fine powder.</a:t>
            </a:r>
          </a:p>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Water was added to make solutions of 1/4%, 1/8%, and 1/16% </a:t>
            </a:r>
          </a:p>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Using the filter paper, the sediments were filtered out.</a:t>
            </a:r>
          </a:p>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15 mL of the filtered solution was poured into a petri dish.</a:t>
            </a:r>
          </a:p>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In the corresponding petri dishes (controls), 15 mL of spring water was poured into them.</a:t>
            </a:r>
          </a:p>
          <a:p>
            <a:pPr indent="-228600" lvl="0" marL="457200" rtl="0">
              <a:spcBef>
                <a:spcPts val="0"/>
              </a:spcBef>
              <a:spcAft>
                <a:spcPts val="0"/>
              </a:spcAft>
              <a:buClr>
                <a:schemeClr val="dk1"/>
              </a:buClr>
              <a:buFont typeface="Times New Roman"/>
              <a:buAutoNum type="arabicPeriod"/>
            </a:pPr>
            <a:r>
              <a:rPr lang="en">
                <a:solidFill>
                  <a:schemeClr val="dk1"/>
                </a:solidFill>
                <a:latin typeface="Times New Roman"/>
                <a:ea typeface="Times New Roman"/>
                <a:cs typeface="Times New Roman"/>
                <a:sym typeface="Times New Roman"/>
              </a:rPr>
              <a:t>A horizontal cut was made on three different planaria.</a:t>
            </a:r>
          </a:p>
          <a:p>
            <a:pPr lvl="0" rtl="0">
              <a:spcBef>
                <a:spcPts val="0"/>
              </a:spcBef>
              <a:spcAft>
                <a:spcPts val="0"/>
              </a:spcAft>
              <a:buNone/>
            </a:pPr>
            <a:r>
              <a:t/>
            </a:r>
            <a:endParaRPr sz="1200">
              <a:solidFill>
                <a:schemeClr val="dk1"/>
              </a:solidFill>
              <a:latin typeface="Times New Roman"/>
              <a:ea typeface="Times New Roman"/>
              <a:cs typeface="Times New Roman"/>
              <a:sym typeface="Times New Roman"/>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124450" y="378950"/>
            <a:ext cx="8520599" cy="572699"/>
          </a:xfrm>
          <a:prstGeom prst="rect">
            <a:avLst/>
          </a:prstGeom>
        </p:spPr>
        <p:txBody>
          <a:bodyPr anchorCtr="0" anchor="t" bIns="91425" lIns="91425" rIns="91425" tIns="91425">
            <a:noAutofit/>
          </a:bodyPr>
          <a:lstStyle/>
          <a:p>
            <a:pPr>
              <a:spcBef>
                <a:spcPts val="0"/>
              </a:spcBef>
              <a:buNone/>
            </a:pPr>
            <a:r>
              <a:rPr lang="en"/>
              <a:t>Procedure Part 2</a:t>
            </a:r>
          </a:p>
        </p:txBody>
      </p:sp>
      <p:sp>
        <p:nvSpPr>
          <p:cNvPr id="88" name="Shape 8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latin typeface="Times New Roman"/>
                <a:ea typeface="Times New Roman"/>
                <a:cs typeface="Times New Roman"/>
                <a:sym typeface="Times New Roman"/>
              </a:rPr>
              <a:t>8. Using the pipette, one half of a planarian was transferred into a petri dish with the ¼ % solution.</a:t>
            </a:r>
          </a:p>
          <a:p>
            <a:pPr lvl="0" rtl="0">
              <a:spcBef>
                <a:spcPts val="0"/>
              </a:spcBef>
              <a:spcAft>
                <a:spcPts val="0"/>
              </a:spcAft>
              <a:buNone/>
            </a:pPr>
            <a:r>
              <a:rPr lang="en">
                <a:solidFill>
                  <a:schemeClr val="dk1"/>
                </a:solidFill>
                <a:latin typeface="Times New Roman"/>
                <a:ea typeface="Times New Roman"/>
                <a:cs typeface="Times New Roman"/>
                <a:sym typeface="Times New Roman"/>
              </a:rPr>
              <a:t>9. Using the pipette, the other half was transferred into the corresponding petri dish, filled with 15mL of water.</a:t>
            </a:r>
          </a:p>
          <a:p>
            <a:pPr rtl="0">
              <a:spcBef>
                <a:spcPts val="0"/>
              </a:spcBef>
              <a:spcAft>
                <a:spcPts val="0"/>
              </a:spcAft>
              <a:buNone/>
            </a:pPr>
            <a:r>
              <a:rPr lang="en">
                <a:solidFill>
                  <a:schemeClr val="dk1"/>
                </a:solidFill>
                <a:latin typeface="Times New Roman"/>
                <a:ea typeface="Times New Roman"/>
                <a:cs typeface="Times New Roman"/>
                <a:sym typeface="Times New Roman"/>
              </a:rPr>
              <a:t>10. Repeat steps 6 and 7 for ⅛ % and 1/16 % solutions.</a:t>
            </a:r>
          </a:p>
          <a:p>
            <a:pPr lvl="0" rtl="0">
              <a:spcBef>
                <a:spcPts val="0"/>
              </a:spcBef>
              <a:spcAft>
                <a:spcPts val="0"/>
              </a:spcAft>
              <a:buNone/>
            </a:pPr>
            <a:r>
              <a:rPr lang="en">
                <a:solidFill>
                  <a:schemeClr val="dk1"/>
                </a:solidFill>
                <a:latin typeface="Times New Roman"/>
                <a:ea typeface="Times New Roman"/>
                <a:cs typeface="Times New Roman"/>
                <a:sym typeface="Times New Roman"/>
              </a:rPr>
              <a:t>11. The lengths of each planarian were recorded once a day. This wasn’t possible to do everyday. The length of each planarian should be measured when it is elongated</a:t>
            </a:r>
          </a:p>
          <a:p>
            <a:pPr lvl="0" rtl="0">
              <a:spcBef>
                <a:spcPts val="0"/>
              </a:spcBef>
              <a:spcAft>
                <a:spcPts val="0"/>
              </a:spcAft>
              <a:buNone/>
            </a:pPr>
            <a:r>
              <a:rPr lang="en">
                <a:solidFill>
                  <a:schemeClr val="dk1"/>
                </a:solidFill>
                <a:latin typeface="Times New Roman"/>
                <a:ea typeface="Times New Roman"/>
                <a:cs typeface="Times New Roman"/>
                <a:sym typeface="Times New Roman"/>
              </a:rPr>
              <a:t>12. Each planarian-half was fed little bits of egg once a week and the water of each container was replaced once every three days.</a:t>
            </a:r>
          </a:p>
          <a:p>
            <a:pPr lvl="0">
              <a:spcBef>
                <a:spcPts val="0"/>
              </a:spcBef>
              <a:spcAft>
                <a:spcPts val="0"/>
              </a:spcAft>
              <a:buNone/>
            </a:pPr>
            <a:r>
              <a:rPr lang="en">
                <a:solidFill>
                  <a:schemeClr val="dk1"/>
                </a:solidFill>
                <a:latin typeface="Times New Roman"/>
                <a:ea typeface="Times New Roman"/>
                <a:cs typeface="Times New Roman"/>
                <a:sym typeface="Times New Roman"/>
              </a:rPr>
              <a:t>13. Compared data to see if correlation exists between the concentration of mashed cigarette and regeneration rate.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1669650" y="0"/>
            <a:ext cx="2756700" cy="572699"/>
          </a:xfrm>
          <a:prstGeom prst="rect">
            <a:avLst/>
          </a:prstGeom>
        </p:spPr>
        <p:txBody>
          <a:bodyPr anchorCtr="0" anchor="t" bIns="91425" lIns="91425" rIns="91425" tIns="91425">
            <a:noAutofit/>
          </a:bodyPr>
          <a:lstStyle/>
          <a:p>
            <a:pPr>
              <a:spcBef>
                <a:spcPts val="0"/>
              </a:spcBef>
              <a:buNone/>
            </a:pPr>
            <a:r>
              <a:rPr lang="en"/>
              <a:t>Controls</a:t>
            </a:r>
          </a:p>
        </p:txBody>
      </p:sp>
      <p:sp>
        <p:nvSpPr>
          <p:cNvPr id="94" name="Shape 94"/>
          <p:cNvSpPr txBox="1"/>
          <p:nvPr>
            <p:ph idx="1" type="body"/>
          </p:nvPr>
        </p:nvSpPr>
        <p:spPr>
          <a:xfrm>
            <a:off x="69300" y="677112"/>
            <a:ext cx="1644600" cy="1263299"/>
          </a:xfrm>
          <a:prstGeom prst="rect">
            <a:avLst/>
          </a:prstGeom>
        </p:spPr>
        <p:txBody>
          <a:bodyPr anchorCtr="0" anchor="t" bIns="91425" lIns="91425" rIns="91425" tIns="91425">
            <a:noAutofit/>
          </a:bodyPr>
          <a:lstStyle/>
          <a:p>
            <a:pPr>
              <a:spcBef>
                <a:spcPts val="0"/>
              </a:spcBef>
              <a:buNone/>
            </a:pPr>
            <a:r>
              <a:rPr lang="en" sz="2400"/>
              <a:t>         1/4% </a:t>
            </a:r>
          </a:p>
        </p:txBody>
      </p:sp>
      <p:pic>
        <p:nvPicPr>
          <p:cNvPr id="95" name="Shape 95"/>
          <p:cNvPicPr preferRelativeResize="0"/>
          <p:nvPr/>
        </p:nvPicPr>
        <p:blipFill rotWithShape="1">
          <a:blip r:embed="rId3">
            <a:alphaModFix/>
          </a:blip>
          <a:srcRect b="75091" l="0" r="0" t="-1800"/>
          <a:stretch/>
        </p:blipFill>
        <p:spPr>
          <a:xfrm>
            <a:off x="1704762" y="534700"/>
            <a:ext cx="5442699" cy="1548125"/>
          </a:xfrm>
          <a:prstGeom prst="rect">
            <a:avLst/>
          </a:prstGeom>
          <a:noFill/>
          <a:ln>
            <a:noFill/>
          </a:ln>
        </p:spPr>
      </p:pic>
      <p:pic>
        <p:nvPicPr>
          <p:cNvPr id="96" name="Shape 96"/>
          <p:cNvPicPr preferRelativeResize="0"/>
          <p:nvPr/>
        </p:nvPicPr>
        <p:blipFill rotWithShape="1">
          <a:blip r:embed="rId3">
            <a:alphaModFix/>
          </a:blip>
          <a:srcRect b="41129" l="0" r="0" t="34443"/>
          <a:stretch/>
        </p:blipFill>
        <p:spPr>
          <a:xfrm>
            <a:off x="1669649" y="2158986"/>
            <a:ext cx="5512925" cy="1434224"/>
          </a:xfrm>
          <a:prstGeom prst="rect">
            <a:avLst/>
          </a:prstGeom>
          <a:noFill/>
          <a:ln>
            <a:noFill/>
          </a:ln>
        </p:spPr>
      </p:pic>
      <p:pic>
        <p:nvPicPr>
          <p:cNvPr id="97" name="Shape 97"/>
          <p:cNvPicPr preferRelativeResize="0"/>
          <p:nvPr/>
        </p:nvPicPr>
        <p:blipFill rotWithShape="1">
          <a:blip r:embed="rId3">
            <a:alphaModFix/>
          </a:blip>
          <a:srcRect b="6337" l="0" r="0" t="68661"/>
          <a:stretch/>
        </p:blipFill>
        <p:spPr>
          <a:xfrm>
            <a:off x="1669650" y="3669341"/>
            <a:ext cx="5512925" cy="1467857"/>
          </a:xfrm>
          <a:prstGeom prst="rect">
            <a:avLst/>
          </a:prstGeom>
          <a:noFill/>
          <a:ln>
            <a:noFill/>
          </a:ln>
        </p:spPr>
      </p:pic>
      <p:sp>
        <p:nvSpPr>
          <p:cNvPr id="98" name="Shape 98"/>
          <p:cNvSpPr txBox="1"/>
          <p:nvPr/>
        </p:nvSpPr>
        <p:spPr>
          <a:xfrm>
            <a:off x="4426350" y="-15150"/>
            <a:ext cx="2672700" cy="473700"/>
          </a:xfrm>
          <a:prstGeom prst="rect">
            <a:avLst/>
          </a:prstGeom>
          <a:noFill/>
          <a:ln>
            <a:noFill/>
          </a:ln>
        </p:spPr>
        <p:txBody>
          <a:bodyPr anchorCtr="0" anchor="t" bIns="91425" lIns="91425" rIns="91425" tIns="91425">
            <a:noAutofit/>
          </a:bodyPr>
          <a:lstStyle/>
          <a:p>
            <a:pPr>
              <a:spcBef>
                <a:spcPts val="0"/>
              </a:spcBef>
              <a:buNone/>
            </a:pPr>
            <a:r>
              <a:rPr lang="en" sz="2800"/>
              <a:t>Solutions</a:t>
            </a:r>
          </a:p>
        </p:txBody>
      </p:sp>
      <p:sp>
        <p:nvSpPr>
          <p:cNvPr id="99" name="Shape 99"/>
          <p:cNvSpPr txBox="1"/>
          <p:nvPr/>
        </p:nvSpPr>
        <p:spPr>
          <a:xfrm>
            <a:off x="0" y="3995725"/>
            <a:ext cx="1783199" cy="8150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00" name="Shape 100"/>
          <p:cNvSpPr txBox="1"/>
          <p:nvPr>
            <p:ph idx="2" type="body"/>
          </p:nvPr>
        </p:nvSpPr>
        <p:spPr>
          <a:xfrm>
            <a:off x="0" y="2244437"/>
            <a:ext cx="1644600" cy="1263299"/>
          </a:xfrm>
          <a:prstGeom prst="rect">
            <a:avLst/>
          </a:prstGeom>
        </p:spPr>
        <p:txBody>
          <a:bodyPr anchorCtr="0" anchor="t" bIns="91425" lIns="91425" rIns="91425" tIns="91425">
            <a:noAutofit/>
          </a:bodyPr>
          <a:lstStyle/>
          <a:p>
            <a:pPr lvl="0" rtl="0">
              <a:spcBef>
                <a:spcPts val="0"/>
              </a:spcBef>
              <a:buNone/>
            </a:pPr>
            <a:r>
              <a:rPr lang="en" sz="2400"/>
              <a:t>         1/8%</a:t>
            </a:r>
          </a:p>
        </p:txBody>
      </p:sp>
      <p:sp>
        <p:nvSpPr>
          <p:cNvPr id="101" name="Shape 101"/>
          <p:cNvSpPr txBox="1"/>
          <p:nvPr>
            <p:ph idx="3" type="body"/>
          </p:nvPr>
        </p:nvSpPr>
        <p:spPr>
          <a:xfrm>
            <a:off x="0" y="3771625"/>
            <a:ext cx="1644600" cy="1263299"/>
          </a:xfrm>
          <a:prstGeom prst="rect">
            <a:avLst/>
          </a:prstGeom>
        </p:spPr>
        <p:txBody>
          <a:bodyPr anchorCtr="0" anchor="t" bIns="91425" lIns="91425" rIns="91425" tIns="91425">
            <a:noAutofit/>
          </a:bodyPr>
          <a:lstStyle/>
          <a:p>
            <a:pPr lvl="0" rtl="0">
              <a:spcBef>
                <a:spcPts val="0"/>
              </a:spcBef>
              <a:buNone/>
            </a:pPr>
            <a:r>
              <a:rPr lang="en" sz="2400"/>
              <a:t>       1/16% </a:t>
            </a:r>
          </a:p>
        </p:txBody>
      </p:sp>
      <p:sp>
        <p:nvSpPr>
          <p:cNvPr id="102" name="Shape 102"/>
          <p:cNvSpPr txBox="1"/>
          <p:nvPr/>
        </p:nvSpPr>
        <p:spPr>
          <a:xfrm>
            <a:off x="7635075" y="2577100"/>
            <a:ext cx="6159300" cy="7185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03" name="Shape 103"/>
          <p:cNvSpPr txBox="1"/>
          <p:nvPr/>
        </p:nvSpPr>
        <p:spPr>
          <a:xfrm>
            <a:off x="7357025" y="695075"/>
            <a:ext cx="1644600" cy="3967199"/>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*The red circles  surround the planaria in their respective dishes</a:t>
            </a:r>
          </a:p>
          <a:p>
            <a:pPr lvl="0" rtl="0">
              <a:lnSpc>
                <a:spcPct val="115000"/>
              </a:lnSpc>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**All photos on this page were taken on November 17, 2015</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gn="ctr">
              <a:lnSpc>
                <a:spcPct val="115000"/>
              </a:lnSpc>
              <a:spcBef>
                <a:spcPts val="0"/>
              </a:spcBef>
              <a:buClr>
                <a:schemeClr val="dk1"/>
              </a:buClr>
              <a:buSzPct val="45833"/>
              <a:buFont typeface="Arial"/>
              <a:buNone/>
            </a:pPr>
            <a:r>
              <a:rPr b="1" lang="en" sz="2400">
                <a:latin typeface="Times New Roman"/>
                <a:ea typeface="Times New Roman"/>
                <a:cs typeface="Times New Roman"/>
                <a:sym typeface="Times New Roman"/>
              </a:rPr>
              <a:t>Length of Planaria In Solutions with Varying Concentrations of Cigarette Extract (cm)</a:t>
            </a:r>
          </a:p>
          <a:p>
            <a:pPr>
              <a:spcBef>
                <a:spcPts val="0"/>
              </a:spcBef>
              <a:buNone/>
            </a:pPr>
            <a:r>
              <a:t/>
            </a:r>
            <a:endParaRPr/>
          </a:p>
        </p:txBody>
      </p:sp>
      <p:sp>
        <p:nvSpPr>
          <p:cNvPr id="109" name="Shape 109"/>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graphicFrame>
        <p:nvGraphicFramePr>
          <p:cNvPr id="110" name="Shape 110"/>
          <p:cNvGraphicFramePr/>
          <p:nvPr/>
        </p:nvGraphicFramePr>
        <p:xfrm>
          <a:off x="1146875" y="1499775"/>
          <a:ext cx="3000000" cy="3000000"/>
        </p:xfrm>
        <a:graphic>
          <a:graphicData uri="http://schemas.openxmlformats.org/drawingml/2006/table">
            <a:tbl>
              <a:tblPr>
                <a:noFill/>
                <a:tableStyleId>{68DA8187-8910-498C-AF3D-6114B586D751}</a:tableStyleId>
              </a:tblPr>
              <a:tblGrid>
                <a:gridCol w="619125"/>
                <a:gridCol w="1057275"/>
                <a:gridCol w="781050"/>
                <a:gridCol w="1038225"/>
                <a:gridCol w="666750"/>
                <a:gridCol w="1038225"/>
                <a:gridCol w="742950"/>
              </a:tblGrid>
              <a:tr h="12700">
                <a:tc>
                  <a:txBody>
                    <a:bodyPr>
                      <a:noAutofit/>
                    </a:bodyPr>
                    <a:lstStyle/>
                    <a:p>
                      <a:pPr lvl="0" rtl="0">
                        <a:spcBef>
                          <a:spcPts val="0"/>
                        </a:spcBef>
                        <a:buNone/>
                      </a:pPr>
                      <a:r>
                        <a:rPr lang="en" sz="1200">
                          <a:latin typeface="Times New Roman"/>
                          <a:ea typeface="Times New Roman"/>
                          <a:cs typeface="Times New Roman"/>
                          <a:sym typeface="Times New Roman"/>
                        </a:rPr>
                        <a:t>Date</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¼% Concentration</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¼% Control</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⅛%</a:t>
                      </a:r>
                    </a:p>
                    <a:p>
                      <a:pPr lvl="0" rtl="0">
                        <a:spcBef>
                          <a:spcPts val="0"/>
                        </a:spcBef>
                        <a:buNone/>
                      </a:pPr>
                      <a:r>
                        <a:rPr lang="en" sz="1200">
                          <a:latin typeface="Times New Roman"/>
                          <a:ea typeface="Times New Roman"/>
                          <a:cs typeface="Times New Roman"/>
                          <a:sym typeface="Times New Roman"/>
                        </a:rPr>
                        <a:t>Concentration</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⅛% Control</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1/16 % Concentration</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1/16 % Control</a:t>
                      </a:r>
                    </a:p>
                  </a:txBody>
                  <a:tcPr marT="63500" marB="63500" marR="63500" marL="63500"/>
                </a:tc>
              </a:tr>
              <a:tr h="12700">
                <a:tc>
                  <a:txBody>
                    <a:bodyPr>
                      <a:noAutofit/>
                    </a:bodyPr>
                    <a:lstStyle/>
                    <a:p>
                      <a:pPr lvl="0" rtl="0">
                        <a:spcBef>
                          <a:spcPts val="0"/>
                        </a:spcBef>
                        <a:buNone/>
                      </a:pPr>
                      <a:r>
                        <a:rPr lang="en" sz="1200">
                          <a:latin typeface="Times New Roman"/>
                          <a:ea typeface="Times New Roman"/>
                          <a:cs typeface="Times New Roman"/>
                          <a:sym typeface="Times New Roman"/>
                        </a:rPr>
                        <a:t>11/5</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r>
              <a:tr h="12700">
                <a:tc>
                  <a:txBody>
                    <a:bodyPr>
                      <a:noAutofit/>
                    </a:bodyPr>
                    <a:lstStyle/>
                    <a:p>
                      <a:pPr lvl="0" rtl="0">
                        <a:spcBef>
                          <a:spcPts val="0"/>
                        </a:spcBef>
                        <a:buNone/>
                      </a:pPr>
                      <a:r>
                        <a:rPr lang="en" sz="1200">
                          <a:latin typeface="Times New Roman"/>
                          <a:ea typeface="Times New Roman"/>
                          <a:cs typeface="Times New Roman"/>
                          <a:sym typeface="Times New Roman"/>
                        </a:rPr>
                        <a:t>11/10</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0.6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r>
              <a:tr h="12700">
                <a:tc>
                  <a:txBody>
                    <a:bodyPr>
                      <a:noAutofit/>
                    </a:bodyPr>
                    <a:lstStyle/>
                    <a:p>
                      <a:pPr lvl="0" rtl="0">
                        <a:spcBef>
                          <a:spcPts val="0"/>
                        </a:spcBef>
                        <a:buNone/>
                      </a:pPr>
                      <a:r>
                        <a:rPr lang="en" sz="1200">
                          <a:latin typeface="Times New Roman"/>
                          <a:ea typeface="Times New Roman"/>
                          <a:cs typeface="Times New Roman"/>
                          <a:sym typeface="Times New Roman"/>
                        </a:rPr>
                        <a:t>11/13</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DEAD</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0.15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r>
              <a:tr h="889000">
                <a:tc>
                  <a:txBody>
                    <a:bodyPr>
                      <a:noAutofit/>
                    </a:bodyPr>
                    <a:lstStyle/>
                    <a:p>
                      <a:pPr lvl="0" rtl="0">
                        <a:spcBef>
                          <a:spcPts val="0"/>
                        </a:spcBef>
                        <a:buNone/>
                      </a:pPr>
                      <a:r>
                        <a:rPr lang="en" sz="1200">
                          <a:latin typeface="Times New Roman"/>
                          <a:ea typeface="Times New Roman"/>
                          <a:cs typeface="Times New Roman"/>
                          <a:sym typeface="Times New Roman"/>
                        </a:rPr>
                        <a:t>11/15</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DEAD</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Planaria split into</a:t>
                      </a:r>
                    </a:p>
                    <a:p>
                      <a:pPr lvl="0" rtl="0" algn="ctr">
                        <a:spcBef>
                          <a:spcPts val="0"/>
                        </a:spcBef>
                        <a:buNone/>
                      </a:pPr>
                      <a:r>
                        <a:rPr lang="en" sz="1200">
                          <a:latin typeface="Times New Roman"/>
                          <a:ea typeface="Times New Roman"/>
                          <a:cs typeface="Times New Roman"/>
                          <a:sym typeface="Times New Roman"/>
                        </a:rPr>
                        <a:t>0.2 cm halves</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r>
              <a:tr h="12700">
                <a:tc>
                  <a:txBody>
                    <a:bodyPr>
                      <a:noAutofit/>
                    </a:bodyPr>
                    <a:lstStyle/>
                    <a:p>
                      <a:pPr lvl="0" rtl="0">
                        <a:spcBef>
                          <a:spcPts val="0"/>
                        </a:spcBef>
                        <a:buNone/>
                      </a:pPr>
                      <a:r>
                        <a:rPr lang="en" sz="1200">
                          <a:latin typeface="Times New Roman"/>
                          <a:ea typeface="Times New Roman"/>
                          <a:cs typeface="Times New Roman"/>
                          <a:sym typeface="Times New Roman"/>
                        </a:rPr>
                        <a:t>11/17</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DEAD</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 cm </a:t>
                      </a:r>
                    </a:p>
                    <a:p>
                      <a:pPr lvl="0" rtl="0" algn="ctr">
                        <a:spcBef>
                          <a:spcPts val="0"/>
                        </a:spcBef>
                        <a:buNone/>
                      </a:pPr>
                      <a:r>
                        <a:rPr lang="en" sz="1200">
                          <a:latin typeface="Times New Roman"/>
                          <a:ea typeface="Times New Roman"/>
                          <a:cs typeface="Times New Roman"/>
                          <a:sym typeface="Times New Roman"/>
                        </a:rPr>
                        <a:t>0.3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0.15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0.1 cm</a:t>
                      </a:r>
                    </a:p>
                  </a:txBody>
                  <a:tcPr marT="63500" marB="63500" marR="63500" marL="63500"/>
                </a:tc>
              </a:tr>
              <a:tr h="292100">
                <a:tc>
                  <a:txBody>
                    <a:bodyPr>
                      <a:noAutofit/>
                    </a:bodyPr>
                    <a:lstStyle/>
                    <a:p>
                      <a:pPr lvl="0" rtl="0">
                        <a:spcBef>
                          <a:spcPts val="0"/>
                        </a:spcBef>
                        <a:buNone/>
                      </a:pPr>
                      <a:r>
                        <a:rPr lang="en" sz="1200">
                          <a:latin typeface="Times New Roman"/>
                          <a:ea typeface="Times New Roman"/>
                          <a:cs typeface="Times New Roman"/>
                          <a:sym typeface="Times New Roman"/>
                        </a:rPr>
                        <a:t>11/18</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DEAD</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0.3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 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 cm</a:t>
                      </a:r>
                    </a:p>
                  </a:txBody>
                  <a:tcPr marT="63500" marB="63500" marR="63500" marL="63500"/>
                </a:tc>
                <a:tc>
                  <a:txBody>
                    <a:bodyPr>
                      <a:noAutofit/>
                    </a:bodyPr>
                    <a:lstStyle/>
                    <a:p>
                      <a:pPr lvl="0" rtl="0" algn="ctr">
                        <a:spcBef>
                          <a:spcPts val="0"/>
                        </a:spcBef>
                        <a:buNone/>
                      </a:pPr>
                      <a:r>
                        <a:rPr lang="en" sz="1200">
                          <a:latin typeface="Times New Roman"/>
                          <a:ea typeface="Times New Roman"/>
                          <a:cs typeface="Times New Roman"/>
                          <a:sym typeface="Times New Roman"/>
                        </a:rPr>
                        <a:t>0.25 cm</a:t>
                      </a:r>
                    </a:p>
                  </a:txBody>
                  <a:tcPr marT="63500" marB="63500" marR="63500" marL="63500"/>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