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es, Jonathan" initials="BJ" lastIdx="16" clrIdx="0">
    <p:extLst>
      <p:ext uri="{19B8F6BF-5375-455C-9EA6-DF929625EA0E}">
        <p15:presenceInfo xmlns:p15="http://schemas.microsoft.com/office/powerpoint/2012/main" userId="S-1-5-21-505881439-82067924-1220176271-4325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3T17:53:50.214" idx="2">
    <p:pos x="5066" y="3421"/>
    <p:text>Include test set for this? validation, testing?</p:text>
    <p:extLst mod="1">
      <p:ext uri="{C676402C-5697-4E1C-873F-D02D1690AC5C}">
        <p15:threadingInfo xmlns:p15="http://schemas.microsoft.com/office/powerpoint/2012/main" timeZoneBias="300"/>
      </p:ext>
    </p:extLst>
  </p:cm>
  <p:cm authorId="1" dt="2017-01-04T09:34:36.659" idx="4">
    <p:pos x="7089" y="337"/>
    <p:text>e.g. Template Matching Parameters</p:text>
    <p:extLst mod="1">
      <p:ext uri="{C676402C-5697-4E1C-873F-D02D1690AC5C}">
        <p15:threadingInfo xmlns:p15="http://schemas.microsoft.com/office/powerpoint/2012/main" timeZoneBias="300"/>
      </p:ext>
    </p:extLst>
  </p:cm>
  <p:cm authorId="1" dt="2017-01-04T09:40:18.226" idx="5">
    <p:pos x="1280" y="187"/>
    <p:text>TODO:</p:text>
    <p:extLst mod="1">
      <p:ext uri="{C676402C-5697-4E1C-873F-D02D1690AC5C}">
        <p15:threadingInfo xmlns:p15="http://schemas.microsoft.com/office/powerpoint/2012/main" timeZoneBias="300"/>
      </p:ext>
    </p:extLst>
  </p:cm>
  <p:cm authorId="1" dt="2017-01-04T09:41:06.904" idx="6">
    <p:pos x="1280" y="283"/>
    <p:text>2. Calibration of risk model</p:text>
    <p:extLst mod="1">
      <p:ext uri="{C676402C-5697-4E1C-873F-D02D1690AC5C}">
        <p15:threadingInfo xmlns:p15="http://schemas.microsoft.com/office/powerpoint/2012/main" timeZoneBias="300">
          <p15:parentCm authorId="1" idx="5"/>
        </p15:threadingInfo>
      </p:ext>
    </p:extLst>
  </p:cm>
  <p:cm authorId="1" dt="2017-01-04T09:41:42.694" idx="8">
    <p:pos x="1280" y="475"/>
    <p:text>4. how to handle streaming data? online learning?</p:text>
    <p:extLst mod="1">
      <p:ext uri="{C676402C-5697-4E1C-873F-D02D1690AC5C}">
        <p15:threadingInfo xmlns:p15="http://schemas.microsoft.com/office/powerpoint/2012/main" timeZoneBias="300">
          <p15:parentCm authorId="1" idx="5"/>
        </p15:threadingInfo>
      </p:ext>
    </p:extLst>
  </p:cm>
  <p:cm authorId="1" dt="2017-01-04T11:52:42.885" idx="10">
    <p:pos x="3543" y="1416"/>
    <p:text>Before or after train/test splitting?</p:text>
    <p:extLst>
      <p:ext uri="{C676402C-5697-4E1C-873F-D02D1690AC5C}">
        <p15:threadingInfo xmlns:p15="http://schemas.microsoft.com/office/powerpoint/2012/main" timeZoneBias="300"/>
      </p:ext>
    </p:extLst>
  </p:cm>
  <p:cm authorId="1" dt="2017-01-10T10:27:56.178" idx="11">
    <p:pos x="2971" y="697"/>
    <p:text>For observational, split training before threshold datetime, testing after the threshold datetime</p:text>
    <p:extLst>
      <p:ext uri="{C676402C-5697-4E1C-873F-D02D1690AC5C}">
        <p15:threadingInfo xmlns:p15="http://schemas.microsoft.com/office/powerpoint/2012/main" timeZoneBias="300"/>
      </p:ext>
    </p:extLst>
  </p:cm>
  <p:cm authorId="1" dt="2017-01-10T11:56:50.795" idx="12">
    <p:pos x="3070" y="1051"/>
    <p:text>Report variable summary</p:text>
    <p:extLst>
      <p:ext uri="{C676402C-5697-4E1C-873F-D02D1690AC5C}">
        <p15:threadingInfo xmlns:p15="http://schemas.microsoft.com/office/powerpoint/2012/main" timeZoneBias="300"/>
      </p:ext>
    </p:extLst>
  </p:cm>
  <p:cm authorId="1" dt="2017-01-26T12:17:22.831" idx="15">
    <p:pos x="1828" y="1037"/>
    <p:text>Remove frequently missing predictors</p:text>
    <p:extLst>
      <p:ext uri="{C676402C-5697-4E1C-873F-D02D1690AC5C}">
        <p15:threadingInfo xmlns:p15="http://schemas.microsoft.com/office/powerpoint/2012/main" timeZoneBias="300"/>
      </p:ext>
    </p:extLst>
  </p:cm>
  <p:cm authorId="1" dt="2017-02-02T16:03:25.515" idx="16">
    <p:pos x="5508" y="2413"/>
    <p:text>Variable importance, rankings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4C528-B0F3-40CF-A81C-CF487625AC0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F508-8AB1-4594-A10F-9AFBFC2F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2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F508-8AB1-4594-A10F-9AFBFC2FF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1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8D0F-8587-4859-BE79-B66FC3D6AA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413C-3245-4FC9-970E-2EA78A50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8D0F-8587-4859-BE79-B66FC3D6AA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413C-3245-4FC9-970E-2EA78A50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8D0F-8587-4859-BE79-B66FC3D6AA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413C-3245-4FC9-970E-2EA78A50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8D0F-8587-4859-BE79-B66FC3D6AA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413C-3245-4FC9-970E-2EA78A50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8D0F-8587-4859-BE79-B66FC3D6AA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413C-3245-4FC9-970E-2EA78A50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8D0F-8587-4859-BE79-B66FC3D6AA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413C-3245-4FC9-970E-2EA78A50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8D0F-8587-4859-BE79-B66FC3D6AA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413C-3245-4FC9-970E-2EA78A50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3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8D0F-8587-4859-BE79-B66FC3D6AA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413C-3245-4FC9-970E-2EA78A50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8D0F-8587-4859-BE79-B66FC3D6AA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413C-3245-4FC9-970E-2EA78A50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9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8D0F-8587-4859-BE79-B66FC3D6AA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413C-3245-4FC9-970E-2EA78A50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8D0F-8587-4859-BE79-B66FC3D6AA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413C-3245-4FC9-970E-2EA78A50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E8D0F-8587-4859-BE79-B66FC3D6AA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9413C-3245-4FC9-970E-2EA78A50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3112770" y="856022"/>
            <a:ext cx="1367790" cy="22947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ID, DT, VARNAME, VALUE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112770" y="1592145"/>
            <a:ext cx="1710690" cy="22947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[ID]: VAR1_VALUE, …, VARN_VALUE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3005" y="1188827"/>
            <a:ext cx="863346" cy="712598"/>
            <a:chOff x="8526780" y="601980"/>
            <a:chExt cx="922020" cy="1408149"/>
          </a:xfrm>
        </p:grpSpPr>
        <p:sp>
          <p:nvSpPr>
            <p:cNvPr id="12" name="Flowchart: Process 11"/>
            <p:cNvSpPr/>
            <p:nvPr/>
          </p:nvSpPr>
          <p:spPr>
            <a:xfrm>
              <a:off x="8625839" y="601980"/>
              <a:ext cx="723900" cy="73914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Variable data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26780" y="1341120"/>
              <a:ext cx="922020" cy="66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6">
                      <a:lumMod val="50000"/>
                    </a:schemeClr>
                  </a:solidFill>
                </a:rPr>
                <a:t>Excel Workbook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0982" y="3331685"/>
            <a:ext cx="938196" cy="484051"/>
            <a:chOff x="9875520" y="621886"/>
            <a:chExt cx="922020" cy="954584"/>
          </a:xfrm>
        </p:grpSpPr>
        <p:sp>
          <p:nvSpPr>
            <p:cNvPr id="16" name="Flowchart: Process 15"/>
            <p:cNvSpPr/>
            <p:nvPr/>
          </p:nvSpPr>
          <p:spPr>
            <a:xfrm>
              <a:off x="9974580" y="621886"/>
              <a:ext cx="723900" cy="73914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Metamodels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75520" y="1361026"/>
              <a:ext cx="9220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.</a:t>
              </a:r>
              <a:r>
                <a:rPr lang="en-US" sz="800" dirty="0" err="1"/>
                <a:t>py</a:t>
              </a:r>
              <a:r>
                <a:rPr lang="en-US" sz="800" dirty="0"/>
                <a:t> Script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253740" y="1181921"/>
            <a:ext cx="0" cy="32574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389007" y="1331967"/>
            <a:ext cx="172376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17717" y="1001499"/>
            <a:ext cx="951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Date and variable inclusion criteria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238500" y="1916444"/>
            <a:ext cx="7620" cy="30002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3103246" y="2969130"/>
            <a:ext cx="1710690" cy="22947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[ID]: X1, …, XN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368076" y="1462879"/>
            <a:ext cx="1735170" cy="127573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80307" y="2169223"/>
            <a:ext cx="951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Apply variable mappings: imputation, quantization, standardization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25343" y="3064780"/>
            <a:ext cx="621601" cy="50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42194" y="2969130"/>
            <a:ext cx="2510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 (final) preprocessing mappings after fitting (PKL); </a:t>
            </a:r>
          </a:p>
          <a:p>
            <a:r>
              <a:rPr lang="en-US" sz="800" dirty="0"/>
              <a:t>Save (final) resulting </a:t>
            </a:r>
            <a:r>
              <a:rPr lang="en-US" sz="800" dirty="0" err="1"/>
              <a:t>dataframe</a:t>
            </a:r>
            <a:r>
              <a:rPr lang="en-US" sz="800" dirty="0"/>
              <a:t> (PKL)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20051" y="429755"/>
            <a:ext cx="3671505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i="1" dirty="0"/>
              <a:t>Schema for Excel Workbook.</a:t>
            </a:r>
          </a:p>
          <a:p>
            <a:r>
              <a:rPr lang="en-US" sz="800" dirty="0"/>
              <a:t>Variable Name, </a:t>
            </a:r>
            <a:r>
              <a:rPr lang="en-US" sz="800" dirty="0" err="1"/>
              <a:t>FilePath</a:t>
            </a:r>
            <a:r>
              <a:rPr lang="en-US" sz="800" dirty="0"/>
              <a:t>, Description, </a:t>
            </a:r>
            <a:r>
              <a:rPr lang="en-US" sz="800" dirty="0" err="1"/>
              <a:t>IncludeFlag</a:t>
            </a:r>
            <a:r>
              <a:rPr lang="en-US" sz="800" dirty="0"/>
              <a:t>, </a:t>
            </a:r>
            <a:r>
              <a:rPr lang="en-US" sz="800" dirty="0" err="1"/>
              <a:t>PreprocessMethod</a:t>
            </a:r>
            <a:r>
              <a:rPr lang="en-US" sz="800" dirty="0"/>
              <a:t> (</a:t>
            </a:r>
            <a:r>
              <a:rPr lang="en-US" sz="800" dirty="0" err="1"/>
              <a:t>ImputeMethod</a:t>
            </a:r>
            <a:r>
              <a:rPr lang="en-US" sz="800" dirty="0"/>
              <a:t>, </a:t>
            </a:r>
            <a:r>
              <a:rPr lang="en-US" sz="800" dirty="0" err="1"/>
              <a:t>EncodeMethod</a:t>
            </a:r>
            <a:r>
              <a:rPr lang="en-US" sz="800" dirty="0"/>
              <a:t>, </a:t>
            </a:r>
            <a:r>
              <a:rPr lang="en-US" sz="800" dirty="0" err="1"/>
              <a:t>StandardizeMethod</a:t>
            </a:r>
            <a:r>
              <a:rPr lang="en-US" sz="800" dirty="0"/>
              <a:t>), </a:t>
            </a:r>
            <a:r>
              <a:rPr lang="en-US" sz="800" dirty="0" err="1"/>
              <a:t>BalanceAssessmentMethod</a:t>
            </a:r>
            <a:r>
              <a:rPr lang="en-US" sz="800" dirty="0"/>
              <a:t>,</a:t>
            </a:r>
          </a:p>
          <a:p>
            <a:r>
              <a:rPr lang="en-US" sz="800" dirty="0" err="1"/>
              <a:t>ValidationMethod</a:t>
            </a:r>
            <a:r>
              <a:rPr lang="en-US" sz="800" dirty="0"/>
              <a:t> (including number of folds, criterion for best model)</a:t>
            </a:r>
          </a:p>
          <a:p>
            <a:endParaRPr lang="en-US" sz="800" dirty="0"/>
          </a:p>
          <a:p>
            <a:r>
              <a:rPr lang="en-US" sz="800" i="1" dirty="0"/>
              <a:t>Additional.</a:t>
            </a:r>
          </a:p>
          <a:p>
            <a:r>
              <a:rPr lang="en-US" sz="800" dirty="0"/>
              <a:t>Standard ranges (e.g. Median, IQR) and thresholds;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20051" y="1722026"/>
            <a:ext cx="3671505" cy="707886"/>
          </a:xfrm>
          <a:prstGeom prst="rect">
            <a:avLst/>
          </a:prstGeom>
          <a:noFill/>
          <a:ln w="19050">
            <a:solidFill>
              <a:schemeClr val="accent4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US" sz="800" i="1" dirty="0"/>
              <a:t>Schema for .</a:t>
            </a:r>
            <a:r>
              <a:rPr lang="en-US" sz="800" i="1" dirty="0" err="1"/>
              <a:t>py</a:t>
            </a:r>
            <a:r>
              <a:rPr lang="en-US" sz="800" i="1" dirty="0"/>
              <a:t> Script.</a:t>
            </a:r>
          </a:p>
          <a:p>
            <a:r>
              <a:rPr lang="en-US" sz="800" dirty="0"/>
              <a:t>Per method, a dictionary: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model handle; 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dictionary of values per </a:t>
            </a:r>
            <a:r>
              <a:rPr lang="en-US" sz="800" dirty="0" err="1"/>
              <a:t>hyperparameter</a:t>
            </a:r>
            <a:r>
              <a:rPr lang="en-US" sz="800" dirty="0"/>
              <a:t>;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dictionary of performance metrics to report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0209" y="102656"/>
            <a:ext cx="22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Analytic Workflow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08812" y="1075204"/>
            <a:ext cx="420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CSV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19358" y="1803827"/>
            <a:ext cx="1405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CSV or Pandas </a:t>
            </a:r>
            <a:r>
              <a:rPr lang="en-US" sz="800" b="1" dirty="0" err="1">
                <a:solidFill>
                  <a:srgbClr val="0070C0"/>
                </a:solidFill>
              </a:rPr>
              <a:t>DataFrame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28111" y="3184574"/>
            <a:ext cx="1405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3">
                    <a:lumMod val="50000"/>
                  </a:schemeClr>
                </a:solidFill>
              </a:rPr>
              <a:t>Pandas </a:t>
            </a:r>
            <a:r>
              <a:rPr lang="en-US" sz="800" b="1" dirty="0" err="1">
                <a:solidFill>
                  <a:schemeClr val="accent3">
                    <a:lumMod val="50000"/>
                  </a:schemeClr>
                </a:solidFill>
              </a:rPr>
              <a:t>DataFrame</a:t>
            </a:r>
            <a:endParaRPr lang="en-US" sz="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3110866" y="3707020"/>
            <a:ext cx="1710690" cy="22947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[MODEL]: AUC, 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28111" y="3922464"/>
            <a:ext cx="1405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3">
                    <a:lumMod val="50000"/>
                  </a:schemeClr>
                </a:solidFill>
              </a:rPr>
              <a:t>Pandas </a:t>
            </a:r>
            <a:r>
              <a:rPr lang="en-US" sz="800" b="1" dirty="0" err="1">
                <a:solidFill>
                  <a:schemeClr val="accent3">
                    <a:lumMod val="50000"/>
                  </a:schemeClr>
                </a:solidFill>
              </a:rPr>
              <a:t>DataFrame</a:t>
            </a:r>
            <a:endParaRPr lang="en-US" sz="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023295" y="3821755"/>
            <a:ext cx="621601" cy="50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42194" y="3698518"/>
            <a:ext cx="3020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 each fit model (PKL);</a:t>
            </a:r>
          </a:p>
          <a:p>
            <a:r>
              <a:rPr lang="en-US" sz="800" dirty="0"/>
              <a:t>Save performance metric distribution per </a:t>
            </a:r>
            <a:r>
              <a:rPr lang="en-US" sz="800" dirty="0" err="1"/>
              <a:t>hyperparameter</a:t>
            </a:r>
            <a:r>
              <a:rPr lang="en-US" sz="800" dirty="0"/>
              <a:t> set (PKL);</a:t>
            </a:r>
          </a:p>
          <a:p>
            <a:r>
              <a:rPr lang="en-US" sz="800" dirty="0"/>
              <a:t>Export summary to Excel Workbook;</a:t>
            </a:r>
          </a:p>
          <a:p>
            <a:r>
              <a:rPr lang="en-US" sz="800" dirty="0"/>
              <a:t>Delete </a:t>
            </a:r>
            <a:r>
              <a:rPr lang="en-US" sz="800" dirty="0" err="1"/>
              <a:t>nonoptimal</a:t>
            </a:r>
            <a:r>
              <a:rPr lang="en-US" sz="800" dirty="0"/>
              <a:t> models;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233737" y="3307684"/>
            <a:ext cx="4764" cy="31132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371600" y="3454891"/>
            <a:ext cx="1753807" cy="1934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020088" y="5267745"/>
            <a:ext cx="621601" cy="50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8987" y="5144508"/>
            <a:ext cx="3020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Export Balance Report, e.g., standardized </a:t>
            </a:r>
            <a:r>
              <a:rPr lang="en-US" sz="800"/>
              <a:t>diff in means </a:t>
            </a:r>
            <a:r>
              <a:rPr lang="en-US" sz="800" dirty="0"/>
              <a:t>(Excel);</a:t>
            </a:r>
          </a:p>
          <a:p>
            <a:r>
              <a:rPr lang="en-US" sz="800" dirty="0"/>
              <a:t>Export Tables: Treatment effect estimates per Model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15066" y="2080260"/>
            <a:ext cx="222662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/>
          <p:cNvSpPr/>
          <p:nvPr/>
        </p:nvSpPr>
        <p:spPr>
          <a:xfrm>
            <a:off x="3112770" y="2319247"/>
            <a:ext cx="1710690" cy="22947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[ID]: VAR1_VALUE, …, VARN_VALUE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30883" y="2523166"/>
            <a:ext cx="1405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3">
                    <a:lumMod val="50000"/>
                  </a:schemeClr>
                </a:solidFill>
              </a:rPr>
              <a:t>Pandas </a:t>
            </a:r>
            <a:r>
              <a:rPr lang="en-US" sz="800" b="1" dirty="0" err="1">
                <a:solidFill>
                  <a:schemeClr val="accent3">
                    <a:lumMod val="50000"/>
                  </a:schemeClr>
                </a:solidFill>
              </a:rPr>
              <a:t>DataFrame</a:t>
            </a:r>
            <a:endParaRPr lang="en-US" sz="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233737" y="2615381"/>
            <a:ext cx="7620" cy="30002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42194" y="1980501"/>
            <a:ext cx="2510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Train/Test Split</a:t>
            </a:r>
          </a:p>
          <a:p>
            <a:r>
              <a:rPr lang="en-US" sz="800" dirty="0"/>
              <a:t>Save key for training folds and test set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368076" y="1383862"/>
            <a:ext cx="1742790" cy="68259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49098" y="5048722"/>
            <a:ext cx="640080" cy="712598"/>
            <a:chOff x="8526780" y="601980"/>
            <a:chExt cx="922020" cy="1408149"/>
          </a:xfrm>
        </p:grpSpPr>
        <p:sp>
          <p:nvSpPr>
            <p:cNvPr id="66" name="Flowchart: Process 65"/>
            <p:cNvSpPr/>
            <p:nvPr/>
          </p:nvSpPr>
          <p:spPr>
            <a:xfrm>
              <a:off x="8625840" y="601980"/>
              <a:ext cx="723900" cy="73914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526780" y="1341120"/>
              <a:ext cx="922020" cy="66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6">
                      <a:lumMod val="50000"/>
                    </a:schemeClr>
                  </a:solidFill>
                </a:rPr>
                <a:t>Excel Workbook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1368076" y="5234211"/>
            <a:ext cx="172376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08773" y="4635386"/>
            <a:ext cx="144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Treatment-Outcome Pairs (including pseudo-treatments to test); overall or within subgroup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020088" y="2410385"/>
            <a:ext cx="621601" cy="50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66658" y="2305538"/>
            <a:ext cx="2510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Data summary statistics;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1977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244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Bates, Jonathan</dc:creator>
  <cp:lastModifiedBy>Bates, Jonathan</cp:lastModifiedBy>
  <cp:revision>92</cp:revision>
  <dcterms:created xsi:type="dcterms:W3CDTF">2017-01-03T21:32:56Z</dcterms:created>
  <dcterms:modified xsi:type="dcterms:W3CDTF">2017-04-04T22:05:28Z</dcterms:modified>
</cp:coreProperties>
</file>