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EEA65D-8970-43D0-9AE6-DA900283591C}">
  <a:tblStyle styleId="{8EEEA65D-8970-43D0-9AE6-DA90028359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5.xml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Lat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7d5821b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7d5821b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7d5821b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7d5821b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7d5821b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7d5821b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7d5821b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7d5821b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14853ee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14853ee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14853ee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14853ee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14853ee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14853ee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b735051a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b735051a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14853ee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14853ee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14853ee1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14853ee1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ef7c435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ef7c435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a8ea58c3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a8ea58c3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a8ea58c3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a8ea58c3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b735051a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b735051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a8ea58c3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a8ea58c3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a8ea58c3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a8ea58c3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a8ea58c3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a8ea58c3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b735051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b735051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b0f803d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b0f803d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b0f803d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b0f803d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b0f803d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b0f803d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14853e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14853e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b0f803d6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b0f803d6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b0f803d6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b0f803d6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b0f803d6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b0f803d6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b0f803d6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b0f803d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20d5a40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20d5a40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1b1d8d8ef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1b1d8d8ef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14853ee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14853ee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34c1998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34c1998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34c1998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34c1998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34c1998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34c1998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7d5821b0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7d5821b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d5821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7d5821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3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39.png"/><Relationship Id="rId6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43.png"/><Relationship Id="rId6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67200" y="1171950"/>
            <a:ext cx="4909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Regression Analysis of the Salaries of Programmers and Engineers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32900" y="2483050"/>
            <a:ext cx="353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T</a:t>
            </a:r>
            <a:r>
              <a:rPr lang="en"/>
              <a:t>he</a:t>
            </a:r>
            <a:r>
              <a:rPr lang="en"/>
              <a:t> R</a:t>
            </a:r>
            <a:r>
              <a:rPr lang="en"/>
              <a:t>esiduals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945950" y="2861600"/>
            <a:ext cx="2637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Adam Paredes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Jonathan Reggie Ebenezer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Jake Trenter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Atharva Kulkarni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0113" y="260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Variable: Number of Weeks Worked (numerical)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13" y="1140575"/>
            <a:ext cx="62746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191100" y="371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Variable: Year of Entry into U.S. (categorical)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191100" y="1433400"/>
            <a:ext cx="2607300" cy="3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FFFF"/>
                </a:solidFill>
              </a:rPr>
              <a:t>Year of Entry Categories:</a:t>
            </a:r>
            <a:endParaRPr sz="1700">
              <a:solidFill>
                <a:srgbClr val="00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1951-1960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1961-1970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1971-1980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1981-1990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1991-2000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Before 1950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Native</a:t>
            </a:r>
            <a:endParaRPr sz="17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425" y="1559050"/>
            <a:ext cx="4414800" cy="2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28075" y="349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Variable: Location of Work (categorical)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28075" y="1218975"/>
            <a:ext cx="27255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1" u="sng">
                <a:solidFill>
                  <a:srgbClr val="00FFFF"/>
                </a:solidFill>
              </a:rPr>
              <a:t>Location</a:t>
            </a:r>
            <a:r>
              <a:rPr lang="en" sz="1681" u="sng">
                <a:solidFill>
                  <a:srgbClr val="00FFFF"/>
                </a:solidFill>
              </a:rPr>
              <a:t> of Work Categories:</a:t>
            </a:r>
            <a:endParaRPr sz="1681" u="sng">
              <a:solidFill>
                <a:srgbClr val="00FFFF"/>
              </a:solidFill>
            </a:endParaRPr>
          </a:p>
          <a:p>
            <a:pPr indent="-335365" lvl="0" marL="457200" rtl="0" algn="l">
              <a:spcBef>
                <a:spcPts val="1200"/>
              </a:spcBef>
              <a:spcAft>
                <a:spcPts val="0"/>
              </a:spcAft>
              <a:buSzPts val="1681"/>
              <a:buAutoNum type="arabicPeriod"/>
            </a:pPr>
            <a:r>
              <a:rPr lang="en" sz="1681"/>
              <a:t>California</a:t>
            </a:r>
            <a:endParaRPr sz="1681"/>
          </a:p>
          <a:p>
            <a:pPr indent="-335365" lvl="0" marL="457200" rtl="0" algn="l">
              <a:spcBef>
                <a:spcPts val="0"/>
              </a:spcBef>
              <a:spcAft>
                <a:spcPts val="0"/>
              </a:spcAft>
              <a:buSzPts val="1681"/>
              <a:buAutoNum type="arabicPeriod"/>
            </a:pPr>
            <a:r>
              <a:rPr lang="en" sz="1681"/>
              <a:t>Other</a:t>
            </a:r>
            <a:endParaRPr sz="16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(Multiple work locations, so categories were restructured to simplify variable)</a:t>
            </a:r>
            <a:endParaRPr sz="16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475" y="1411800"/>
            <a:ext cx="4089501" cy="1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Variable: Sex (categorical)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433525"/>
            <a:ext cx="2334000" cy="28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FFFF"/>
                </a:solidFill>
              </a:rPr>
              <a:t>Gender Categories:</a:t>
            </a:r>
            <a:endParaRPr sz="1700" u="sng">
              <a:solidFill>
                <a:srgbClr val="00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Male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Female</a:t>
            </a:r>
            <a:endParaRPr sz="17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525" y="1808402"/>
            <a:ext cx="4173925" cy="15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215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Observations-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850"/>
            <a:ext cx="9143999" cy="426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108650" y="229550"/>
            <a:ext cx="3974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Initial Full Model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250" y="725075"/>
            <a:ext cx="3764351" cy="59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50" y="1399150"/>
            <a:ext cx="3764349" cy="323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250" y="4716375"/>
            <a:ext cx="3805375" cy="3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1192950" y="1000825"/>
            <a:ext cx="38055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Full Model:</a:t>
            </a:r>
            <a:endParaRPr sz="15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&lt;- lm(wageinc ~ age + cit + educ + engl + occ + birth + sex + wkswrkd + yrentry + powspuma, data=data1)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Response Variable: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wageinc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Predictor Variables: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age, cit, educ, engl, occ, birth, sex, wkswrkd, yrentry,  and powspuma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interaction terms included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polynomial terms included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 Code Removed for Max Wage Income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194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 Diagnostics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25" y="906275"/>
            <a:ext cx="3038375" cy="18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050" y="3034313"/>
            <a:ext cx="3058915" cy="18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525" y="904100"/>
            <a:ext cx="3058926" cy="185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5525" y="3042413"/>
            <a:ext cx="3058925" cy="184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49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850" y="655238"/>
            <a:ext cx="3660749" cy="38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Model 1: Removing </a:t>
            </a:r>
            <a:r>
              <a:rPr lang="en"/>
              <a:t>birth</a:t>
            </a:r>
            <a:r>
              <a:rPr lang="en"/>
              <a:t> and yrentry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297500" y="1966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running vif of the model we see that there is </a:t>
            </a:r>
            <a:r>
              <a:rPr lang="en"/>
              <a:t>multicollinearity</a:t>
            </a:r>
            <a:r>
              <a:rPr lang="en"/>
              <a:t> between birthplace, Year of entry, and citizenship. This makes sense since they are all correlated with </a:t>
            </a:r>
            <a:r>
              <a:rPr lang="en"/>
              <a:t>citizenship (US born citizen would automatically have a 7 for year entry, and 7 for birth place).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Due to this we removed birth and year of entry and just maintained citizenship. </a:t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5" y="1145150"/>
            <a:ext cx="8935649" cy="6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88" y="3611563"/>
            <a:ext cx="61055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182550" y="147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Model 1: Diagnostics</a:t>
            </a:r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150" y="872650"/>
            <a:ext cx="3115226" cy="1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150" y="3060675"/>
            <a:ext cx="3115224" cy="1884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200" y="873388"/>
            <a:ext cx="3115224" cy="18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9200" y="3059197"/>
            <a:ext cx="3115224" cy="188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154200" y="289850"/>
            <a:ext cx="762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problem 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54200" y="935800"/>
            <a:ext cx="76254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project will involve regression analysis of the salaries of programmers and engineers based on multiple different predictor variables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25" y="1668141"/>
            <a:ext cx="7184650" cy="51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925" y="2368700"/>
            <a:ext cx="7184650" cy="247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1098175" y="172050"/>
            <a:ext cx="7348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Model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Justification for powspuma Removal</a:t>
            </a:r>
            <a:endParaRPr/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1098175" y="1137875"/>
            <a:ext cx="76074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9">
                <a:solidFill>
                  <a:srgbClr val="00FFFF"/>
                </a:solidFill>
              </a:rPr>
              <a:t>Reduced Model 1 (m2)  (includes powspuma):</a:t>
            </a:r>
            <a:r>
              <a:rPr lang="en" sz="1009"/>
              <a:t> 	R^2 adjusted = 0.1762227	AIC = 349214.6		BIC = 349397.6</a:t>
            </a:r>
            <a:endParaRPr sz="1009"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>
                <a:solidFill>
                  <a:srgbClr val="00FFFF"/>
                </a:solidFill>
              </a:rPr>
              <a:t>Reduced Model 2 (m3) (removes powspuma):</a:t>
            </a:r>
            <a:r>
              <a:rPr lang="en" sz="1009"/>
              <a:t>	R^2 adjusted = 0.1758163	AIC = 349221.1		BIC = 349396.5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9"/>
          </a:p>
          <a:p>
            <a:pPr indent="-292701" lvl="0" marL="457200" rtl="0" algn="l">
              <a:spcBef>
                <a:spcPts val="1200"/>
              </a:spcBef>
              <a:spcAft>
                <a:spcPts val="0"/>
              </a:spcAft>
              <a:buSzPts val="1009"/>
              <a:buChar char="●"/>
            </a:pPr>
            <a:r>
              <a:rPr lang="en" sz="1009"/>
              <a:t>The adjusted R^2 barely changes after removing powspuma. This indicates that powspuma does not meaningfully improve the model’s ability to explain variability in wageinc.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9"/>
          </a:p>
          <a:p>
            <a:pPr indent="-292701" lvl="0" marL="457200" rtl="0" algn="l">
              <a:spcBef>
                <a:spcPts val="1200"/>
              </a:spcBef>
              <a:spcAft>
                <a:spcPts val="0"/>
              </a:spcAft>
              <a:buSzPts val="1009"/>
              <a:buChar char="●"/>
            </a:pPr>
            <a:r>
              <a:rPr lang="en" sz="1009"/>
              <a:t>The AIC is slightly lower for m2 by just 0.8 points. This difference is negligible and suggests no meaningful advantage in retaining powspuma in the model.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2701" lvl="0" marL="457200" rtl="0" algn="l">
              <a:spcBef>
                <a:spcPts val="1200"/>
              </a:spcBef>
              <a:spcAft>
                <a:spcPts val="0"/>
              </a:spcAft>
              <a:buSzPts val="1009"/>
              <a:buChar char="●"/>
            </a:pPr>
            <a:r>
              <a:rPr lang="en" sz="1009"/>
              <a:t>The BIC is slightly lower for m3 by about 6.8 points. A lower BIC favors simpler models, indicating that removing powspuma may be better in terms of model parsimony.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2701" lvl="0" marL="457200" rtl="0" algn="l">
              <a:spcBef>
                <a:spcPts val="1200"/>
              </a:spcBef>
              <a:spcAft>
                <a:spcPts val="0"/>
              </a:spcAft>
              <a:buSzPts val="1009"/>
              <a:buChar char="●"/>
            </a:pPr>
            <a:r>
              <a:rPr lang="en" sz="1009"/>
              <a:t>Removing powspuma simplifies the model, reduces potential overfitting, and has negligible impact on the model’s explanatory power. Thus, it is justified to remove powspuma.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1297500" y="223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Model 2: Diagnostics</a:t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888" y="974950"/>
            <a:ext cx="3048650" cy="18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575" y="3085350"/>
            <a:ext cx="3029263" cy="18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825" y="976051"/>
            <a:ext cx="3048626" cy="18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8500" y="3093750"/>
            <a:ext cx="3029275" cy="18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AIC Models and </a:t>
            </a:r>
            <a:r>
              <a:rPr lang="en"/>
              <a:t>Forward Selection</a:t>
            </a:r>
            <a:endParaRPr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00" y="1567550"/>
            <a:ext cx="8155799" cy="25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 txBox="1"/>
          <p:nvPr/>
        </p:nvSpPr>
        <p:spPr>
          <a:xfrm>
            <a:off x="5399525" y="2743325"/>
            <a:ext cx="2307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7293325" y="2743325"/>
            <a:ext cx="230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AIC of Single Variable Models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9"/>
              <a:t>Reduced Model 1 (m2)  (base model): 	AIC = 13527.48	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age): 	AIC = 13057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cit): 	AIC =13487.4	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educ): 	AIC = 12137.1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engl): 	AIC = 13506.17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occ): 	AIC =12849.48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sex): 	AIC =13153.59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9"/>
              <a:t>Reduced Model 1 (m2)  (includes wkswkrd): 	AIC = 13051.14	</a:t>
            </a:r>
            <a:endParaRPr sz="1009"/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394" y="2785375"/>
            <a:ext cx="935900" cy="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AIC of Two Variable Models and Three Variable Models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1221300" y="1307850"/>
            <a:ext cx="70389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educ+age): 	AIC = 11510.38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educ+cit): 	AIC = 12103.58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educ+engl): 	AIC =12029.9	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educ+occ): 	AIC = 11762.62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educ+sex): 	AIC = 11790.95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educ+wkswrkd): 	AIC = 11603.14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educ+age+cit): 		AIC = 11513.81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educ+age+engl): 	AIC = 11462.42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educ+age+occ): 		AIC = 11073.11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educ+sex): 		AIC = 11132.33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9"/>
              <a:t>Reduced Model 1 (m2)  (includes educ+age+wkswrkd): 	AIC = 10977.6</a:t>
            </a:r>
            <a:endParaRPr sz="1009"/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794" y="1236075"/>
            <a:ext cx="935900" cy="4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519" y="4522600"/>
            <a:ext cx="935900" cy="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AIC of Four Variable Models and Five Variable Models</a:t>
            </a:r>
            <a:endParaRPr/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educ+age+wkswrkd+cit): 	AIC = 10973.9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educ+age+wkswrkd+engl): 	AIC = 10941.47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educ+age+wkswrkd+sex): 	AIC = 10594.58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educ+age+wkswrkd+occ): 	AIC = 10522.26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educ+age+wkswrkd+occ+sex): 	AIC = 10216.8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educ+age+wkswrkd+occ+cit): 	AIC = 10521.9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9"/>
              <a:t>Reduced Model 1 (m2)  (includes educ+age+wkswrkd+occ+engl): 	AIC = 10466.8</a:t>
            </a:r>
            <a:endParaRPr sz="1009"/>
          </a:p>
        </p:txBody>
      </p:sp>
      <p:pic>
        <p:nvPicPr>
          <p:cNvPr id="311" name="Google Shape;3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744" y="2516175"/>
            <a:ext cx="935900" cy="4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744" y="3141400"/>
            <a:ext cx="935900" cy="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AIC of Six Variable Models </a:t>
            </a:r>
            <a:endParaRPr/>
          </a:p>
        </p:txBody>
      </p:sp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educ+age+wkswrkd+occ+sex+cit): 	AIC = 10221.2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Reduced Model 1 (m2)  (includes educ+age+wkswrkd+occ+sex+engl): 	AIC = 10171.1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Thus, the final selected model is as below.</a:t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9"/>
              <a:t>"WAGEINC ~ Education + Age + Weeks Worked + Occupation + Sex + English Proficiency + Citizenship"</a:t>
            </a:r>
            <a:endParaRPr sz="1009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9"/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319" y="1835750"/>
            <a:ext cx="935900" cy="4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1216700" y="3063300"/>
            <a:ext cx="6212400" cy="666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  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918100" y="254500"/>
            <a:ext cx="743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all Interaction Terms with Reduced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 txBox="1"/>
          <p:nvPr>
            <p:ph idx="1" type="body"/>
          </p:nvPr>
        </p:nvSpPr>
        <p:spPr>
          <a:xfrm>
            <a:off x="1211800" y="1010550"/>
            <a:ext cx="6849000" cy="746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Rm&lt;- lm(lnwageinc~(educ + age + wkswrkd + occ + sex + engl + cit)^2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           + I(age^2) + I(wkswrkd^2) +  educ^2+  occ^2+  sex^2+  engl^2 + cit^2, data = data1)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27" name="Google Shape;327;p39"/>
          <p:cNvGraphicFramePr/>
          <p:nvPr/>
        </p:nvGraphicFramePr>
        <p:xfrm>
          <a:off x="1016800" y="17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{8EEEA65D-8970-43D0-9AE6-DA900283591C}</a:tableStyleId>
              </a:tblPr>
              <a:tblGrid>
                <a:gridCol w="2413000"/>
                <a:gridCol w="2413000"/>
                <a:gridCol w="2413000"/>
              </a:tblGrid>
              <a:tr h="1938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IT INCLUDES: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6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BASE PREDICTOR TERMS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POLYNOMIAL TERMS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INTERACTION TERMS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educ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wkswrkd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occ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engl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educ^2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age^2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wkswrkd^2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occ^2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sex^2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engl^2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cit^2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educ:age, educ:wkswrkd, educ:occ, educ:sex, educ:engl, educ: cit,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age:wkswrkd, age:occ, age:sex, age: engl, age:cit, 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wkswrkd:occ, wkswrkd:sex, wkswrkd:engl, wkswrkd:cit,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occ:sex, occ:engl, occ:cit,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sex:engl, sex:cit,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engl:cit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Eliminating Interaction Terms</a:t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496175" y="4154700"/>
            <a:ext cx="27711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Rm_both&lt;-step(m7, direction='both')</a:t>
            </a:r>
            <a:endParaRPr/>
          </a:p>
        </p:txBody>
      </p:sp>
      <p:sp>
        <p:nvSpPr>
          <p:cNvPr id="334" name="Google Shape;334;p40"/>
          <p:cNvSpPr txBox="1"/>
          <p:nvPr/>
        </p:nvSpPr>
        <p:spPr>
          <a:xfrm>
            <a:off x="3824575" y="3636150"/>
            <a:ext cx="4483800" cy="1418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Reduced Model-BOTH: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lnwageinc ~ educ + age + wkswrkd + occ + sex + engl +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cit + I(age^2) + I(wkswrkd^2) + educ:occ + wkswrkd:occ +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age:engl + age:sex + sex:cit + occ:cit + age:cit + educ:sex +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educ:wkswrkd + wkswrkd:engl + wkswrkd:sex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496175" y="886050"/>
            <a:ext cx="32844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112"/>
              <a:t>Rm_forward&lt;-step(m7_null, scope = ~ (educ + age + wkswrkd + occ + sex + engl + cit)^2  + I(age^2) +I(wkswrkd^2) +  educ^2+  occ^2+  sex^2+  engl^2+ cit^2,   direction = "forward")</a:t>
            </a:r>
            <a:endParaRPr sz="1112"/>
          </a:p>
        </p:txBody>
      </p:sp>
      <p:sp>
        <p:nvSpPr>
          <p:cNvPr id="336" name="Google Shape;336;p40"/>
          <p:cNvSpPr txBox="1"/>
          <p:nvPr/>
        </p:nvSpPr>
        <p:spPr>
          <a:xfrm>
            <a:off x="3824575" y="607500"/>
            <a:ext cx="4483800" cy="1418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Reduced Model-FORWARD: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lnwageinc ~ educ + age + I(wkswrkd^2) + occ + I(age^2) +sex + engl + cit + wkswrkd + occ:cit + sex:cit + educ:occ +occ:wkswrkd + educ:wkswrkd + age:cit + educ:sex +sex:wkswrkd + age:sex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3824575" y="2121825"/>
            <a:ext cx="4483800" cy="14187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Reduced Model-BACKWARD: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lnwageinc ~ educ + age + wkswrkd + occ + sex + engl +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cit + I(age^2) + I(wkswrkd^2) + educ:occ + wkswrkd:occ +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age:engl + age:sex + sex:cit + occ:cit + age:cit + educ:sex +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educ:wkswrkd + wkswrkd:engl + wkswrkd:sex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496175" y="2640375"/>
            <a:ext cx="32844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107"/>
              <a:t>Rm_backward&lt;-step(m7, direction=backward)</a:t>
            </a:r>
            <a:endParaRPr sz="1107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/>
          <p:nvPr/>
        </p:nvSpPr>
        <p:spPr>
          <a:xfrm>
            <a:off x="4191225" y="1834100"/>
            <a:ext cx="549300" cy="1767300"/>
          </a:xfrm>
          <a:prstGeom prst="rightArrowCallout">
            <a:avLst>
              <a:gd fmla="val 90624" name="adj1"/>
              <a:gd fmla="val 45312" name="adj2"/>
              <a:gd fmla="val 66673" name="adj3"/>
              <a:gd fmla="val 64977" name="adj4"/>
            </a:avLst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41"/>
          <p:cNvSpPr txBox="1"/>
          <p:nvPr>
            <p:ph type="title"/>
          </p:nvPr>
        </p:nvSpPr>
        <p:spPr>
          <a:xfrm>
            <a:off x="13176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Model with Less Interaction Terms</a:t>
            </a:r>
            <a:endParaRPr/>
          </a:p>
        </p:txBody>
      </p:sp>
      <p:graphicFrame>
        <p:nvGraphicFramePr>
          <p:cNvPr id="345" name="Google Shape;345;p41"/>
          <p:cNvGraphicFramePr/>
          <p:nvPr/>
        </p:nvGraphicFramePr>
        <p:xfrm>
          <a:off x="308888" y="91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{8EEEA65D-8970-43D0-9AE6-DA900283591C}</a:tableStyleId>
              </a:tblPr>
              <a:tblGrid>
                <a:gridCol w="1311225"/>
                <a:gridCol w="1311225"/>
                <a:gridCol w="1311225"/>
              </a:tblGrid>
              <a:tr h="88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ELIMINATION MODEL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AIC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ADJUSTED R^2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61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FORWARD DIRECTION</a:t>
                      </a:r>
                      <a:endParaRPr sz="1300">
                        <a:solidFill>
                          <a:srgbClr val="00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9571.145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0.2348677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61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BACKWARD DIRECTION</a:t>
                      </a:r>
                      <a:endParaRPr sz="1300">
                        <a:solidFill>
                          <a:srgbClr val="00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9571.578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0.2344882</a:t>
                      </a:r>
                      <a:endParaRPr sz="1000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61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BOTH DIRECTION</a:t>
                      </a:r>
                      <a:endParaRPr sz="1300">
                        <a:solidFill>
                          <a:srgbClr val="00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9571.578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0.2344882</a:t>
                      </a:r>
                      <a:endParaRPr sz="10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346;p41"/>
          <p:cNvGraphicFramePr/>
          <p:nvPr/>
        </p:nvGraphicFramePr>
        <p:xfrm>
          <a:off x="4740488" y="130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{8EEEA65D-8970-43D0-9AE6-DA900283591C}</a:tableStyleId>
              </a:tblPr>
              <a:tblGrid>
                <a:gridCol w="3616000"/>
              </a:tblGrid>
              <a:tr h="35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00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BEST FIT 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lnwageinc ~ educ + age + wkswrkd + occ + sex + engl + cit + age^2 + wkswrkd^2 + educ:occ + wkswrkd:occ + age:engl + age:sex + sex:cit  + age:cit + educ:sex + educ:age +sex:engl+ occ:cit+ educ:wkswrkd + wkswrkd:engl +wkswrkd:sex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7" name="Google Shape;347;p41"/>
          <p:cNvGraphicFramePr/>
          <p:nvPr/>
        </p:nvGraphicFramePr>
        <p:xfrm>
          <a:off x="4960625" y="36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{8EEEA65D-8970-43D0-9AE6-DA900283591C}</a:tableStyleId>
              </a:tblPr>
              <a:tblGrid>
                <a:gridCol w="1587875"/>
                <a:gridCol w="1587875"/>
              </a:tblGrid>
              <a:tr h="45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ADJUSTED R^2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0.2351495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9574.934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8" name="Google Shape;348;p41"/>
          <p:cNvSpPr txBox="1"/>
          <p:nvPr/>
        </p:nvSpPr>
        <p:spPr>
          <a:xfrm>
            <a:off x="0" y="4272375"/>
            <a:ext cx="30099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ADJUSTED R^2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Useful for explaining variance(prediction accuracy).[HIGHER VALUE PREFERRED}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AIC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 Useful for finding the simplest model with good performance.[LOWER VALUE PREFERRED]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65025" y="312000"/>
            <a:ext cx="710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Variable: Wage Income (numerical) 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88" y="1054650"/>
            <a:ext cx="62387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/>
        </p:nvSpPr>
        <p:spPr>
          <a:xfrm>
            <a:off x="4846350" y="476075"/>
            <a:ext cx="3573000" cy="17316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REDUCED </a:t>
            </a:r>
            <a:r>
              <a:rPr b="1"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BEST MODEL</a:t>
            </a:r>
            <a:r>
              <a:rPr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Rm_best&lt;-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lm(</a:t>
            </a:r>
            <a:r>
              <a:rPr lang="en" sz="1300">
                <a:solidFill>
                  <a:schemeClr val="lt1"/>
                </a:solidFill>
              </a:rPr>
              <a:t>lnwageinc ~ educ + age + wkswrkd + occ + sex + engl + cit + age^2 + wkswrkd^2 + educ:occ + wkswrkd:occ + age:engl + age:sex + sex:cit  + age:cit + educ:sex + educ:age +sex:engl+ occ:cit+ educ:wkswrkd + wkswrkd:engl +wkswrkd:sex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data = data1)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939025" y="2717800"/>
            <a:ext cx="4808400" cy="87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Base model: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&lt;-lm(wageinc ~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 + cit + educ + engl + occ + birth +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sex + wkswrkd + yrentry + powspuma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data = data1)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55" name="Google Shape;355;p42"/>
          <p:cNvGrpSpPr/>
          <p:nvPr/>
        </p:nvGrpSpPr>
        <p:grpSpPr>
          <a:xfrm>
            <a:off x="1156350" y="835494"/>
            <a:ext cx="3690000" cy="486318"/>
            <a:chOff x="69700" y="2053919"/>
            <a:chExt cx="3690000" cy="486318"/>
          </a:xfrm>
        </p:grpSpPr>
        <p:pic>
          <p:nvPicPr>
            <p:cNvPr id="356" name="Google Shape;356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700" y="2053919"/>
              <a:ext cx="3690000" cy="4863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42"/>
            <p:cNvSpPr/>
            <p:nvPr/>
          </p:nvSpPr>
          <p:spPr>
            <a:xfrm>
              <a:off x="1330332" y="2220570"/>
              <a:ext cx="448800" cy="153000"/>
            </a:xfrm>
            <a:prstGeom prst="rect">
              <a:avLst/>
            </a:prstGeom>
            <a:noFill/>
            <a:ln cap="flat" cmpd="sng" w="1905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58" name="Google Shape;358;p42"/>
          <p:cNvSpPr/>
          <p:nvPr/>
        </p:nvSpPr>
        <p:spPr>
          <a:xfrm>
            <a:off x="4347607" y="1002145"/>
            <a:ext cx="448800" cy="1530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9" name="Google Shape;3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425" y="3596809"/>
            <a:ext cx="5397922" cy="61356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2"/>
          <p:cNvSpPr/>
          <p:nvPr/>
        </p:nvSpPr>
        <p:spPr>
          <a:xfrm>
            <a:off x="4924975" y="3803225"/>
            <a:ext cx="583200" cy="20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42"/>
          <p:cNvSpPr/>
          <p:nvPr/>
        </p:nvSpPr>
        <p:spPr>
          <a:xfrm>
            <a:off x="7715375" y="3803213"/>
            <a:ext cx="583200" cy="20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913050" y="142050"/>
            <a:ext cx="73179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Model with Best Predictive Ability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0" y="1056150"/>
            <a:ext cx="4305000" cy="50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BASE MODEL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43"/>
          <p:cNvSpPr txBox="1"/>
          <p:nvPr/>
        </p:nvSpPr>
        <p:spPr>
          <a:xfrm>
            <a:off x="4305000" y="1056150"/>
            <a:ext cx="4839000" cy="5070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REDUCED BEST MODEL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9" name="Google Shape;3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338" y="1563150"/>
            <a:ext cx="2658325" cy="16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338" y="3312525"/>
            <a:ext cx="2658314" cy="166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62" y="1563150"/>
            <a:ext cx="2615873" cy="160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563" y="3314374"/>
            <a:ext cx="2595865" cy="16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/>
          <p:nvPr>
            <p:ph type="title"/>
          </p:nvPr>
        </p:nvSpPr>
        <p:spPr>
          <a:xfrm>
            <a:off x="913050" y="142050"/>
            <a:ext cx="73179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Model with Best Predictive Ability</a:t>
            </a:r>
            <a:endParaRPr/>
          </a:p>
        </p:txBody>
      </p:sp>
      <p:sp>
        <p:nvSpPr>
          <p:cNvPr id="378" name="Google Shape;378;p44"/>
          <p:cNvSpPr txBox="1"/>
          <p:nvPr/>
        </p:nvSpPr>
        <p:spPr>
          <a:xfrm>
            <a:off x="0" y="1056150"/>
            <a:ext cx="4305000" cy="50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BASE MODEL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4305000" y="1056150"/>
            <a:ext cx="4839000" cy="5070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REDUCED BEST MODEL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0" name="Google Shape;3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337" y="1563150"/>
            <a:ext cx="2658324" cy="16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138" y="3330625"/>
            <a:ext cx="2626737" cy="167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137" y="1563150"/>
            <a:ext cx="2626724" cy="15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350" y="3307012"/>
            <a:ext cx="2658290" cy="171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25" y="3576000"/>
            <a:ext cx="5654701" cy="11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Model with Best Predictive Ability</a:t>
            </a:r>
            <a:endParaRPr/>
          </a:p>
        </p:txBody>
      </p:sp>
      <p:sp>
        <p:nvSpPr>
          <p:cNvPr id="390" name="Google Shape;390;p45"/>
          <p:cNvSpPr txBox="1"/>
          <p:nvPr/>
        </p:nvSpPr>
        <p:spPr>
          <a:xfrm>
            <a:off x="1125475" y="1512575"/>
            <a:ext cx="5583600" cy="50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FULL MODEL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wageinc ~age + cit + educ + engl + occ + birth +  sex + wkswrkd + yrentry + powspuma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5"/>
          <p:cNvSpPr txBox="1"/>
          <p:nvPr/>
        </p:nvSpPr>
        <p:spPr>
          <a:xfrm>
            <a:off x="1125475" y="2224300"/>
            <a:ext cx="5583600" cy="9141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REDUCED BEST MODEL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 sz="1300">
                <a:solidFill>
                  <a:schemeClr val="lt1"/>
                </a:solidFill>
              </a:rPr>
              <a:t>lnwageinc ~ educ + age + wkswrkd + occ + sex + engl + cit + age^2 + wkswrkd^2 + educ:occ + wkswrkd:occ + age:engl + age:sex + sex:cit  + age:cit + educ:sex + educ:age +sex:engl+ occ:cit+ educ:wkswrkd + wkswrkd:engl +wkswrkd:sex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5"/>
          <p:cNvSpPr txBox="1"/>
          <p:nvPr/>
        </p:nvSpPr>
        <p:spPr>
          <a:xfrm>
            <a:off x="6931000" y="1484375"/>
            <a:ext cx="887400" cy="5634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17</a:t>
            </a:r>
            <a:r>
              <a:rPr lang="en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6931000" y="2399650"/>
            <a:ext cx="887400" cy="56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24%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45"/>
          <p:cNvSpPr/>
          <p:nvPr/>
        </p:nvSpPr>
        <p:spPr>
          <a:xfrm>
            <a:off x="3322050" y="3984388"/>
            <a:ext cx="724500" cy="1530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3771175" y="4516550"/>
            <a:ext cx="724500" cy="1530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45"/>
          <p:cNvSpPr/>
          <p:nvPr/>
        </p:nvSpPr>
        <p:spPr>
          <a:xfrm>
            <a:off x="3090200" y="3708675"/>
            <a:ext cx="724500" cy="15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45"/>
          <p:cNvSpPr/>
          <p:nvPr/>
        </p:nvSpPr>
        <p:spPr>
          <a:xfrm>
            <a:off x="3555025" y="4260096"/>
            <a:ext cx="724500" cy="15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45"/>
          <p:cNvSpPr txBox="1"/>
          <p:nvPr/>
        </p:nvSpPr>
        <p:spPr>
          <a:xfrm>
            <a:off x="1229900" y="3318438"/>
            <a:ext cx="24369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FOLD CROSS VALIDATION: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1010300" y="1802400"/>
            <a:ext cx="70389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lang="en" sz="1800">
                <a:solidFill>
                  <a:srgbClr val="00FFFF"/>
                </a:solidFill>
              </a:rPr>
              <a:t>reduced model</a:t>
            </a:r>
            <a:r>
              <a:rPr lang="en" sz="1800"/>
              <a:t> is superior to the </a:t>
            </a:r>
            <a:r>
              <a:rPr lang="en" sz="1800">
                <a:solidFill>
                  <a:srgbClr val="FF0000"/>
                </a:solidFill>
              </a:rPr>
              <a:t>base model</a:t>
            </a:r>
            <a:r>
              <a:rPr lang="en" sz="1800"/>
              <a:t> in terms of: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Explaining variance (higher R-squared values).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 fit (lower residual standard error).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Predictive capability (via interaction and non-linear terms).</a:t>
            </a:r>
            <a:endParaRPr sz="1800"/>
          </a:p>
        </p:txBody>
      </p:sp>
      <p:sp>
        <p:nvSpPr>
          <p:cNvPr id="404" name="Google Shape;404;p46"/>
          <p:cNvSpPr txBox="1"/>
          <p:nvPr/>
        </p:nvSpPr>
        <p:spPr>
          <a:xfrm>
            <a:off x="3029750" y="3742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title"/>
          </p:nvPr>
        </p:nvSpPr>
        <p:spPr>
          <a:xfrm>
            <a:off x="3310600" y="194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598175" y="245500"/>
            <a:ext cx="630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Variable: Age (numerical)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38" y="1002925"/>
            <a:ext cx="60222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179000" y="386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Variable: Citizenship (categorical)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179000" y="1433475"/>
            <a:ext cx="38907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FFFF"/>
                </a:solidFill>
              </a:rPr>
              <a:t>Citizenship Categories:</a:t>
            </a:r>
            <a:endParaRPr sz="1700" u="sng">
              <a:solidFill>
                <a:srgbClr val="00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Born in the US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Born in Puerto Rico or US territory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Born abroad to American citizens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Naturalized Citizen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Not a Citizen</a:t>
            </a:r>
            <a:endParaRPr sz="17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675" y="1509713"/>
            <a:ext cx="33813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20650" y="319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Variable: Education (categorical)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20650" y="1152475"/>
            <a:ext cx="2707500" cy="3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FFFF"/>
                </a:solidFill>
              </a:rPr>
              <a:t>Education Categories:</a:t>
            </a:r>
            <a:endParaRPr sz="1700" u="sng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r>
              <a:rPr lang="en" sz="1700"/>
              <a:t>: no college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2: some college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3: bachelor’s degree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4: master’s degree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5: professional degree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6: doctorate</a:t>
            </a:r>
            <a:endParaRPr sz="17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463" y="1435400"/>
            <a:ext cx="4181525" cy="27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Variable: English Proficiency (categorical)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15825"/>
            <a:ext cx="270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FFFF"/>
                </a:solidFill>
              </a:rPr>
              <a:t>English Proficiency Categories:</a:t>
            </a:r>
            <a:endParaRPr sz="1600" u="sng">
              <a:solidFill>
                <a:srgbClr val="00FFFF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Speaks Not at all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Speaks Not Well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Speaks Well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Speaks Very Well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Under 5 years or Speaks Fluently</a:t>
            </a:r>
            <a:endParaRPr sz="16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225" y="1693175"/>
            <a:ext cx="4289475" cy="22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198525" y="349400"/>
            <a:ext cx="7181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Variable: Occupation (categorical)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198525" y="1174788"/>
            <a:ext cx="348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FFFF"/>
                </a:solidFill>
              </a:rPr>
              <a:t>Occupation Categories:</a:t>
            </a:r>
            <a:endParaRPr sz="1400" u="sng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100: Computer Scientists and Systems Analysts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101: Computer Programmers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102: Computer Software Engineers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106: Database Administrators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140: Computer Hardware Engineers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141: Electrical and Electronics Engineers</a:t>
            </a:r>
            <a:endParaRPr sz="14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050" y="1529888"/>
            <a:ext cx="3982724" cy="27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16225" y="334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Variable: Place of Birth (categorical)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16225" y="1292875"/>
            <a:ext cx="28779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FFFF"/>
                </a:solidFill>
              </a:rPr>
              <a:t>Place of Birth Categories:</a:t>
            </a:r>
            <a:endParaRPr sz="1700" u="sng">
              <a:solidFill>
                <a:srgbClr val="00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Africa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Asia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Europe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Latin America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Oceania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U.S. Island Areas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United States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000" y="1446526"/>
            <a:ext cx="4335849" cy="26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