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3420bd8d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3420bd8d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3a39ee08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3a39ee08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3a39ee08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3a39ee08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3a39ee08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3a39ee08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3420bd8d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3420bd8d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3420bd8d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3420bd8d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cf37423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cf37423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3420bd8d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3420bd8d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3420bd8d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3420bd8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3420bd8d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3420bd8d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3420bd8d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3420bd8d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3420bd8d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3420bd8d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3420bd8d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3420bd8d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3a39ee08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3a39ee08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3a39ee08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3a39ee08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D96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234750" y="218125"/>
            <a:ext cx="8674500" cy="22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>
                <a:solidFill>
                  <a:schemeClr val="lt1"/>
                </a:solidFill>
              </a:rPr>
              <a:t>Revolutionizing Semiconductor Packaging 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>
                <a:solidFill>
                  <a:schemeClr val="lt1"/>
                </a:solidFill>
              </a:rPr>
              <a:t> The Role of Hydrogen Plasma in Advanced IC Stacking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868700" y="4136700"/>
            <a:ext cx="54066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Presenter : Jonathan Reggie Ebenezer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ASU ID: 1231742293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839500" y="4775750"/>
            <a:ext cx="304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52200"/>
            <a:ext cx="85206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Case Study: Oxide Reduction with Plasma (Copper Oxide Removal)</a:t>
            </a:r>
            <a:endParaRPr b="1" sz="2000"/>
          </a:p>
        </p:txBody>
      </p:sp>
      <p:sp>
        <p:nvSpPr>
          <p:cNvPr id="132" name="Google Shape;132;p22"/>
          <p:cNvSpPr txBox="1"/>
          <p:nvPr/>
        </p:nvSpPr>
        <p:spPr>
          <a:xfrm>
            <a:off x="451800" y="2112700"/>
            <a:ext cx="8240400" cy="23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Experimental Setup</a:t>
            </a:r>
            <a:r>
              <a:rPr lang="en" sz="1800">
                <a:solidFill>
                  <a:schemeClr val="dk1"/>
                </a:solidFill>
              </a:rPr>
              <a:t>: Plasma with 95% nitrogen and 5% hydrogen reduced copper oxide layers, confirming oxide removal efficiency in atmospheric conditions.</a:t>
            </a:r>
            <a:br>
              <a:rPr lang="en" sz="1800">
                <a:solidFill>
                  <a:schemeClr val="dk1"/>
                </a:solidFill>
              </a:rPr>
            </a:br>
            <a:endParaRPr sz="2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Results</a:t>
            </a:r>
            <a:r>
              <a:rPr lang="en" sz="1800">
                <a:solidFill>
                  <a:schemeClr val="dk1"/>
                </a:solidFill>
              </a:rPr>
              <a:t>: Significant oxide reduction observed with SEM-EDS analysis, achieving nearly 85% oxygen reduction without vacuum​.</a:t>
            </a:r>
            <a:br>
              <a:rPr lang="en" sz="1800">
                <a:solidFill>
                  <a:schemeClr val="dk1"/>
                </a:solidFill>
              </a:rPr>
            </a:br>
            <a:endParaRPr sz="2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Scalability</a:t>
            </a:r>
            <a:r>
              <a:rPr lang="en" sz="1800">
                <a:solidFill>
                  <a:schemeClr val="dk1"/>
                </a:solidFill>
              </a:rPr>
              <a:t>: High throughput for in-line industrial applications, processing surfaces at up to 150 mm/s without temperature risks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7697" l="0" r="0" t="21295"/>
          <a:stretch/>
        </p:blipFill>
        <p:spPr>
          <a:xfrm>
            <a:off x="2055000" y="556875"/>
            <a:ext cx="3775825" cy="1555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5830825" y="864850"/>
            <a:ext cx="3001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Table: Results from the SEM-EDS analysis of Cu Samples treated with the </a:t>
            </a:r>
            <a:r>
              <a:rPr lang="en" sz="1200">
                <a:solidFill>
                  <a:schemeClr val="dk1"/>
                </a:solidFill>
              </a:rPr>
              <a:t>chamber</a:t>
            </a:r>
            <a:r>
              <a:rPr lang="en" sz="1200">
                <a:solidFill>
                  <a:schemeClr val="dk1"/>
                </a:solidFill>
              </a:rPr>
              <a:t> results[2]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0" y="4570300"/>
            <a:ext cx="91440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Reference: [1]Metal Oxide Removal Using Atmospheric Pressure Plasma Technology for Electronic Applications(Author: Daphne Pappas, Andrew Sy, Ryan Robinson, and Richard Burke Plasmatreat USA, Inc) </a:t>
            </a:r>
            <a:br>
              <a:rPr lang="en" sz="1200">
                <a:solidFill>
                  <a:schemeClr val="dk2"/>
                </a:solidFill>
              </a:rPr>
            </a:br>
            <a:endParaRPr sz="1200">
              <a:solidFill>
                <a:schemeClr val="dk2"/>
              </a:solidFill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8692200" y="4775750"/>
            <a:ext cx="4518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1794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Results from Atmospheric Plasma Treatment</a:t>
            </a:r>
            <a:endParaRPr b="1" sz="2000"/>
          </a:p>
        </p:txBody>
      </p:sp>
      <p:sp>
        <p:nvSpPr>
          <p:cNvPr id="142" name="Google Shape;142;p23"/>
          <p:cNvSpPr txBox="1"/>
          <p:nvPr/>
        </p:nvSpPr>
        <p:spPr>
          <a:xfrm>
            <a:off x="0" y="2052050"/>
            <a:ext cx="8879400" cy="2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Oxide and Residue Removal</a:t>
            </a:r>
            <a:r>
              <a:rPr lang="en" sz="1800">
                <a:solidFill>
                  <a:schemeClr val="dk1"/>
                </a:solidFill>
              </a:rPr>
              <a:t>: Studies confirm hydrogen plasma removes both metal oxides and organic contaminants, increasing bond integrity​[2]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Enhanced Surface Energy</a:t>
            </a:r>
            <a:r>
              <a:rPr lang="en" sz="1800">
                <a:solidFill>
                  <a:schemeClr val="dk1"/>
                </a:solidFill>
              </a:rPr>
              <a:t>: Plasma-treated surfaces showed improved wettability and bonding efficiency, validated by SEM-EDS​[1]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Experimental Validation</a:t>
            </a:r>
            <a:r>
              <a:rPr lang="en" sz="1800">
                <a:solidFill>
                  <a:schemeClr val="dk1"/>
                </a:solidFill>
              </a:rPr>
              <a:t>: Data on copper oxide and organic residue reduction highlights hydrogen plasma’s effectiveness in semiconductor application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0" y="4420850"/>
            <a:ext cx="914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Reference: [1]Metal Oxide Removal Using Atmospheric Pressure Plasma Technology for Electronic Applications(Author: Daphne Pappas, Andrew Sy, Ryan Robinson, and Richard Burke Plasmatreat USA, Inc)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[2]</a:t>
            </a:r>
            <a:r>
              <a:rPr lang="en" sz="1200">
                <a:solidFill>
                  <a:schemeClr val="dk2"/>
                </a:solidFill>
              </a:rPr>
              <a:t>In Situ Hydrogen Plasma – A New Paradigm for Advanced Packaging (Author:Dr.Robert F. Hicks)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8699300" y="4775750"/>
            <a:ext cx="444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11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475" y="572702"/>
            <a:ext cx="3867774" cy="141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3989400" y="973825"/>
            <a:ext cx="4890000" cy="67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Figure(5) : [1]Copper-coated silicon wafers with thick oxide layer before treatment and no oxide layer after treatment with atmospheric pressure argon and hydrogen plasma.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Scalability and Efficiency of Hydrogen Plasma</a:t>
            </a:r>
            <a:endParaRPr b="1" sz="2000"/>
          </a:p>
        </p:txBody>
      </p:sp>
      <p:sp>
        <p:nvSpPr>
          <p:cNvPr id="152" name="Google Shape;152;p24"/>
          <p:cNvSpPr txBox="1"/>
          <p:nvPr/>
        </p:nvSpPr>
        <p:spPr>
          <a:xfrm>
            <a:off x="684000" y="1316250"/>
            <a:ext cx="7776000" cy="25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In-Line Process Capability</a:t>
            </a:r>
            <a:r>
              <a:rPr lang="en" sz="1800">
                <a:solidFill>
                  <a:schemeClr val="dk1"/>
                </a:solidFill>
              </a:rPr>
              <a:t>: Easily integrated into manufacturing lines, hydrogen plasma supports high-volume production​.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Rapid Processing</a:t>
            </a:r>
            <a:r>
              <a:rPr lang="en" sz="1800">
                <a:solidFill>
                  <a:schemeClr val="dk1"/>
                </a:solidFill>
              </a:rPr>
              <a:t>: Enables high-speed substrate cleaning, making it cost-effective for large-scale semiconductor packaging​.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Uniform Application</a:t>
            </a:r>
            <a:r>
              <a:rPr lang="en" sz="1800">
                <a:solidFill>
                  <a:schemeClr val="dk1"/>
                </a:solidFill>
              </a:rPr>
              <a:t>: Consistent oxide and residue removal across wafer surfaces with robotic control for precision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8676475" y="4775750"/>
            <a:ext cx="4674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Environmental Benefits of Hydrogen Plasma</a:t>
            </a:r>
            <a:endParaRPr b="1" sz="2000"/>
          </a:p>
        </p:txBody>
      </p:sp>
      <p:sp>
        <p:nvSpPr>
          <p:cNvPr id="159" name="Google Shape;159;p25"/>
          <p:cNvSpPr txBox="1"/>
          <p:nvPr/>
        </p:nvSpPr>
        <p:spPr>
          <a:xfrm>
            <a:off x="1098600" y="1008150"/>
            <a:ext cx="6946800" cy="31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Eco-Friendly Solution</a:t>
            </a:r>
            <a:r>
              <a:rPr lang="en" sz="1800">
                <a:solidFill>
                  <a:schemeClr val="dk1"/>
                </a:solidFill>
              </a:rPr>
              <a:t>: Eliminates the need for hazardous chemicals traditionally used in oxide removal, reducing environmental impact​.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Energy Efficiency</a:t>
            </a:r>
            <a:r>
              <a:rPr lang="en" sz="1800">
                <a:solidFill>
                  <a:schemeClr val="dk1"/>
                </a:solidFill>
              </a:rPr>
              <a:t>: Operates at low temperatures and pressures, consuming less energy and lowering overall production costs.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Reduced Emissions</a:t>
            </a:r>
            <a:r>
              <a:rPr lang="en" sz="1800">
                <a:solidFill>
                  <a:schemeClr val="dk1"/>
                </a:solidFill>
              </a:rPr>
              <a:t>: By removing oxides without chemical by-products, hydrogen plasma contributes to cleaner semiconductor manufacturing processes​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8661275" y="4775750"/>
            <a:ext cx="4827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Conclusion</a:t>
            </a:r>
            <a:endParaRPr b="1" sz="2000"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893250"/>
            <a:ext cx="85206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Hydrogen plasma is shown to enable high-density interconnections critical for compact, high-performance devices.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By providing a clean, scalable, and environmentally-friendly alternative, it supports the next generation of semiconductor devices while setting new standards in sustainable manufacturing practices​.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Potential for further development in high-density IC stacking, paving the way for continued miniaturization and efficiency​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8661275" y="4775750"/>
            <a:ext cx="4827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46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References</a:t>
            </a:r>
            <a:endParaRPr b="1" sz="2000"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122575"/>
            <a:ext cx="8520600" cy="3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In Situ Hydrogen Plasma – A New Paradigm for Advanced Packaging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Author: Dr.Robert F. Hicks, President and CEO, Surfx Technologies LLC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Metal Oxide Removal Using Atmospheric Pressure Plasma Technology for Electronic Applications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Author: Daphne Pappas, Andrew Sy, Ryan Robinson, and Richard Burke Plasmatreat USA, Inc.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DC-Hydrogen Plasma Cleaning, A Novel Process for IC-Packaging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Author: Nico Onda, Zeno Stössel, Alex Dommann and Jürgen RammESEC SA, CH-6330 Cham Neu-Technikum Buchs, CH-9470 Buchs, Balzers Ltd, FL-9496 Balzers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Hydrogen Plasma Removal of Post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‐</a:t>
            </a:r>
            <a:r>
              <a:rPr lang="en" sz="1100">
                <a:solidFill>
                  <a:schemeClr val="dk1"/>
                </a:solidFill>
              </a:rPr>
              <a:t>RIE Residue for Backend Processing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Author: Somashekhar, H. Ying, P. B. Smith, D. B. Aldrich, and R. J. Nemanich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8661275" y="4775750"/>
            <a:ext cx="4827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93950" y="2197500"/>
            <a:ext cx="27561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900"/>
              <a:t>Thank You!</a:t>
            </a:r>
            <a:endParaRPr sz="3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024650" y="1287250"/>
            <a:ext cx="7094700" cy="3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The Role and Challenge of Flip-Chip Technology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Hydrogen Plasma for Oxide Removal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Atmospheric Pressure Plasma Technology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Hydrogen Plasma Equipment and Operation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Applications for Micro-Bump Bonding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Applications for Hybrid Bonding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Case Study: Oxide Reduction with Plasma (Copper Oxide Removal)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Results from Atmospheric Plasma Treatment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Scalability and Efficiency of Hydrogen Plasma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Environmental Benefits of Hydrogen Plasma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References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8839500" y="4775750"/>
            <a:ext cx="304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67700" y="609975"/>
            <a:ext cx="10086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Outline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492750" y="0"/>
            <a:ext cx="215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Introduction</a:t>
            </a:r>
            <a:endParaRPr b="1" sz="20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66050" y="572700"/>
            <a:ext cx="8520600" cy="4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Semiconductor devices are demanding higher performance, power efficiency, and miniaturization, which requires advancements in IC stacking and packaging. 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endParaRPr sz="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Traditional methods using fluxes for bonding struggle with oxide layer contamination that can weaken the bonds, hindering device reliability and performance.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endParaRPr sz="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Hydrogen plasma is increasingly critical in semiconductor packaging for high-performance demands like AI, cloud computing, and 5G​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endParaRPr sz="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need for advanced IC stacking drives research into cleaner, more reliable bonding methods to maintain device compactness and efficiency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8839500" y="4775750"/>
            <a:ext cx="304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The Role and </a:t>
            </a:r>
            <a:r>
              <a:rPr b="1" lang="en" sz="2000"/>
              <a:t>Challenge </a:t>
            </a:r>
            <a:r>
              <a:rPr b="1" lang="en" sz="2000"/>
              <a:t>of Flip-Chip Technology</a:t>
            </a:r>
            <a:r>
              <a:rPr lang="en" sz="2000"/>
              <a:t> </a:t>
            </a:r>
            <a:endParaRPr sz="20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610200"/>
            <a:ext cx="8520600" cy="29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Flip-chip technology connects chips by using metal bumps. </a:t>
            </a:r>
            <a:br>
              <a:rPr lang="en">
                <a:solidFill>
                  <a:schemeClr val="dk1"/>
                </a:solidFill>
              </a:rPr>
            </a:br>
            <a:endParaRPr sz="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However, these connections are sensitive to oxide contamination on the metal surfaces. </a:t>
            </a:r>
            <a:br>
              <a:rPr lang="en">
                <a:solidFill>
                  <a:schemeClr val="dk1"/>
                </a:solidFill>
              </a:rPr>
            </a:br>
            <a:endParaRPr sz="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Contaminants impact the bond strength, which is especially problematic in high-performance applications like AI and 5G. </a:t>
            </a:r>
            <a:br>
              <a:rPr lang="en">
                <a:solidFill>
                  <a:schemeClr val="dk1"/>
                </a:solidFill>
              </a:rPr>
            </a:br>
            <a:endParaRPr sz="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 an atmospheric pressure hydrogen plasma can be employed to remove the oxide formation under different conditions based on the interconnects used.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8839500" y="4775750"/>
            <a:ext cx="304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800" y="473725"/>
            <a:ext cx="1681575" cy="12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572125" y="834425"/>
            <a:ext cx="2342400" cy="42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Figure(1): Flip Chip Technology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732975" y="4783350"/>
            <a:ext cx="7821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Figure(1):https://techovedas.com/what-is-flip-chip-technology/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7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Hydrogen Plasma for Oxide Removal</a:t>
            </a:r>
            <a:endParaRPr b="1" sz="20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28000" y="1955650"/>
            <a:ext cx="8520600" cy="29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Hydrogen plasma provides a flux-free, clean oxide removal method, allowing for more reliable connections. It reacts with oxide layers, turning them into vapor, which is then removed without leaving residue.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method outperforms traditional fluxes by reducing contamination while avoiding residue buildup between closely spaced micro-bumps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plasma process must occur within the bonding environment to prevent oxide reformation on metal surfaces​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8839500" y="4775750"/>
            <a:ext cx="304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00" y="680220"/>
            <a:ext cx="4568026" cy="13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5405900" y="1103450"/>
            <a:ext cx="2678400" cy="49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Figure(2): Micro-bump structure after thermocompression bonding[1]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-251100" y="4844450"/>
            <a:ext cx="91440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Reference: [1]In Situ Hydrogen Plasma – A New Paradigm for Advanced Packaging (Author:Dr.Robert F. Hicks) 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Atmospheric Pressure Plasma Technology</a:t>
            </a:r>
            <a:endParaRPr b="1" sz="20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method of plasma cleaning operates at atmospheric pressure, which simplifies equipment requirements, reduces processing costs, and minimizes the risk of damage (mainly heat damage) to sensitive semiconductor components.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can run at relatively low temperatures and avoids the need for vacuum environments, making it more practical for high-volume manufacturing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technology avoids particle generation, essential for high-density interconnects in semiconductor devices​.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8839500" y="4775750"/>
            <a:ext cx="304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6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5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Hydrogen Plasma Equipment and Operation</a:t>
            </a:r>
            <a:endParaRPr b="1" sz="2000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1850" y="2744225"/>
            <a:ext cx="85206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Hydrogen plasma systems use a controlled argon-hydrogen mix, allowing low-energy plasma generation that safely interacts with chip surfaces without heating them excessively.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Applications include improving wire bonding, enhancing die attachment, and supporting wafer bump reflow, essential for dense IC stacking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5294" l="0" r="0" t="0"/>
          <a:stretch/>
        </p:blipFill>
        <p:spPr>
          <a:xfrm>
            <a:off x="2024100" y="729700"/>
            <a:ext cx="2901274" cy="20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4990200" y="1399713"/>
            <a:ext cx="3842100" cy="51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Figure(3): Atmosphere pressure plasma for advanced packaging applications[1]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0" y="4768125"/>
            <a:ext cx="91440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Reference: [1]In Situ Hydrogen Plasma – A New Paradigm for Advanced Packaging (Author:Dr.Robert F. Hicks)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8839500" y="4775750"/>
            <a:ext cx="304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7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Applications for Micro-Bump Bonding</a:t>
            </a:r>
            <a:endParaRPr b="1" sz="2000"/>
          </a:p>
        </p:txBody>
      </p:sp>
      <p:sp>
        <p:nvSpPr>
          <p:cNvPr id="115" name="Google Shape;115;p20"/>
          <p:cNvSpPr txBox="1"/>
          <p:nvPr/>
        </p:nvSpPr>
        <p:spPr>
          <a:xfrm>
            <a:off x="763400" y="948550"/>
            <a:ext cx="7989300" cy="3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Flip-Chip Packaging</a:t>
            </a:r>
            <a:r>
              <a:rPr lang="en" sz="1800">
                <a:solidFill>
                  <a:schemeClr val="dk1"/>
                </a:solidFill>
              </a:rPr>
              <a:t>: Hydrogen plasma effectively cleans micro-bump surfaces in flip-chip designs, improving bond reliability in dense 2D arrays.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Increased Reliability</a:t>
            </a:r>
            <a:r>
              <a:rPr lang="en" sz="1800">
                <a:solidFill>
                  <a:schemeClr val="dk1"/>
                </a:solidFill>
              </a:rPr>
              <a:t>: Ensures clean, oxide-free interconnects essential for high-speed, low-resistance connections in memory and processor devices​.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Industry Relevance</a:t>
            </a:r>
            <a:r>
              <a:rPr lang="en" sz="1800">
                <a:solidFill>
                  <a:schemeClr val="dk1"/>
                </a:solidFill>
              </a:rPr>
              <a:t>: Critical for applications demanding high I/O density and gigahertz-level communication speeds, like AI and data centers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8839500" y="4775750"/>
            <a:ext cx="304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8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Applications for Hybrid Bonding</a:t>
            </a:r>
            <a:endParaRPr b="1" sz="2000"/>
          </a:p>
        </p:txBody>
      </p:sp>
      <p:sp>
        <p:nvSpPr>
          <p:cNvPr id="122" name="Google Shape;122;p21"/>
          <p:cNvSpPr txBox="1"/>
          <p:nvPr/>
        </p:nvSpPr>
        <p:spPr>
          <a:xfrm>
            <a:off x="311700" y="1917375"/>
            <a:ext cx="8129400" cy="26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Clean Surface Preparation</a:t>
            </a:r>
            <a:r>
              <a:rPr lang="en" sz="1800">
                <a:solidFill>
                  <a:schemeClr val="dk1"/>
                </a:solidFill>
              </a:rPr>
              <a:t>: Removes organic contaminants from dielectric surfaces, essential for effective glass-to-glass and copper-to-copper bonding in hybrid bonding​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Improved Bond Strength</a:t>
            </a:r>
            <a:r>
              <a:rPr lang="en" sz="1800">
                <a:solidFill>
                  <a:schemeClr val="dk1"/>
                </a:solidFill>
              </a:rPr>
              <a:t>: Plasma cleaning maximizes Si-OH groups on surfaces, enhancing bond formation during the annealing phase​.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Application Versatility</a:t>
            </a:r>
            <a:r>
              <a:rPr lang="en" sz="1800">
                <a:solidFill>
                  <a:schemeClr val="dk1"/>
                </a:solidFill>
              </a:rPr>
              <a:t>: Supports die-to-die, die-to-wafer, and wafer-to-wafer configurations in IC stacking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8839500" y="4775750"/>
            <a:ext cx="304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9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74" y="669950"/>
            <a:ext cx="4426324" cy="115018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5232600" y="1047188"/>
            <a:ext cx="2655600" cy="39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Figure(4): Hybrid bond structure[1]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0" y="4768125"/>
            <a:ext cx="91440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Reference: [1]In Situ Hydrogen Plasma – A New Paradigm for Advanced Packaging (Author:Dr.Robert F. Hicks) 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