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Slab"/>
      <p:regular r:id="rId25"/>
      <p:bold r:id="rId26"/>
    </p:embeddedFon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DAC3DF-4F60-4055-8D9E-6A4EF7C56DF1}">
  <a:tblStyle styleId="{0BDAC3DF-4F60-4055-8D9E-6A4EF7C56D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61caf38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f961caf38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188c65d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188c65d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188c65d2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188c65d2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188c65d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188c65d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188c65d2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188c65d2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188c65d2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188c65d2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188c65d2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188c65d2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188c65d2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188c65d2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961caf386_0_4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f961caf386_0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d925043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d925043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61caf386_0_2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f961caf386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76d8a1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76d8a1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a24e726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a24e726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d9250439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d9250439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d925043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d925043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d925043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d925043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a2f6ea6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a2f6ea6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188c6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188c6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6" name="Google Shape;66;p11"/>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7" name="Shape 67"/>
        <p:cNvGrpSpPr/>
        <p:nvPr/>
      </p:nvGrpSpPr>
      <p:grpSpPr>
        <a:xfrm>
          <a:off x="0" y="0"/>
          <a:ext cx="0" cy="0"/>
          <a:chOff x="0" y="0"/>
          <a:chExt cx="0" cy="0"/>
        </a:xfrm>
      </p:grpSpPr>
      <p:sp>
        <p:nvSpPr>
          <p:cNvPr id="68" name="Google Shape;68;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73" name="Google Shape;73;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4" name="Google Shape;7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5" name="Google Shape;7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6" name="Google Shape;7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9" name="Google Shape;29;p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0" name="Google Shape;30;p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5"/>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35" name="Google Shape;35;p5"/>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
        <p:nvSpPr>
          <p:cNvPr id="36" name="Google Shape;3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9" name="Google Shape;39;p6"/>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40" name="Google Shape;40;p6"/>
          <p:cNvGrpSpPr/>
          <p:nvPr/>
        </p:nvGrpSpPr>
        <p:grpSpPr>
          <a:xfrm>
            <a:off x="3839646" y="782919"/>
            <a:ext cx="1464573" cy="842707"/>
            <a:chOff x="3593400" y="1729675"/>
            <a:chExt cx="1957200" cy="1123610"/>
          </a:xfrm>
        </p:grpSpPr>
        <p:sp>
          <p:nvSpPr>
            <p:cNvPr id="41" name="Google Shape;41;p6"/>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GB"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42" name="Google Shape;42;p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 name="Google Shape;44;p6"/>
          <p:cNvCxnSpPr>
            <a:endCxn id="42" idx="1"/>
          </p:cNvCxnSpPr>
          <p:nvPr/>
        </p:nvCxnSpPr>
        <p:spPr>
          <a:xfrm>
            <a:off x="3750511" y="390298"/>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45" name="Google Shape;45;p6"/>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46" name="Google Shape;46;p6"/>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47" name="Google Shape;47;p6"/>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8" name="Shape 48"/>
        <p:cNvGrpSpPr/>
        <p:nvPr/>
      </p:nvGrpSpPr>
      <p:grpSpPr>
        <a:xfrm>
          <a:off x="0" y="0"/>
          <a:ext cx="0" cy="0"/>
          <a:chOff x="0" y="0"/>
          <a:chExt cx="0" cy="0"/>
        </a:xfrm>
      </p:grpSpPr>
      <p:sp>
        <p:nvSpPr>
          <p:cNvPr id="49" name="Google Shape;49;p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0" name="Google Shape;50;p7"/>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51" name="Google Shape;51;p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2" name="Shape 52"/>
        <p:cNvGrpSpPr/>
        <p:nvPr/>
      </p:nvGrpSpPr>
      <p:grpSpPr>
        <a:xfrm>
          <a:off x="0" y="0"/>
          <a:ext cx="0" cy="0"/>
          <a:chOff x="0" y="0"/>
          <a:chExt cx="0" cy="0"/>
        </a:xfrm>
      </p:grpSpPr>
      <p:sp>
        <p:nvSpPr>
          <p:cNvPr id="53" name="Google Shape;53;p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4" name="Google Shape;54;p8"/>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8"/>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8"/>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7" name="Google Shape;57;p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0" name="Google Shape;60;p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doi.org/10.1007/s10924-019-01626-5" TargetMode="External"/><Relationship Id="rId4" Type="http://schemas.openxmlformats.org/officeDocument/2006/relationships/hyperlink" Target="https://doi.org/10.1021/bk-2021-1377.ch01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idx="1" type="subTitle"/>
          </p:nvPr>
        </p:nvSpPr>
        <p:spPr>
          <a:xfrm>
            <a:off x="582324" y="3004575"/>
            <a:ext cx="3134700" cy="14301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b="1" lang="en-GB" sz="2400">
                <a:latin typeface="Arial"/>
                <a:ea typeface="Arial"/>
                <a:cs typeface="Arial"/>
                <a:sym typeface="Arial"/>
              </a:rPr>
              <a:t>Presented by</a:t>
            </a:r>
            <a:endParaRPr b="1" sz="2400">
              <a:latin typeface="Arial"/>
              <a:ea typeface="Arial"/>
              <a:cs typeface="Arial"/>
              <a:sym typeface="Arial"/>
            </a:endParaRPr>
          </a:p>
          <a:p>
            <a:pPr indent="0" lvl="0" marL="0" rtl="0" algn="ctr">
              <a:lnSpc>
                <a:spcPct val="90000"/>
              </a:lnSpc>
              <a:spcBef>
                <a:spcPts val="800"/>
              </a:spcBef>
              <a:spcAft>
                <a:spcPts val="0"/>
              </a:spcAft>
              <a:buClr>
                <a:schemeClr val="dk1"/>
              </a:buClr>
              <a:buSzPts val="1800"/>
              <a:buNone/>
            </a:pPr>
            <a:r>
              <a:rPr lang="en-GB" sz="2400">
                <a:solidFill>
                  <a:schemeClr val="dk2"/>
                </a:solidFill>
                <a:latin typeface="Arial"/>
                <a:ea typeface="Arial"/>
                <a:cs typeface="Arial"/>
                <a:sym typeface="Arial"/>
              </a:rPr>
              <a:t>Jonathan Reggie Ebenezer</a:t>
            </a:r>
            <a:endParaRPr sz="2400">
              <a:solidFill>
                <a:schemeClr val="dk2"/>
              </a:solidFill>
              <a:latin typeface="Arial"/>
              <a:ea typeface="Arial"/>
              <a:cs typeface="Arial"/>
              <a:sym typeface="Arial"/>
            </a:endParaRPr>
          </a:p>
        </p:txBody>
      </p:sp>
      <p:sp>
        <p:nvSpPr>
          <p:cNvPr id="82" name="Google Shape;82;p14"/>
          <p:cNvSpPr txBox="1"/>
          <p:nvPr/>
        </p:nvSpPr>
        <p:spPr>
          <a:xfrm>
            <a:off x="635250" y="1719750"/>
            <a:ext cx="8277900" cy="5652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4500"/>
              <a:buFont typeface="Calibri"/>
              <a:buNone/>
            </a:pPr>
            <a:r>
              <a:rPr b="1" lang="en-GB" sz="3500">
                <a:solidFill>
                  <a:schemeClr val="dk1"/>
                </a:solidFill>
              </a:rPr>
              <a:t>Lignin-based elastomeric composites</a:t>
            </a:r>
            <a:endParaRPr sz="3500"/>
          </a:p>
        </p:txBody>
      </p:sp>
      <p:sp>
        <p:nvSpPr>
          <p:cNvPr id="83" name="Google Shape;83;p14"/>
          <p:cNvSpPr txBox="1"/>
          <p:nvPr/>
        </p:nvSpPr>
        <p:spPr>
          <a:xfrm>
            <a:off x="4802100" y="3004575"/>
            <a:ext cx="4058400" cy="1430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1" i="0" lang="en-GB" sz="2400" u="none" cap="none" strike="noStrike">
                <a:solidFill>
                  <a:schemeClr val="dk1"/>
                </a:solidFill>
              </a:rPr>
              <a:t>Guided by</a:t>
            </a:r>
            <a:endParaRPr b="1" i="0" sz="2400" u="none" cap="none" strike="noStrike">
              <a:solidFill>
                <a:schemeClr val="dk1"/>
              </a:solidFill>
            </a:endParaRPr>
          </a:p>
          <a:p>
            <a:pPr indent="0" lvl="0" marL="0" marR="0" rtl="0" algn="ctr">
              <a:lnSpc>
                <a:spcPct val="90000"/>
              </a:lnSpc>
              <a:spcBef>
                <a:spcPts val="800"/>
              </a:spcBef>
              <a:spcAft>
                <a:spcPts val="0"/>
              </a:spcAft>
              <a:buClr>
                <a:schemeClr val="dk1"/>
              </a:buClr>
              <a:buSzPts val="1100"/>
              <a:buFont typeface="Arial"/>
              <a:buNone/>
            </a:pPr>
            <a:r>
              <a:rPr lang="en-GB" sz="2400">
                <a:solidFill>
                  <a:schemeClr val="dk2"/>
                </a:solidFill>
              </a:rPr>
              <a:t>Dr.Praveen KM</a:t>
            </a:r>
            <a:endParaRPr sz="2400">
              <a:solidFill>
                <a:schemeClr val="dk2"/>
              </a:solidFill>
            </a:endParaRPr>
          </a:p>
          <a:p>
            <a:pPr indent="0" lvl="0" marL="0" rtl="0" algn="ctr">
              <a:spcBef>
                <a:spcPts val="0"/>
              </a:spcBef>
              <a:spcAft>
                <a:spcPts val="0"/>
              </a:spcAft>
              <a:buNone/>
            </a:pPr>
            <a:r>
              <a:rPr lang="en-GB" sz="2400">
                <a:solidFill>
                  <a:schemeClr val="dk2"/>
                </a:solidFill>
              </a:rPr>
              <a:t>Prof.Rony Thomas Murickan</a:t>
            </a:r>
            <a:endParaRPr sz="2400">
              <a:solidFill>
                <a:schemeClr val="dk2"/>
              </a:solidFill>
            </a:endParaRPr>
          </a:p>
          <a:p>
            <a:pPr indent="0" lvl="0" marL="0" marR="0" rtl="0" algn="ctr">
              <a:lnSpc>
                <a:spcPct val="90000"/>
              </a:lnSpc>
              <a:spcBef>
                <a:spcPts val="800"/>
              </a:spcBef>
              <a:spcAft>
                <a:spcPts val="0"/>
              </a:spcAft>
              <a:buClr>
                <a:schemeClr val="dk1"/>
              </a:buClr>
              <a:buSzPts val="1100"/>
              <a:buFont typeface="Arial"/>
              <a:buNone/>
            </a:pPr>
            <a:r>
              <a:t/>
            </a:r>
            <a:endParaRPr sz="2400">
              <a:solidFill>
                <a:schemeClr val="dk2"/>
              </a:solidFill>
            </a:endParaRPr>
          </a:p>
        </p:txBody>
      </p:sp>
      <p:sp>
        <p:nvSpPr>
          <p:cNvPr id="84" name="Google Shape;84;p14"/>
          <p:cNvSpPr txBox="1"/>
          <p:nvPr/>
        </p:nvSpPr>
        <p:spPr>
          <a:xfrm>
            <a:off x="8860500" y="0"/>
            <a:ext cx="2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
        <p:nvSpPr>
          <p:cNvPr id="85" name="Google Shape;85;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p:nvPr/>
        </p:nvSpPr>
        <p:spPr>
          <a:xfrm>
            <a:off x="731850" y="2469825"/>
            <a:ext cx="1326000" cy="60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Accelerate lignin </a:t>
            </a:r>
            <a:r>
              <a:rPr lang="en-GB"/>
              <a:t>aggregation</a:t>
            </a:r>
            <a:endParaRPr/>
          </a:p>
        </p:txBody>
      </p:sp>
      <p:sp>
        <p:nvSpPr>
          <p:cNvPr id="192" name="Google Shape;192;p23"/>
          <p:cNvSpPr txBox="1"/>
          <p:nvPr/>
        </p:nvSpPr>
        <p:spPr>
          <a:xfrm>
            <a:off x="340500" y="245550"/>
            <a:ext cx="8463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t>3.1 Chemical modification of lignin to </a:t>
            </a:r>
            <a:r>
              <a:rPr lang="en-GB" sz="1800"/>
              <a:t>Propylene oxide modified lignin</a:t>
            </a:r>
            <a:r>
              <a:rPr lang="en-GB" sz="1800"/>
              <a:t> (HL)</a:t>
            </a:r>
            <a:endParaRPr sz="1800"/>
          </a:p>
        </p:txBody>
      </p:sp>
      <p:sp>
        <p:nvSpPr>
          <p:cNvPr id="193" name="Google Shape;193;p23"/>
          <p:cNvSpPr/>
          <p:nvPr/>
        </p:nvSpPr>
        <p:spPr>
          <a:xfrm>
            <a:off x="265775" y="1029150"/>
            <a:ext cx="914100" cy="52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Lignin</a:t>
            </a:r>
            <a:endParaRPr/>
          </a:p>
          <a:p>
            <a:pPr indent="0" lvl="0" marL="0" rtl="0" algn="ctr">
              <a:spcBef>
                <a:spcPts val="0"/>
              </a:spcBef>
              <a:spcAft>
                <a:spcPts val="0"/>
              </a:spcAft>
              <a:buNone/>
            </a:pPr>
            <a:r>
              <a:rPr lang="en-GB"/>
              <a:t>20g</a:t>
            </a:r>
            <a:endParaRPr/>
          </a:p>
        </p:txBody>
      </p:sp>
      <p:sp>
        <p:nvSpPr>
          <p:cNvPr id="194" name="Google Shape;194;p23"/>
          <p:cNvSpPr/>
          <p:nvPr/>
        </p:nvSpPr>
        <p:spPr>
          <a:xfrm>
            <a:off x="1691100" y="988950"/>
            <a:ext cx="20292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NaOH solution (0.1M)</a:t>
            </a:r>
            <a:endParaRPr/>
          </a:p>
          <a:p>
            <a:pPr indent="0" lvl="0" marL="0" rtl="0" algn="ctr">
              <a:spcBef>
                <a:spcPts val="0"/>
              </a:spcBef>
              <a:spcAft>
                <a:spcPts val="0"/>
              </a:spcAft>
              <a:buNone/>
            </a:pPr>
            <a:r>
              <a:rPr lang="en-GB"/>
              <a:t>300mL</a:t>
            </a:r>
            <a:endParaRPr/>
          </a:p>
        </p:txBody>
      </p:sp>
      <p:sp>
        <p:nvSpPr>
          <p:cNvPr id="195" name="Google Shape;195;p23"/>
          <p:cNvSpPr/>
          <p:nvPr/>
        </p:nvSpPr>
        <p:spPr>
          <a:xfrm>
            <a:off x="4145338" y="1200150"/>
            <a:ext cx="1255800" cy="67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500mL </a:t>
            </a:r>
            <a:r>
              <a:rPr lang="en-GB"/>
              <a:t>round</a:t>
            </a:r>
            <a:r>
              <a:rPr lang="en-GB"/>
              <a:t> bottom flask</a:t>
            </a:r>
            <a:endParaRPr/>
          </a:p>
        </p:txBody>
      </p:sp>
      <p:sp>
        <p:nvSpPr>
          <p:cNvPr id="196" name="Google Shape;196;p23"/>
          <p:cNvSpPr/>
          <p:nvPr/>
        </p:nvSpPr>
        <p:spPr>
          <a:xfrm>
            <a:off x="6412850" y="988950"/>
            <a:ext cx="17580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1,2-propylene oxide</a:t>
            </a:r>
            <a:endParaRPr/>
          </a:p>
          <a:p>
            <a:pPr indent="0" lvl="0" marL="0" rtl="0" algn="ctr">
              <a:spcBef>
                <a:spcPts val="0"/>
              </a:spcBef>
              <a:spcAft>
                <a:spcPts val="0"/>
              </a:spcAft>
              <a:buNone/>
            </a:pPr>
            <a:r>
              <a:rPr lang="en-GB"/>
              <a:t>30g</a:t>
            </a:r>
            <a:endParaRPr/>
          </a:p>
        </p:txBody>
      </p:sp>
      <p:sp>
        <p:nvSpPr>
          <p:cNvPr id="197" name="Google Shape;197;p23"/>
          <p:cNvSpPr/>
          <p:nvPr/>
        </p:nvSpPr>
        <p:spPr>
          <a:xfrm>
            <a:off x="7181025" y="2465613"/>
            <a:ext cx="1667700" cy="60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Oil bath at 35℃ for 10 hours</a:t>
            </a:r>
            <a:endParaRPr/>
          </a:p>
        </p:txBody>
      </p:sp>
      <p:sp>
        <p:nvSpPr>
          <p:cNvPr id="198" name="Google Shape;198;p23"/>
          <p:cNvSpPr/>
          <p:nvPr/>
        </p:nvSpPr>
        <p:spPr>
          <a:xfrm>
            <a:off x="5001725" y="2154263"/>
            <a:ext cx="16677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H2SO4 solution </a:t>
            </a:r>
            <a:endParaRPr/>
          </a:p>
          <a:p>
            <a:pPr indent="0" lvl="0" marL="0" rtl="0" algn="ctr">
              <a:spcBef>
                <a:spcPts val="0"/>
              </a:spcBef>
              <a:spcAft>
                <a:spcPts val="0"/>
              </a:spcAft>
              <a:buNone/>
            </a:pPr>
            <a:r>
              <a:rPr lang="en-GB"/>
              <a:t>(1.0M)</a:t>
            </a:r>
            <a:endParaRPr/>
          </a:p>
        </p:txBody>
      </p:sp>
      <p:sp>
        <p:nvSpPr>
          <p:cNvPr id="199" name="Google Shape;199;p23"/>
          <p:cNvSpPr/>
          <p:nvPr/>
        </p:nvSpPr>
        <p:spPr>
          <a:xfrm>
            <a:off x="3455125" y="2447838"/>
            <a:ext cx="1376400" cy="60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To adjust the pH value to 2</a:t>
            </a:r>
            <a:endParaRPr/>
          </a:p>
        </p:txBody>
      </p:sp>
      <p:sp>
        <p:nvSpPr>
          <p:cNvPr id="200" name="Google Shape;200;p23"/>
          <p:cNvSpPr/>
          <p:nvPr/>
        </p:nvSpPr>
        <p:spPr>
          <a:xfrm>
            <a:off x="2248638" y="2214575"/>
            <a:ext cx="9141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slurry</a:t>
            </a:r>
            <a:endParaRPr/>
          </a:p>
        </p:txBody>
      </p:sp>
      <p:sp>
        <p:nvSpPr>
          <p:cNvPr id="201" name="Google Shape;201;p23"/>
          <p:cNvSpPr/>
          <p:nvPr/>
        </p:nvSpPr>
        <p:spPr>
          <a:xfrm>
            <a:off x="870463" y="1873350"/>
            <a:ext cx="1079400" cy="522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Water bath at 70℃</a:t>
            </a:r>
            <a:endParaRPr/>
          </a:p>
        </p:txBody>
      </p:sp>
      <p:sp>
        <p:nvSpPr>
          <p:cNvPr id="202" name="Google Shape;202;p23"/>
          <p:cNvSpPr/>
          <p:nvPr/>
        </p:nvSpPr>
        <p:spPr>
          <a:xfrm>
            <a:off x="435300" y="3950700"/>
            <a:ext cx="1255800" cy="67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Filtered and washed 3 times</a:t>
            </a:r>
            <a:endParaRPr/>
          </a:p>
        </p:txBody>
      </p:sp>
      <p:sp>
        <p:nvSpPr>
          <p:cNvPr id="203" name="Google Shape;203;p23"/>
          <p:cNvSpPr/>
          <p:nvPr/>
        </p:nvSpPr>
        <p:spPr>
          <a:xfrm>
            <a:off x="2466225" y="3990900"/>
            <a:ext cx="1758000" cy="67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Dried in a </a:t>
            </a:r>
            <a:r>
              <a:rPr lang="en-GB"/>
              <a:t>vacuum oven</a:t>
            </a:r>
            <a:r>
              <a:rPr lang="en-GB"/>
              <a:t> for 24 hours at 50℃</a:t>
            </a:r>
            <a:endParaRPr/>
          </a:p>
        </p:txBody>
      </p:sp>
      <p:sp>
        <p:nvSpPr>
          <p:cNvPr id="204" name="Google Shape;204;p23"/>
          <p:cNvSpPr/>
          <p:nvPr/>
        </p:nvSpPr>
        <p:spPr>
          <a:xfrm>
            <a:off x="1279488" y="1119600"/>
            <a:ext cx="312000" cy="341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4081488" y="1089300"/>
            <a:ext cx="1497900" cy="23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5768725" y="1089300"/>
            <a:ext cx="454800" cy="402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5400000">
            <a:off x="8120475" y="1365750"/>
            <a:ext cx="974400" cy="4821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6694150" y="2222850"/>
            <a:ext cx="3819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3258025" y="2304150"/>
            <a:ext cx="1667700" cy="23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596100" y="2304150"/>
            <a:ext cx="1597500" cy="23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5400000">
            <a:off x="-317375" y="2867375"/>
            <a:ext cx="1396200" cy="381900"/>
          </a:xfrm>
          <a:prstGeom prst="bentArrow">
            <a:avLst>
              <a:gd fmla="val 25000" name="adj1"/>
              <a:gd fmla="val 28934"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265775" y="3806725"/>
            <a:ext cx="1667700" cy="23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2193600" y="3806725"/>
            <a:ext cx="2712300" cy="28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4999350" y="3540575"/>
            <a:ext cx="2180100" cy="9243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Source Sans Pro"/>
                <a:ea typeface="Source Sans Pro"/>
                <a:cs typeface="Source Sans Pro"/>
                <a:sym typeface="Source Sans Pro"/>
              </a:rPr>
              <a:t>Propylene oxide modified lignin (</a:t>
            </a:r>
            <a:r>
              <a:rPr b="1" lang="en-GB"/>
              <a:t>HL</a:t>
            </a:r>
            <a:r>
              <a:rPr b="1" lang="en-GB"/>
              <a:t>)</a:t>
            </a:r>
            <a:endParaRPr b="1"/>
          </a:p>
        </p:txBody>
      </p:sp>
      <p:sp>
        <p:nvSpPr>
          <p:cNvPr id="215" name="Google Shape;215;p23"/>
          <p:cNvSpPr txBox="1"/>
          <p:nvPr>
            <p:ph idx="12" type="sldNum"/>
          </p:nvPr>
        </p:nvSpPr>
        <p:spPr>
          <a:xfrm>
            <a:off x="8405533" y="4326092"/>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6" name="Google Shape;216;p23"/>
          <p:cNvSpPr/>
          <p:nvPr/>
        </p:nvSpPr>
        <p:spPr>
          <a:xfrm>
            <a:off x="7100775" y="2304150"/>
            <a:ext cx="1828200" cy="23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p:nvPr/>
        </p:nvSpPr>
        <p:spPr>
          <a:xfrm>
            <a:off x="423013" y="773525"/>
            <a:ext cx="2019300" cy="8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Lignin/SBR Composite using </a:t>
            </a:r>
            <a:r>
              <a:rPr lang="en-GB"/>
              <a:t>melt compounding[16]</a:t>
            </a:r>
            <a:endParaRPr/>
          </a:p>
        </p:txBody>
      </p:sp>
      <p:sp>
        <p:nvSpPr>
          <p:cNvPr id="222" name="Google Shape;222;p24"/>
          <p:cNvSpPr txBox="1"/>
          <p:nvPr/>
        </p:nvSpPr>
        <p:spPr>
          <a:xfrm>
            <a:off x="1945050" y="110775"/>
            <a:ext cx="525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t>3.2 Preparation of Lignin/SBR Composite</a:t>
            </a:r>
            <a:endParaRPr sz="1800"/>
          </a:p>
        </p:txBody>
      </p:sp>
      <p:sp>
        <p:nvSpPr>
          <p:cNvPr id="223" name="Google Shape;223;p24"/>
          <p:cNvSpPr/>
          <p:nvPr/>
        </p:nvSpPr>
        <p:spPr>
          <a:xfrm>
            <a:off x="3713225" y="848825"/>
            <a:ext cx="1948800" cy="7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Coprecipitation</a:t>
            </a:r>
            <a:endParaRPr/>
          </a:p>
        </p:txBody>
      </p:sp>
      <p:sp>
        <p:nvSpPr>
          <p:cNvPr id="224" name="Google Shape;224;p24"/>
          <p:cNvSpPr/>
          <p:nvPr/>
        </p:nvSpPr>
        <p:spPr>
          <a:xfrm>
            <a:off x="3120425" y="1582325"/>
            <a:ext cx="3134400" cy="81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Adjusting pH value to 2.</a:t>
            </a:r>
            <a:endParaRPr/>
          </a:p>
          <a:p>
            <a:pPr indent="0" lvl="0" marL="0" rtl="0" algn="ctr">
              <a:lnSpc>
                <a:spcPct val="115000"/>
              </a:lnSpc>
              <a:spcBef>
                <a:spcPts val="0"/>
              </a:spcBef>
              <a:spcAft>
                <a:spcPts val="0"/>
              </a:spcAft>
              <a:buNone/>
            </a:pPr>
            <a:r>
              <a:rPr lang="en-GB"/>
              <a:t>H2SO4(1M) + </a:t>
            </a:r>
            <a:r>
              <a:rPr lang="en-GB"/>
              <a:t>flocculation</a:t>
            </a:r>
            <a:r>
              <a:rPr lang="en-GB"/>
              <a:t> in water at 90℃ for 2 hours</a:t>
            </a:r>
            <a:endParaRPr/>
          </a:p>
        </p:txBody>
      </p:sp>
      <p:sp>
        <p:nvSpPr>
          <p:cNvPr id="225" name="Google Shape;225;p24"/>
          <p:cNvSpPr/>
          <p:nvPr/>
        </p:nvSpPr>
        <p:spPr>
          <a:xfrm>
            <a:off x="2826663" y="1015475"/>
            <a:ext cx="5022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6932938" y="743375"/>
            <a:ext cx="1888500" cy="944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Filtered, water washed and </a:t>
            </a:r>
            <a:r>
              <a:rPr lang="en-GB"/>
              <a:t>vacuum</a:t>
            </a:r>
            <a:r>
              <a:rPr lang="en-GB"/>
              <a:t> dried at 50℃ for 24 hours </a:t>
            </a:r>
            <a:endParaRPr/>
          </a:p>
        </p:txBody>
      </p:sp>
      <p:sp>
        <p:nvSpPr>
          <p:cNvPr id="227" name="Google Shape;227;p24"/>
          <p:cNvSpPr/>
          <p:nvPr/>
        </p:nvSpPr>
        <p:spPr>
          <a:xfrm>
            <a:off x="6046375" y="1015475"/>
            <a:ext cx="5022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7977538" y="1717775"/>
            <a:ext cx="502200" cy="542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7475188" y="2260175"/>
            <a:ext cx="15069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 epoxidized natural rubber (ENR)</a:t>
            </a:r>
            <a:endParaRPr/>
          </a:p>
        </p:txBody>
      </p:sp>
      <p:sp>
        <p:nvSpPr>
          <p:cNvPr id="230" name="Google Shape;230;p24"/>
          <p:cNvSpPr/>
          <p:nvPr/>
        </p:nvSpPr>
        <p:spPr>
          <a:xfrm>
            <a:off x="5169788" y="2562275"/>
            <a:ext cx="1396500" cy="62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Open two roll mill process</a:t>
            </a:r>
            <a:endParaRPr/>
          </a:p>
        </p:txBody>
      </p:sp>
      <p:sp>
        <p:nvSpPr>
          <p:cNvPr id="231" name="Google Shape;231;p24"/>
          <p:cNvSpPr/>
          <p:nvPr/>
        </p:nvSpPr>
        <p:spPr>
          <a:xfrm>
            <a:off x="2549125" y="2562275"/>
            <a:ext cx="1737900" cy="622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Heat treatment at 120℃ for 10 minutes</a:t>
            </a:r>
            <a:endParaRPr/>
          </a:p>
        </p:txBody>
      </p:sp>
      <p:sp>
        <p:nvSpPr>
          <p:cNvPr id="232" name="Google Shape;232;p24"/>
          <p:cNvSpPr/>
          <p:nvPr/>
        </p:nvSpPr>
        <p:spPr>
          <a:xfrm>
            <a:off x="6649050" y="2611950"/>
            <a:ext cx="743400" cy="54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4343638" y="2611950"/>
            <a:ext cx="743400" cy="54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79125" y="2370750"/>
            <a:ext cx="1506900" cy="102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Vulcanization in a standard mold at 160℃</a:t>
            </a:r>
            <a:endParaRPr/>
          </a:p>
        </p:txBody>
      </p:sp>
      <p:sp>
        <p:nvSpPr>
          <p:cNvPr id="235" name="Google Shape;235;p24"/>
          <p:cNvSpPr/>
          <p:nvPr/>
        </p:nvSpPr>
        <p:spPr>
          <a:xfrm>
            <a:off x="1736038" y="2602475"/>
            <a:ext cx="743400" cy="54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flipH="1" rot="10800000">
            <a:off x="845025" y="3523394"/>
            <a:ext cx="1385100" cy="1137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2481325" y="3727025"/>
            <a:ext cx="1948800" cy="112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SE-HL</a:t>
            </a:r>
            <a:endParaRPr b="1"/>
          </a:p>
        </p:txBody>
      </p:sp>
      <p:sp>
        <p:nvSpPr>
          <p:cNvPr id="238" name="Google Shape;238;p24"/>
          <p:cNvSpPr/>
          <p:nvPr/>
        </p:nvSpPr>
        <p:spPr>
          <a:xfrm>
            <a:off x="5169800" y="3523400"/>
            <a:ext cx="3651600" cy="1549800"/>
          </a:xfrm>
          <a:prstGeom prst="wedgeEllipseCallout">
            <a:avLst>
              <a:gd fmla="val -87585" name="adj1"/>
              <a:gd fmla="val -561"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p>
          <a:p>
            <a:pPr indent="0" lvl="0" marL="0" rtl="0" algn="ctr">
              <a:lnSpc>
                <a:spcPct val="115000"/>
              </a:lnSpc>
              <a:spcBef>
                <a:spcPts val="0"/>
              </a:spcBef>
              <a:spcAft>
                <a:spcPts val="0"/>
              </a:spcAft>
              <a:buNone/>
            </a:pPr>
            <a:r>
              <a:rPr lang="en-GB"/>
              <a:t> </a:t>
            </a:r>
            <a:r>
              <a:rPr b="1" lang="en-GB"/>
              <a:t>S</a:t>
            </a:r>
            <a:r>
              <a:rPr lang="en-GB"/>
              <a:t> indicates SBR,</a:t>
            </a:r>
            <a:endParaRPr/>
          </a:p>
          <a:p>
            <a:pPr indent="0" lvl="0" marL="0" rtl="0" algn="ctr">
              <a:lnSpc>
                <a:spcPct val="115000"/>
              </a:lnSpc>
              <a:spcBef>
                <a:spcPts val="0"/>
              </a:spcBef>
              <a:spcAft>
                <a:spcPts val="0"/>
              </a:spcAft>
              <a:buNone/>
            </a:pPr>
            <a:r>
              <a:rPr lang="en-GB"/>
              <a:t> </a:t>
            </a:r>
            <a:r>
              <a:rPr b="1" lang="en-GB"/>
              <a:t>E</a:t>
            </a:r>
            <a:r>
              <a:rPr lang="en-GB"/>
              <a:t> indicates </a:t>
            </a:r>
            <a:r>
              <a:rPr lang="en-GB"/>
              <a:t>Epoxidized natural rubber(</a:t>
            </a:r>
            <a:r>
              <a:rPr lang="en-GB"/>
              <a:t>ENR) and </a:t>
            </a:r>
            <a:endParaRPr/>
          </a:p>
          <a:p>
            <a:pPr indent="0" lvl="0" marL="0" rtl="0" algn="ctr">
              <a:lnSpc>
                <a:spcPct val="115000"/>
              </a:lnSpc>
              <a:spcBef>
                <a:spcPts val="0"/>
              </a:spcBef>
              <a:spcAft>
                <a:spcPts val="0"/>
              </a:spcAft>
              <a:buNone/>
            </a:pPr>
            <a:r>
              <a:rPr b="1" lang="en-GB"/>
              <a:t>HL</a:t>
            </a:r>
            <a:r>
              <a:rPr lang="en-GB"/>
              <a:t> indicates </a:t>
            </a:r>
            <a:r>
              <a:rPr lang="en-GB"/>
              <a:t>Propylene oxide modified lignin</a:t>
            </a:r>
            <a:r>
              <a:rPr lang="en-GB"/>
              <a:t>.</a:t>
            </a:r>
            <a:r>
              <a:rPr lang="en-GB" sz="1100"/>
              <a:t> </a:t>
            </a:r>
            <a:endParaRPr sz="1100"/>
          </a:p>
          <a:p>
            <a:pPr indent="0" lvl="0" marL="0" rtl="0" algn="ctr">
              <a:spcBef>
                <a:spcPts val="0"/>
              </a:spcBef>
              <a:spcAft>
                <a:spcPts val="0"/>
              </a:spcAft>
              <a:buNone/>
            </a:pPr>
            <a:r>
              <a:t/>
            </a:r>
            <a:endParaRPr/>
          </a:p>
        </p:txBody>
      </p:sp>
      <p:sp>
        <p:nvSpPr>
          <p:cNvPr id="239" name="Google Shape;239;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0" name="Google Shape;240;p24"/>
          <p:cNvSpPr/>
          <p:nvPr/>
        </p:nvSpPr>
        <p:spPr>
          <a:xfrm>
            <a:off x="371700" y="170775"/>
            <a:ext cx="703200" cy="341700"/>
          </a:xfrm>
          <a:prstGeom prst="wedgeRoundRectCallout">
            <a:avLst>
              <a:gd fmla="val -15714" name="adj1"/>
              <a:gd fmla="val 123464" name="adj2"/>
              <a:gd fmla="val 0" name="adj3"/>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900"/>
              <a:t>Slide 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nvSpPr>
        <p:spPr>
          <a:xfrm>
            <a:off x="75" y="57800"/>
            <a:ext cx="9144000" cy="446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sz="1700"/>
              <a:t>4. </a:t>
            </a:r>
            <a:r>
              <a:rPr lang="en-GB" sz="1700"/>
              <a:t>Performance of lignin-based elastomeric composites </a:t>
            </a:r>
            <a:r>
              <a:rPr lang="en-GB" sz="1700">
                <a:highlight>
                  <a:schemeClr val="lt1"/>
                </a:highlight>
              </a:rPr>
              <a:t>using different approaches[6]</a:t>
            </a:r>
            <a:endParaRPr sz="1700"/>
          </a:p>
        </p:txBody>
      </p:sp>
      <p:pic>
        <p:nvPicPr>
          <p:cNvPr id="246" name="Google Shape;246;p25"/>
          <p:cNvPicPr preferRelativeResize="0"/>
          <p:nvPr/>
        </p:nvPicPr>
        <p:blipFill rotWithShape="1">
          <a:blip r:embed="rId3">
            <a:alphaModFix/>
          </a:blip>
          <a:srcRect b="0" l="4715" r="6804" t="0"/>
          <a:stretch/>
        </p:blipFill>
        <p:spPr>
          <a:xfrm>
            <a:off x="75" y="1067850"/>
            <a:ext cx="5905225" cy="2411625"/>
          </a:xfrm>
          <a:prstGeom prst="rect">
            <a:avLst/>
          </a:prstGeom>
          <a:noFill/>
          <a:ln>
            <a:noFill/>
          </a:ln>
        </p:spPr>
      </p:pic>
      <p:sp>
        <p:nvSpPr>
          <p:cNvPr id="247" name="Google Shape;247;p25"/>
          <p:cNvSpPr txBox="1"/>
          <p:nvPr/>
        </p:nvSpPr>
        <p:spPr>
          <a:xfrm>
            <a:off x="6088300" y="1275775"/>
            <a:ext cx="2771100" cy="1132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t>UL</a:t>
            </a:r>
            <a:r>
              <a:rPr lang="en-GB" sz="1100"/>
              <a:t>- Unmodified lignin</a:t>
            </a:r>
            <a:endParaRPr sz="1100"/>
          </a:p>
          <a:p>
            <a:pPr indent="0" lvl="0" marL="0" rtl="0" algn="l">
              <a:lnSpc>
                <a:spcPct val="115000"/>
              </a:lnSpc>
              <a:spcBef>
                <a:spcPts val="0"/>
              </a:spcBef>
              <a:spcAft>
                <a:spcPts val="0"/>
              </a:spcAft>
              <a:buNone/>
            </a:pPr>
            <a:r>
              <a:rPr b="1" lang="en-GB" sz="1100"/>
              <a:t>LF</a:t>
            </a:r>
            <a:r>
              <a:rPr lang="en-GB" sz="1100"/>
              <a:t>- Lignin modified by formaldehyde</a:t>
            </a:r>
            <a:endParaRPr sz="1100"/>
          </a:p>
          <a:p>
            <a:pPr indent="0" lvl="0" marL="0" rtl="0" algn="l">
              <a:lnSpc>
                <a:spcPct val="115000"/>
              </a:lnSpc>
              <a:spcBef>
                <a:spcPts val="0"/>
              </a:spcBef>
              <a:spcAft>
                <a:spcPts val="0"/>
              </a:spcAft>
              <a:buNone/>
            </a:pPr>
            <a:r>
              <a:rPr b="1" lang="en-GB" sz="1100"/>
              <a:t>LG</a:t>
            </a:r>
            <a:r>
              <a:rPr lang="en-GB" sz="1100"/>
              <a:t>- Lignin modified by glyoxal</a:t>
            </a:r>
            <a:endParaRPr sz="1100"/>
          </a:p>
          <a:p>
            <a:pPr indent="0" lvl="0" marL="0" rtl="0" algn="l">
              <a:lnSpc>
                <a:spcPct val="115000"/>
              </a:lnSpc>
              <a:spcBef>
                <a:spcPts val="0"/>
              </a:spcBef>
              <a:spcAft>
                <a:spcPts val="0"/>
              </a:spcAft>
              <a:buNone/>
            </a:pPr>
            <a:r>
              <a:rPr b="1" lang="en-GB" sz="1100"/>
              <a:t>LGD</a:t>
            </a:r>
            <a:r>
              <a:rPr lang="en-GB" sz="1100"/>
              <a:t>- Lignin modified by </a:t>
            </a:r>
            <a:r>
              <a:rPr lang="en-GB" sz="1100"/>
              <a:t>glutaraldehyde</a:t>
            </a:r>
            <a:endParaRPr sz="1100"/>
          </a:p>
          <a:p>
            <a:pPr indent="0" lvl="0" marL="0" rtl="0" algn="l">
              <a:lnSpc>
                <a:spcPct val="115000"/>
              </a:lnSpc>
              <a:spcBef>
                <a:spcPts val="0"/>
              </a:spcBef>
              <a:spcAft>
                <a:spcPts val="0"/>
              </a:spcAft>
              <a:buNone/>
            </a:pPr>
            <a:r>
              <a:rPr b="1" lang="en-GB" sz="1100"/>
              <a:t>HL</a:t>
            </a:r>
            <a:r>
              <a:rPr lang="en-GB" sz="1100"/>
              <a:t>- Propylene oxide modified lignin</a:t>
            </a:r>
            <a:endParaRPr sz="1100"/>
          </a:p>
        </p:txBody>
      </p:sp>
      <p:sp>
        <p:nvSpPr>
          <p:cNvPr id="248" name="Google Shape;248;p25"/>
          <p:cNvSpPr txBox="1"/>
          <p:nvPr/>
        </p:nvSpPr>
        <p:spPr>
          <a:xfrm>
            <a:off x="211050" y="3454988"/>
            <a:ext cx="555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Source Sans Pro"/>
                <a:ea typeface="Source Sans Pro"/>
                <a:cs typeface="Source Sans Pro"/>
                <a:sym typeface="Source Sans Pro"/>
              </a:rPr>
              <a:t>FIG: FTIR spectra (A) and DSC curves (B) of unmodified lignin (UL), lignin modified by formaldehyde (LF), glyoxal (LG), glutaraldehyde (LGD), and propylene oxide (HL)</a:t>
            </a:r>
            <a:endParaRPr sz="900">
              <a:latin typeface="Source Sans Pro"/>
              <a:ea typeface="Source Sans Pro"/>
              <a:cs typeface="Source Sans Pro"/>
              <a:sym typeface="Source Sans Pro"/>
            </a:endParaRPr>
          </a:p>
          <a:p>
            <a:pPr indent="0" lvl="0" marL="0" rtl="0" algn="l">
              <a:spcBef>
                <a:spcPts val="0"/>
              </a:spcBef>
              <a:spcAft>
                <a:spcPts val="0"/>
              </a:spcAft>
              <a:buNone/>
            </a:pPr>
            <a:r>
              <a:rPr lang="en-GB" sz="900">
                <a:latin typeface="Source Sans Pro"/>
                <a:ea typeface="Source Sans Pro"/>
                <a:cs typeface="Source Sans Pro"/>
                <a:sym typeface="Source Sans Pro"/>
              </a:rPr>
              <a:t>Source: (https://onlinelibrary.wiley.com/doi/abs/10.1002/app.45759)</a:t>
            </a:r>
            <a:endParaRPr sz="900">
              <a:latin typeface="Source Sans Pro"/>
              <a:ea typeface="Source Sans Pro"/>
              <a:cs typeface="Source Sans Pro"/>
              <a:sym typeface="Source Sans Pro"/>
            </a:endParaRPr>
          </a:p>
        </p:txBody>
      </p:sp>
      <p:sp>
        <p:nvSpPr>
          <p:cNvPr id="249" name="Google Shape;249;p25"/>
          <p:cNvSpPr txBox="1"/>
          <p:nvPr/>
        </p:nvSpPr>
        <p:spPr>
          <a:xfrm>
            <a:off x="211050" y="4055300"/>
            <a:ext cx="5555400" cy="887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GB" sz="1100"/>
              <a:t>Formaldehyde in FL forms</a:t>
            </a:r>
            <a:r>
              <a:rPr lang="en-GB" sz="1100"/>
              <a:t>  toxic properties</a:t>
            </a:r>
            <a:endParaRPr sz="1100"/>
          </a:p>
          <a:p>
            <a:pPr indent="-298450" lvl="0" marL="457200" rtl="0" algn="l">
              <a:lnSpc>
                <a:spcPct val="115000"/>
              </a:lnSpc>
              <a:spcBef>
                <a:spcPts val="0"/>
              </a:spcBef>
              <a:spcAft>
                <a:spcPts val="0"/>
              </a:spcAft>
              <a:buSzPts val="1100"/>
              <a:buChar char="●"/>
            </a:pPr>
            <a:r>
              <a:rPr lang="en-GB" sz="1100"/>
              <a:t>LG and LGD are very similar to that of UL</a:t>
            </a:r>
            <a:endParaRPr sz="1100"/>
          </a:p>
          <a:p>
            <a:pPr indent="-298450" lvl="0" marL="457200" rtl="0" algn="l">
              <a:spcBef>
                <a:spcPts val="0"/>
              </a:spcBef>
              <a:spcAft>
                <a:spcPts val="0"/>
              </a:spcAft>
              <a:buSzPts val="1100"/>
              <a:buFont typeface="Source Sans Pro"/>
              <a:buChar char="●"/>
            </a:pPr>
            <a:r>
              <a:rPr lang="en-GB" sz="1100"/>
              <a:t>For Propylene oxide in HL, the intensity of the bands is stronger than UL.</a:t>
            </a:r>
            <a:endParaRPr sz="1100"/>
          </a:p>
          <a:p>
            <a:pPr indent="-298450" lvl="0" marL="457200" rtl="0" algn="l">
              <a:lnSpc>
                <a:spcPct val="115000"/>
              </a:lnSpc>
              <a:spcBef>
                <a:spcPts val="0"/>
              </a:spcBef>
              <a:spcAft>
                <a:spcPts val="0"/>
              </a:spcAft>
              <a:buSzPts val="1100"/>
              <a:buChar char="●"/>
            </a:pPr>
            <a:r>
              <a:rPr lang="en-GB" sz="1100"/>
              <a:t>Better dispersion of HL in the rubber matrix</a:t>
            </a:r>
            <a:endParaRPr sz="1100"/>
          </a:p>
        </p:txBody>
      </p:sp>
      <p:sp>
        <p:nvSpPr>
          <p:cNvPr id="250" name="Google Shape;250;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51" name="Google Shape;251;p25"/>
          <p:cNvGraphicFramePr/>
          <p:nvPr/>
        </p:nvGraphicFramePr>
        <p:xfrm>
          <a:off x="6102725" y="2525115"/>
          <a:ext cx="3000000" cy="3000000"/>
        </p:xfrm>
        <a:graphic>
          <a:graphicData uri="http://schemas.openxmlformats.org/drawingml/2006/table">
            <a:tbl>
              <a:tblPr>
                <a:noFill/>
                <a:tableStyleId>{0BDAC3DF-4F60-4055-8D9E-6A4EF7C56DF1}</a:tableStyleId>
              </a:tblPr>
              <a:tblGrid>
                <a:gridCol w="1312950"/>
                <a:gridCol w="1312950"/>
              </a:tblGrid>
              <a:tr h="496775">
                <a:tc>
                  <a:txBody>
                    <a:bodyPr/>
                    <a:lstStyle/>
                    <a:p>
                      <a:pPr indent="0" lvl="0" marL="0" rtl="0" algn="ctr">
                        <a:spcBef>
                          <a:spcPts val="0"/>
                        </a:spcBef>
                        <a:spcAft>
                          <a:spcPts val="0"/>
                        </a:spcAft>
                        <a:buNone/>
                      </a:pPr>
                      <a:r>
                        <a:rPr b="1" lang="en-GB" sz="1200"/>
                        <a:t>Functional Groups</a:t>
                      </a:r>
                      <a:endParaRPr b="1" sz="1200"/>
                    </a:p>
                  </a:txBody>
                  <a:tcPr marT="91425" marB="91425" marR="91425" marL="91425"/>
                </a:tc>
                <a:tc>
                  <a:txBody>
                    <a:bodyPr/>
                    <a:lstStyle/>
                    <a:p>
                      <a:pPr indent="0" lvl="0" marL="0" rtl="0" algn="ctr">
                        <a:spcBef>
                          <a:spcPts val="0"/>
                        </a:spcBef>
                        <a:spcAft>
                          <a:spcPts val="0"/>
                        </a:spcAft>
                        <a:buNone/>
                      </a:pPr>
                      <a:r>
                        <a:rPr b="1" lang="en-GB" sz="1200"/>
                        <a:t>Wavenumber</a:t>
                      </a:r>
                      <a:endParaRPr b="1" sz="1200"/>
                    </a:p>
                    <a:p>
                      <a:pPr indent="0" lvl="0" marL="0" rtl="0" algn="ctr">
                        <a:spcBef>
                          <a:spcPts val="0"/>
                        </a:spcBef>
                        <a:spcAft>
                          <a:spcPts val="0"/>
                        </a:spcAft>
                        <a:buNone/>
                      </a:pPr>
                      <a:r>
                        <a:rPr b="1" lang="en-GB" sz="1200"/>
                        <a:t>(cm-1)</a:t>
                      </a:r>
                      <a:endParaRPr b="1" sz="1200"/>
                    </a:p>
                  </a:txBody>
                  <a:tcPr marT="91425" marB="91425" marR="91425" marL="91425"/>
                </a:tc>
              </a:tr>
              <a:tr h="341525">
                <a:tc>
                  <a:txBody>
                    <a:bodyPr/>
                    <a:lstStyle/>
                    <a:p>
                      <a:pPr indent="0" lvl="0" marL="0" rtl="0" algn="l">
                        <a:spcBef>
                          <a:spcPts val="0"/>
                        </a:spcBef>
                        <a:spcAft>
                          <a:spcPts val="0"/>
                        </a:spcAft>
                        <a:buNone/>
                      </a:pPr>
                      <a:r>
                        <a:rPr b="1" lang="en-GB" sz="1000"/>
                        <a:t>C - H</a:t>
                      </a:r>
                      <a:endParaRPr b="1" sz="1000"/>
                    </a:p>
                  </a:txBody>
                  <a:tcPr marT="91425" marB="91425" marR="91425" marL="91425"/>
                </a:tc>
                <a:tc>
                  <a:txBody>
                    <a:bodyPr/>
                    <a:lstStyle/>
                    <a:p>
                      <a:pPr indent="0" lvl="0" marL="0" rtl="0" algn="l">
                        <a:spcBef>
                          <a:spcPts val="0"/>
                        </a:spcBef>
                        <a:spcAft>
                          <a:spcPts val="0"/>
                        </a:spcAft>
                        <a:buNone/>
                      </a:pPr>
                      <a:r>
                        <a:rPr b="1" lang="en-GB" sz="1000"/>
                        <a:t>2850-3300 &amp; 1480-1440</a:t>
                      </a:r>
                      <a:endParaRPr b="1" sz="1000"/>
                    </a:p>
                  </a:txBody>
                  <a:tcPr marT="91425" marB="91425" marR="91425" marL="91425"/>
                </a:tc>
              </a:tr>
              <a:tr h="341525">
                <a:tc>
                  <a:txBody>
                    <a:bodyPr/>
                    <a:lstStyle/>
                    <a:p>
                      <a:pPr indent="0" lvl="0" marL="0" rtl="0" algn="l">
                        <a:spcBef>
                          <a:spcPts val="0"/>
                        </a:spcBef>
                        <a:spcAft>
                          <a:spcPts val="0"/>
                        </a:spcAft>
                        <a:buNone/>
                      </a:pPr>
                      <a:r>
                        <a:rPr b="1" lang="en-GB" sz="1000"/>
                        <a:t>C＝O</a:t>
                      </a:r>
                      <a:endParaRPr b="1" sz="1000"/>
                    </a:p>
                  </a:txBody>
                  <a:tcPr marT="91425" marB="91425" marR="91425" marL="91425" anchor="b"/>
                </a:tc>
                <a:tc>
                  <a:txBody>
                    <a:bodyPr/>
                    <a:lstStyle/>
                    <a:p>
                      <a:pPr indent="0" lvl="0" marL="0" rtl="0" algn="l">
                        <a:spcBef>
                          <a:spcPts val="0"/>
                        </a:spcBef>
                        <a:spcAft>
                          <a:spcPts val="0"/>
                        </a:spcAft>
                        <a:buNone/>
                      </a:pPr>
                      <a:r>
                        <a:rPr b="1" lang="en-GB" sz="1000"/>
                        <a:t>1680-1750</a:t>
                      </a:r>
                      <a:endParaRPr b="1" sz="1000"/>
                    </a:p>
                  </a:txBody>
                  <a:tcPr marT="91425" marB="91425" marR="91425" marL="91425"/>
                </a:tc>
              </a:tr>
              <a:tr h="341525">
                <a:tc>
                  <a:txBody>
                    <a:bodyPr/>
                    <a:lstStyle/>
                    <a:p>
                      <a:pPr indent="0" lvl="0" marL="0" rtl="0" algn="l">
                        <a:spcBef>
                          <a:spcPts val="0"/>
                        </a:spcBef>
                        <a:spcAft>
                          <a:spcPts val="0"/>
                        </a:spcAft>
                        <a:buNone/>
                      </a:pPr>
                      <a:r>
                        <a:rPr b="1" lang="en-GB" sz="1000"/>
                        <a:t>C - O</a:t>
                      </a:r>
                      <a:endParaRPr b="1" sz="1000"/>
                    </a:p>
                  </a:txBody>
                  <a:tcPr marT="91425" marB="91425" marR="91425" marL="91425"/>
                </a:tc>
                <a:tc>
                  <a:txBody>
                    <a:bodyPr/>
                    <a:lstStyle/>
                    <a:p>
                      <a:pPr indent="0" lvl="0" marL="0" rtl="0" algn="l">
                        <a:spcBef>
                          <a:spcPts val="0"/>
                        </a:spcBef>
                        <a:spcAft>
                          <a:spcPts val="0"/>
                        </a:spcAft>
                        <a:buNone/>
                      </a:pPr>
                      <a:r>
                        <a:rPr b="1" lang="en-GB" sz="1000"/>
                        <a:t>1000-1300</a:t>
                      </a:r>
                      <a:endParaRPr b="1" sz="1000"/>
                    </a:p>
                  </a:txBody>
                  <a:tcPr marT="91425" marB="91425" marR="91425" marL="91425"/>
                </a:tc>
              </a:tr>
              <a:tr h="341525">
                <a:tc>
                  <a:txBody>
                    <a:bodyPr/>
                    <a:lstStyle/>
                    <a:p>
                      <a:pPr indent="0" lvl="0" marL="0" rtl="0" algn="l">
                        <a:spcBef>
                          <a:spcPts val="0"/>
                        </a:spcBef>
                        <a:spcAft>
                          <a:spcPts val="0"/>
                        </a:spcAft>
                        <a:buNone/>
                      </a:pPr>
                      <a:r>
                        <a:rPr b="1" lang="en-GB" sz="1000"/>
                        <a:t>O - H  (alcohols)</a:t>
                      </a:r>
                      <a:endParaRPr b="1" sz="1000"/>
                    </a:p>
                  </a:txBody>
                  <a:tcPr marT="91425" marB="91425" marR="91425" marL="91425"/>
                </a:tc>
                <a:tc>
                  <a:txBody>
                    <a:bodyPr/>
                    <a:lstStyle/>
                    <a:p>
                      <a:pPr indent="0" lvl="0" marL="0" rtl="0" algn="l">
                        <a:spcBef>
                          <a:spcPts val="0"/>
                        </a:spcBef>
                        <a:spcAft>
                          <a:spcPts val="0"/>
                        </a:spcAft>
                        <a:buNone/>
                      </a:pPr>
                      <a:r>
                        <a:rPr b="1" lang="en-GB" sz="1000"/>
                        <a:t>3230-3550</a:t>
                      </a:r>
                      <a:endParaRPr b="1" sz="1000"/>
                    </a:p>
                  </a:txBody>
                  <a:tcPr marT="91425" marB="91425" marR="91425" marL="91425"/>
                </a:tc>
              </a:tr>
              <a:tr h="496775">
                <a:tc>
                  <a:txBody>
                    <a:bodyPr/>
                    <a:lstStyle/>
                    <a:p>
                      <a:pPr indent="0" lvl="0" marL="0" rtl="0" algn="l">
                        <a:spcBef>
                          <a:spcPts val="0"/>
                        </a:spcBef>
                        <a:spcAft>
                          <a:spcPts val="0"/>
                        </a:spcAft>
                        <a:buNone/>
                      </a:pPr>
                      <a:r>
                        <a:rPr b="1" lang="en-GB" sz="1000"/>
                        <a:t>O - H  (acids)</a:t>
                      </a:r>
                      <a:endParaRPr b="1" sz="1000"/>
                    </a:p>
                  </a:txBody>
                  <a:tcPr marT="91425" marB="91425" marR="91425" marL="91425"/>
                </a:tc>
                <a:tc>
                  <a:txBody>
                    <a:bodyPr/>
                    <a:lstStyle/>
                    <a:p>
                      <a:pPr indent="0" lvl="0" marL="0" rtl="0" algn="l">
                        <a:spcBef>
                          <a:spcPts val="0"/>
                        </a:spcBef>
                        <a:spcAft>
                          <a:spcPts val="0"/>
                        </a:spcAft>
                        <a:buNone/>
                      </a:pPr>
                      <a:r>
                        <a:rPr b="1" lang="en-GB" sz="1000"/>
                        <a:t>2500-3300(very broad)</a:t>
                      </a:r>
                      <a:endParaRPr b="1" sz="1000"/>
                    </a:p>
                  </a:txBody>
                  <a:tcPr marT="91425" marB="91425" marR="91425" marL="91425"/>
                </a:tc>
              </a:tr>
            </a:tbl>
          </a:graphicData>
        </a:graphic>
      </p:graphicFrame>
      <p:sp>
        <p:nvSpPr>
          <p:cNvPr id="252" name="Google Shape;252;p25"/>
          <p:cNvSpPr txBox="1"/>
          <p:nvPr/>
        </p:nvSpPr>
        <p:spPr>
          <a:xfrm>
            <a:off x="3673500" y="636750"/>
            <a:ext cx="179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4.1 FTIR and Tg</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p:nvPr/>
        </p:nvSpPr>
        <p:spPr>
          <a:xfrm>
            <a:off x="32350" y="3429000"/>
            <a:ext cx="6698400" cy="123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58" name="Google Shape;258;p26"/>
          <p:cNvSpPr txBox="1"/>
          <p:nvPr/>
        </p:nvSpPr>
        <p:spPr>
          <a:xfrm>
            <a:off x="3090150" y="0"/>
            <a:ext cx="2963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t>4.2     </a:t>
            </a:r>
            <a:r>
              <a:rPr lang="en-GB" sz="1600"/>
              <a:t>TEM Analysis</a:t>
            </a:r>
            <a:endParaRPr sz="1600"/>
          </a:p>
        </p:txBody>
      </p:sp>
      <p:pic>
        <p:nvPicPr>
          <p:cNvPr id="259" name="Google Shape;259;p26"/>
          <p:cNvPicPr preferRelativeResize="0"/>
          <p:nvPr/>
        </p:nvPicPr>
        <p:blipFill>
          <a:blip r:embed="rId3">
            <a:alphaModFix/>
          </a:blip>
          <a:stretch>
            <a:fillRect/>
          </a:stretch>
        </p:blipFill>
        <p:spPr>
          <a:xfrm>
            <a:off x="2430075" y="461700"/>
            <a:ext cx="2177737" cy="2110050"/>
          </a:xfrm>
          <a:prstGeom prst="rect">
            <a:avLst/>
          </a:prstGeom>
          <a:noFill/>
          <a:ln>
            <a:noFill/>
          </a:ln>
        </p:spPr>
      </p:pic>
      <p:pic>
        <p:nvPicPr>
          <p:cNvPr id="260" name="Google Shape;260;p26"/>
          <p:cNvPicPr preferRelativeResize="0"/>
          <p:nvPr/>
        </p:nvPicPr>
        <p:blipFill>
          <a:blip r:embed="rId4">
            <a:alphaModFix/>
          </a:blip>
          <a:stretch>
            <a:fillRect/>
          </a:stretch>
        </p:blipFill>
        <p:spPr>
          <a:xfrm>
            <a:off x="6730650" y="474825"/>
            <a:ext cx="2177725" cy="2110050"/>
          </a:xfrm>
          <a:prstGeom prst="rect">
            <a:avLst/>
          </a:prstGeom>
          <a:noFill/>
          <a:ln>
            <a:noFill/>
          </a:ln>
        </p:spPr>
      </p:pic>
      <p:pic>
        <p:nvPicPr>
          <p:cNvPr id="261" name="Google Shape;261;p26"/>
          <p:cNvPicPr preferRelativeResize="0"/>
          <p:nvPr/>
        </p:nvPicPr>
        <p:blipFill>
          <a:blip r:embed="rId5">
            <a:alphaModFix/>
          </a:blip>
          <a:stretch>
            <a:fillRect/>
          </a:stretch>
        </p:blipFill>
        <p:spPr>
          <a:xfrm>
            <a:off x="54496" y="452451"/>
            <a:ext cx="2375575" cy="2154800"/>
          </a:xfrm>
          <a:prstGeom prst="rect">
            <a:avLst/>
          </a:prstGeom>
          <a:noFill/>
          <a:ln>
            <a:noFill/>
          </a:ln>
        </p:spPr>
      </p:pic>
      <p:pic>
        <p:nvPicPr>
          <p:cNvPr id="262" name="Google Shape;262;p26"/>
          <p:cNvPicPr preferRelativeResize="0"/>
          <p:nvPr/>
        </p:nvPicPr>
        <p:blipFill>
          <a:blip r:embed="rId6">
            <a:alphaModFix/>
          </a:blip>
          <a:stretch>
            <a:fillRect/>
          </a:stretch>
        </p:blipFill>
        <p:spPr>
          <a:xfrm>
            <a:off x="4607800" y="474825"/>
            <a:ext cx="2122838" cy="2110050"/>
          </a:xfrm>
          <a:prstGeom prst="rect">
            <a:avLst/>
          </a:prstGeom>
          <a:noFill/>
          <a:ln>
            <a:noFill/>
          </a:ln>
        </p:spPr>
      </p:pic>
      <p:pic>
        <p:nvPicPr>
          <p:cNvPr id="263" name="Google Shape;263;p26"/>
          <p:cNvPicPr preferRelativeResize="0"/>
          <p:nvPr/>
        </p:nvPicPr>
        <p:blipFill>
          <a:blip r:embed="rId7">
            <a:alphaModFix/>
          </a:blip>
          <a:stretch>
            <a:fillRect/>
          </a:stretch>
        </p:blipFill>
        <p:spPr>
          <a:xfrm>
            <a:off x="6730650" y="2607250"/>
            <a:ext cx="2177725" cy="2110050"/>
          </a:xfrm>
          <a:prstGeom prst="rect">
            <a:avLst/>
          </a:prstGeom>
          <a:noFill/>
          <a:ln>
            <a:noFill/>
          </a:ln>
        </p:spPr>
      </p:pic>
      <p:sp>
        <p:nvSpPr>
          <p:cNvPr id="264" name="Google Shape;264;p26"/>
          <p:cNvSpPr txBox="1"/>
          <p:nvPr/>
        </p:nvSpPr>
        <p:spPr>
          <a:xfrm>
            <a:off x="258800" y="2677100"/>
            <a:ext cx="6394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FIG: TEM images of unmodified lignin (</a:t>
            </a:r>
            <a:r>
              <a:rPr b="1" lang="en-GB" sz="900"/>
              <a:t>UL, A</a:t>
            </a:r>
            <a:r>
              <a:rPr lang="en-GB" sz="900"/>
              <a:t>), lignin modified by formaldehyde (</a:t>
            </a:r>
            <a:r>
              <a:rPr b="1" lang="en-GB" sz="900"/>
              <a:t>LF, B</a:t>
            </a:r>
            <a:r>
              <a:rPr lang="en-GB" sz="900"/>
              <a:t>), glyoxal (</a:t>
            </a:r>
            <a:r>
              <a:rPr b="1" lang="en-GB" sz="900"/>
              <a:t>LG, C</a:t>
            </a:r>
            <a:r>
              <a:rPr lang="en-GB" sz="900"/>
              <a:t>), glutaraldehyde </a:t>
            </a:r>
            <a:endParaRPr sz="900"/>
          </a:p>
          <a:p>
            <a:pPr indent="0" lvl="0" marL="0" rtl="0" algn="l">
              <a:spcBef>
                <a:spcPts val="0"/>
              </a:spcBef>
              <a:spcAft>
                <a:spcPts val="0"/>
              </a:spcAft>
              <a:buNone/>
            </a:pPr>
            <a:r>
              <a:rPr lang="en-GB" sz="900"/>
              <a:t>        (</a:t>
            </a:r>
            <a:r>
              <a:rPr b="1" lang="en-GB" sz="900"/>
              <a:t>LGD, D</a:t>
            </a:r>
            <a:r>
              <a:rPr lang="en-GB" sz="900"/>
              <a:t>), and propylene oxide (</a:t>
            </a:r>
            <a:r>
              <a:rPr b="1" lang="en-GB" sz="900"/>
              <a:t>HL, E</a:t>
            </a:r>
            <a:r>
              <a:rPr lang="en-GB" sz="900"/>
              <a:t>). Insets: high magnification.</a:t>
            </a:r>
            <a:endParaRPr sz="900"/>
          </a:p>
          <a:p>
            <a:pPr indent="0" lvl="0" marL="0" rtl="0" algn="l">
              <a:spcBef>
                <a:spcPts val="0"/>
              </a:spcBef>
              <a:spcAft>
                <a:spcPts val="0"/>
              </a:spcAft>
              <a:buNone/>
            </a:pPr>
            <a:r>
              <a:rPr lang="en-GB" sz="900"/>
              <a:t>Source:  (</a:t>
            </a:r>
            <a:r>
              <a:rPr lang="en-GB" sz="900"/>
              <a:t>https://onlinelibrary.wiley.com/doi/abs/10.1002/app.45759)</a:t>
            </a:r>
            <a:endParaRPr sz="900"/>
          </a:p>
        </p:txBody>
      </p:sp>
      <p:sp>
        <p:nvSpPr>
          <p:cNvPr id="265" name="Google Shape;265;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6" name="Google Shape;266;p26"/>
          <p:cNvSpPr txBox="1"/>
          <p:nvPr/>
        </p:nvSpPr>
        <p:spPr>
          <a:xfrm>
            <a:off x="0" y="3393450"/>
            <a:ext cx="1811700" cy="132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100"/>
              <a:t>(A):</a:t>
            </a:r>
            <a:endParaRPr b="1" sz="1100"/>
          </a:p>
          <a:p>
            <a:pPr indent="0" lvl="0" marL="0" rtl="0" algn="ctr">
              <a:lnSpc>
                <a:spcPct val="115000"/>
              </a:lnSpc>
              <a:spcBef>
                <a:spcPts val="0"/>
              </a:spcBef>
              <a:spcAft>
                <a:spcPts val="0"/>
              </a:spcAft>
              <a:buNone/>
            </a:pPr>
            <a:r>
              <a:rPr b="1" lang="en-GB" sz="1100"/>
              <a:t>UL</a:t>
            </a:r>
            <a:r>
              <a:rPr lang="en-GB" sz="1100"/>
              <a:t> molecules intensively self-aggregate into irregular fragments and interconnect together.</a:t>
            </a:r>
            <a:endParaRPr sz="1100"/>
          </a:p>
          <a:p>
            <a:pPr indent="0" lvl="0" marL="0" rtl="0" algn="l">
              <a:spcBef>
                <a:spcPts val="0"/>
              </a:spcBef>
              <a:spcAft>
                <a:spcPts val="0"/>
              </a:spcAft>
              <a:buNone/>
            </a:pPr>
            <a:r>
              <a:t/>
            </a:r>
            <a:endParaRPr sz="1100"/>
          </a:p>
        </p:txBody>
      </p:sp>
      <p:sp>
        <p:nvSpPr>
          <p:cNvPr id="267" name="Google Shape;267;p26"/>
          <p:cNvSpPr txBox="1"/>
          <p:nvPr/>
        </p:nvSpPr>
        <p:spPr>
          <a:xfrm>
            <a:off x="1693100" y="3393450"/>
            <a:ext cx="1811700" cy="1522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100"/>
              <a:t>(B):</a:t>
            </a:r>
            <a:endParaRPr b="1" sz="1100"/>
          </a:p>
          <a:p>
            <a:pPr indent="0" lvl="0" marL="0" rtl="0" algn="ctr">
              <a:lnSpc>
                <a:spcPct val="115000"/>
              </a:lnSpc>
              <a:spcBef>
                <a:spcPts val="0"/>
              </a:spcBef>
              <a:spcAft>
                <a:spcPts val="0"/>
              </a:spcAft>
              <a:buNone/>
            </a:pPr>
            <a:r>
              <a:rPr b="1" lang="en-GB" sz="1100"/>
              <a:t>LF</a:t>
            </a:r>
            <a:r>
              <a:rPr lang="en-GB" sz="1100"/>
              <a:t> is converted to individually dispersed nanospheres with a diameter of about 100 nm.</a:t>
            </a:r>
            <a:endParaRPr sz="1100"/>
          </a:p>
          <a:p>
            <a:pPr indent="0" lvl="0" marL="0" rtl="0" algn="l">
              <a:spcBef>
                <a:spcPts val="0"/>
              </a:spcBef>
              <a:spcAft>
                <a:spcPts val="0"/>
              </a:spcAft>
              <a:buNone/>
            </a:pPr>
            <a:r>
              <a:t/>
            </a:r>
            <a:endParaRPr sz="1100"/>
          </a:p>
        </p:txBody>
      </p:sp>
      <p:sp>
        <p:nvSpPr>
          <p:cNvPr id="268" name="Google Shape;268;p26"/>
          <p:cNvSpPr txBox="1"/>
          <p:nvPr/>
        </p:nvSpPr>
        <p:spPr>
          <a:xfrm>
            <a:off x="3431850" y="3369625"/>
            <a:ext cx="1811700" cy="1522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100"/>
              <a:t>(C) &amp; (D):</a:t>
            </a:r>
            <a:endParaRPr b="1" sz="1100"/>
          </a:p>
          <a:p>
            <a:pPr indent="0" lvl="0" marL="0" rtl="0" algn="ctr">
              <a:lnSpc>
                <a:spcPct val="115000"/>
              </a:lnSpc>
              <a:spcBef>
                <a:spcPts val="0"/>
              </a:spcBef>
              <a:spcAft>
                <a:spcPts val="0"/>
              </a:spcAft>
              <a:buNone/>
            </a:pPr>
            <a:r>
              <a:rPr b="1" lang="en-GB" sz="1100"/>
              <a:t>LG</a:t>
            </a:r>
            <a:r>
              <a:rPr lang="en-GB" sz="1100"/>
              <a:t> and </a:t>
            </a:r>
            <a:r>
              <a:rPr b="1" lang="en-GB" sz="1100"/>
              <a:t>LGD</a:t>
            </a:r>
            <a:r>
              <a:rPr lang="en-GB" sz="1100"/>
              <a:t> also possess granular features, but they show a gradually decreased dispersity.</a:t>
            </a:r>
            <a:endParaRPr sz="1100"/>
          </a:p>
          <a:p>
            <a:pPr indent="0" lvl="0" marL="0" rtl="0" algn="ctr">
              <a:spcBef>
                <a:spcPts val="0"/>
              </a:spcBef>
              <a:spcAft>
                <a:spcPts val="0"/>
              </a:spcAft>
              <a:buNone/>
            </a:pPr>
            <a:r>
              <a:t/>
            </a:r>
            <a:endParaRPr sz="1100"/>
          </a:p>
        </p:txBody>
      </p:sp>
      <p:sp>
        <p:nvSpPr>
          <p:cNvPr id="269" name="Google Shape;269;p26"/>
          <p:cNvSpPr txBox="1"/>
          <p:nvPr/>
        </p:nvSpPr>
        <p:spPr>
          <a:xfrm>
            <a:off x="5243550" y="3369625"/>
            <a:ext cx="1487100" cy="1132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100"/>
              <a:t>(E):</a:t>
            </a:r>
            <a:endParaRPr b="1" sz="1100"/>
          </a:p>
          <a:p>
            <a:pPr indent="0" lvl="0" marL="0" rtl="0" algn="ctr">
              <a:lnSpc>
                <a:spcPct val="115000"/>
              </a:lnSpc>
              <a:spcBef>
                <a:spcPts val="0"/>
              </a:spcBef>
              <a:spcAft>
                <a:spcPts val="0"/>
              </a:spcAft>
              <a:buNone/>
            </a:pPr>
            <a:r>
              <a:rPr lang="en-GB" sz="1100"/>
              <a:t>Fewer dark domains in </a:t>
            </a:r>
            <a:r>
              <a:rPr b="1" lang="en-GB" sz="1100"/>
              <a:t>HL</a:t>
            </a:r>
            <a:r>
              <a:rPr lang="en-GB" sz="1100"/>
              <a:t>, which implies less aggregation than UL.</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nvSpPr>
        <p:spPr>
          <a:xfrm>
            <a:off x="4682525" y="2571750"/>
            <a:ext cx="40686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AutoNum type="arabicPeriod"/>
            </a:pPr>
            <a:r>
              <a:rPr lang="en-GB" sz="1200"/>
              <a:t>Slight improvement of the maximal stress and tear strength of the rubber composites after adding ENR, except the </a:t>
            </a:r>
            <a:r>
              <a:rPr lang="en-GB" sz="1200"/>
              <a:t>HL filled SBR </a:t>
            </a:r>
            <a:r>
              <a:rPr lang="en-GB" sz="1200"/>
              <a:t>composites.</a:t>
            </a:r>
            <a:endParaRPr sz="1200"/>
          </a:p>
          <a:p>
            <a:pPr indent="-304800" lvl="0" marL="457200" rtl="0" algn="l">
              <a:lnSpc>
                <a:spcPct val="115000"/>
              </a:lnSpc>
              <a:spcBef>
                <a:spcPts val="0"/>
              </a:spcBef>
              <a:spcAft>
                <a:spcPts val="0"/>
              </a:spcAft>
              <a:buSzPts val="1200"/>
              <a:buAutoNum type="arabicPeriod"/>
            </a:pPr>
            <a:r>
              <a:rPr lang="en-GB" sz="1200"/>
              <a:t>UL/SBR composites exhibit an optimal performance</a:t>
            </a:r>
            <a:endParaRPr sz="1200"/>
          </a:p>
          <a:p>
            <a:pPr indent="-304800" lvl="0" marL="457200" rtl="0" algn="l">
              <a:lnSpc>
                <a:spcPct val="115000"/>
              </a:lnSpc>
              <a:spcBef>
                <a:spcPts val="0"/>
              </a:spcBef>
              <a:spcAft>
                <a:spcPts val="0"/>
              </a:spcAft>
              <a:buSzPts val="1200"/>
              <a:buAutoNum type="arabicPeriod"/>
            </a:pPr>
            <a:r>
              <a:rPr lang="en-GB" sz="1200"/>
              <a:t>FL/SBR composites exhibit ultimate maximal stress at smaller deformation.</a:t>
            </a:r>
            <a:endParaRPr sz="1200"/>
          </a:p>
          <a:p>
            <a:pPr indent="-304800" lvl="0" marL="457200" rtl="0" algn="l">
              <a:lnSpc>
                <a:spcPct val="115000"/>
              </a:lnSpc>
              <a:spcBef>
                <a:spcPts val="0"/>
              </a:spcBef>
              <a:spcAft>
                <a:spcPts val="0"/>
              </a:spcAft>
              <a:buSzPts val="1200"/>
              <a:buAutoNum type="arabicPeriod"/>
            </a:pPr>
            <a:r>
              <a:rPr lang="en-GB" sz="1200"/>
              <a:t>Huge polarity difference between HL and SBR  causes the deterioration of the performance.</a:t>
            </a:r>
            <a:endParaRPr sz="1200"/>
          </a:p>
          <a:p>
            <a:pPr indent="-304800" lvl="0" marL="457200" rtl="0" algn="l">
              <a:lnSpc>
                <a:spcPct val="115000"/>
              </a:lnSpc>
              <a:spcBef>
                <a:spcPts val="0"/>
              </a:spcBef>
              <a:spcAft>
                <a:spcPts val="0"/>
              </a:spcAft>
              <a:buSzPts val="1200"/>
              <a:buAutoNum type="arabicPeriod"/>
            </a:pPr>
            <a:r>
              <a:rPr lang="en-GB" sz="1200"/>
              <a:t>After adding ENR, HL yields a higher reinforcing effect on SBR.</a:t>
            </a:r>
            <a:endParaRPr sz="1200"/>
          </a:p>
        </p:txBody>
      </p:sp>
      <p:sp>
        <p:nvSpPr>
          <p:cNvPr id="275" name="Google Shape;275;p27"/>
          <p:cNvSpPr txBox="1"/>
          <p:nvPr/>
        </p:nvSpPr>
        <p:spPr>
          <a:xfrm>
            <a:off x="5415588" y="134775"/>
            <a:ext cx="3033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t>4.5 Mechanical properties</a:t>
            </a:r>
            <a:endParaRPr sz="1600"/>
          </a:p>
        </p:txBody>
      </p:sp>
      <p:sp>
        <p:nvSpPr>
          <p:cNvPr id="276" name="Google Shape;276;p27"/>
          <p:cNvSpPr txBox="1"/>
          <p:nvPr/>
        </p:nvSpPr>
        <p:spPr>
          <a:xfrm>
            <a:off x="0" y="208425"/>
            <a:ext cx="4149000" cy="273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t>4.3 Flocculation efficiency</a:t>
            </a:r>
            <a:endParaRPr sz="1600"/>
          </a:p>
          <a:p>
            <a:pPr indent="0" lvl="0" marL="0" rtl="0" algn="l">
              <a:spcBef>
                <a:spcPts val="0"/>
              </a:spcBef>
              <a:spcAft>
                <a:spcPts val="0"/>
              </a:spcAft>
              <a:buNone/>
            </a:pPr>
            <a:r>
              <a:t/>
            </a:r>
            <a:endParaRPr b="1" sz="1800"/>
          </a:p>
          <a:p>
            <a:pPr indent="-304800" lvl="0" marL="457200" rtl="0" algn="l">
              <a:spcBef>
                <a:spcPts val="0"/>
              </a:spcBef>
              <a:spcAft>
                <a:spcPts val="0"/>
              </a:spcAft>
              <a:buSzPts val="1200"/>
              <a:buAutoNum type="arabicPeriod"/>
            </a:pPr>
            <a:r>
              <a:rPr lang="en-GB" sz="1200"/>
              <a:t>Under heating for 30 minutes,</a:t>
            </a:r>
            <a:endParaRPr sz="1200"/>
          </a:p>
          <a:p>
            <a:pPr indent="0" lvl="0" marL="457200" rtl="0" algn="l">
              <a:spcBef>
                <a:spcPts val="0"/>
              </a:spcBef>
              <a:spcAft>
                <a:spcPts val="0"/>
              </a:spcAft>
              <a:buNone/>
            </a:pPr>
            <a:r>
              <a:t/>
            </a:r>
            <a:endParaRPr sz="1200"/>
          </a:p>
          <a:p>
            <a:pPr indent="-304800" lvl="1" marL="914400" rtl="0" algn="l">
              <a:spcBef>
                <a:spcPts val="0"/>
              </a:spcBef>
              <a:spcAft>
                <a:spcPts val="0"/>
              </a:spcAft>
              <a:buSzPts val="1200"/>
              <a:buAutoNum type="alphaLcPeriod"/>
            </a:pPr>
            <a:r>
              <a:rPr lang="en-GB" sz="1200"/>
              <a:t>HL/ SBR mixture show an accelerated flocculation under heating.</a:t>
            </a:r>
            <a:endParaRPr sz="1200"/>
          </a:p>
          <a:p>
            <a:pPr indent="0" lvl="0" marL="914400" rtl="0" algn="l">
              <a:spcBef>
                <a:spcPts val="0"/>
              </a:spcBef>
              <a:spcAft>
                <a:spcPts val="0"/>
              </a:spcAft>
              <a:buNone/>
            </a:pPr>
            <a:r>
              <a:t/>
            </a:r>
            <a:endParaRPr sz="1200"/>
          </a:p>
          <a:p>
            <a:pPr indent="-304800" lvl="1" marL="914400" rtl="0" algn="l">
              <a:spcBef>
                <a:spcPts val="0"/>
              </a:spcBef>
              <a:spcAft>
                <a:spcPts val="0"/>
              </a:spcAft>
              <a:buSzPts val="1200"/>
              <a:buAutoNum type="alphaLcPeriod"/>
            </a:pPr>
            <a:r>
              <a:rPr lang="en-GB" sz="1200"/>
              <a:t>Other lignin/SBR mixtures are still suspended as tiny agglomerates.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GB" sz="1200"/>
              <a:t>This improved flocculation is very beneficial for the industrial manufacture of lignin/SBR composites.</a:t>
            </a:r>
            <a:endParaRPr sz="1200"/>
          </a:p>
          <a:p>
            <a:pPr indent="0" lvl="0" marL="0" rtl="0" algn="l">
              <a:spcBef>
                <a:spcPts val="0"/>
              </a:spcBef>
              <a:spcAft>
                <a:spcPts val="0"/>
              </a:spcAft>
              <a:buNone/>
            </a:pPr>
            <a:r>
              <a:t/>
            </a:r>
            <a:endParaRPr sz="1200"/>
          </a:p>
        </p:txBody>
      </p:sp>
      <p:sp>
        <p:nvSpPr>
          <p:cNvPr id="277" name="Google Shape;277;p27"/>
          <p:cNvSpPr txBox="1"/>
          <p:nvPr/>
        </p:nvSpPr>
        <p:spPr>
          <a:xfrm>
            <a:off x="89475" y="3118875"/>
            <a:ext cx="3696900" cy="181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t>4.4 Viscoelastic Behavior</a:t>
            </a:r>
            <a:r>
              <a:rPr b="1" lang="en-GB"/>
              <a:t> </a:t>
            </a:r>
            <a:endParaRPr b="1"/>
          </a:p>
          <a:p>
            <a:pPr indent="0" lvl="0" marL="0" rtl="0" algn="ctr">
              <a:spcBef>
                <a:spcPts val="0"/>
              </a:spcBef>
              <a:spcAft>
                <a:spcPts val="0"/>
              </a:spcAft>
              <a:buNone/>
            </a:pPr>
            <a:r>
              <a:t/>
            </a:r>
            <a:endParaRPr/>
          </a:p>
          <a:p>
            <a:pPr indent="-304800" lvl="0" marL="457200" rtl="0" algn="l">
              <a:spcBef>
                <a:spcPts val="0"/>
              </a:spcBef>
              <a:spcAft>
                <a:spcPts val="0"/>
              </a:spcAft>
              <a:buSzPts val="1200"/>
              <a:buAutoNum type="arabicPeriod"/>
            </a:pPr>
            <a:r>
              <a:rPr lang="en-GB" sz="1200"/>
              <a:t>The results demonstrate that the addition of ENR can improve the wet skid resistance and reduce the rolling resistance of the rubber composites.</a:t>
            </a:r>
            <a:endParaRPr sz="1200"/>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lang="en-GB">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graphicFrame>
        <p:nvGraphicFramePr>
          <p:cNvPr id="278" name="Google Shape;278;p27"/>
          <p:cNvGraphicFramePr/>
          <p:nvPr/>
        </p:nvGraphicFramePr>
        <p:xfrm>
          <a:off x="5113300" y="568938"/>
          <a:ext cx="3000000" cy="3000000"/>
        </p:xfrm>
        <a:graphic>
          <a:graphicData uri="http://schemas.openxmlformats.org/drawingml/2006/table">
            <a:tbl>
              <a:tblPr>
                <a:noFill/>
                <a:tableStyleId>{0BDAC3DF-4F60-4055-8D9E-6A4EF7C56DF1}</a:tableStyleId>
              </a:tblPr>
              <a:tblGrid>
                <a:gridCol w="1212525"/>
                <a:gridCol w="1212525"/>
                <a:gridCol w="1212525"/>
              </a:tblGrid>
              <a:tr h="2152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GB"/>
                        <a:t>T</a:t>
                      </a:r>
                      <a:r>
                        <a:rPr b="1" lang="en-GB"/>
                        <a:t>ensile strength</a:t>
                      </a:r>
                      <a:endParaRPr b="1"/>
                    </a:p>
                  </a:txBody>
                  <a:tcPr marT="91425" marB="91425" marR="91425" marL="91425"/>
                </a:tc>
                <a:tc>
                  <a:txBody>
                    <a:bodyPr/>
                    <a:lstStyle/>
                    <a:p>
                      <a:pPr indent="0" lvl="0" marL="0" rtl="0" algn="ctr">
                        <a:spcBef>
                          <a:spcPts val="0"/>
                        </a:spcBef>
                        <a:spcAft>
                          <a:spcPts val="0"/>
                        </a:spcAft>
                        <a:buNone/>
                      </a:pPr>
                      <a:r>
                        <a:rPr b="1" lang="en-GB"/>
                        <a:t>T</a:t>
                      </a:r>
                      <a:r>
                        <a:rPr b="1" lang="en-GB"/>
                        <a:t>ear strength</a:t>
                      </a:r>
                      <a:endParaRPr b="1"/>
                    </a:p>
                  </a:txBody>
                  <a:tcPr marT="91425" marB="91425" marR="91425" marL="91425"/>
                </a:tc>
              </a:tr>
              <a:tr h="712400">
                <a:tc>
                  <a:txBody>
                    <a:bodyPr/>
                    <a:lstStyle/>
                    <a:p>
                      <a:pPr indent="0" lvl="0" marL="0" rtl="0" algn="ctr">
                        <a:spcBef>
                          <a:spcPts val="0"/>
                        </a:spcBef>
                        <a:spcAft>
                          <a:spcPts val="0"/>
                        </a:spcAft>
                        <a:buNone/>
                      </a:pPr>
                      <a:r>
                        <a:rPr lang="en-GB"/>
                        <a:t>SBR </a:t>
                      </a:r>
                      <a:endParaRPr/>
                    </a:p>
                    <a:p>
                      <a:pPr indent="0" lvl="0" marL="0" rtl="0" algn="ctr">
                        <a:spcBef>
                          <a:spcPts val="0"/>
                        </a:spcBef>
                        <a:spcAft>
                          <a:spcPts val="0"/>
                        </a:spcAft>
                        <a:buNone/>
                      </a:pPr>
                      <a:r>
                        <a:rPr lang="en-GB"/>
                        <a:t>Or </a:t>
                      </a:r>
                      <a:endParaRPr/>
                    </a:p>
                    <a:p>
                      <a:pPr indent="0" lvl="0" marL="0" rtl="0" algn="ctr">
                        <a:spcBef>
                          <a:spcPts val="0"/>
                        </a:spcBef>
                        <a:spcAft>
                          <a:spcPts val="0"/>
                        </a:spcAft>
                        <a:buNone/>
                      </a:pPr>
                      <a:r>
                        <a:rPr lang="en-GB"/>
                        <a:t>SBR/ENR</a:t>
                      </a:r>
                      <a:endParaRPr/>
                    </a:p>
                  </a:txBody>
                  <a:tcPr marT="91425" marB="91425" marR="91425" marL="91425"/>
                </a:tc>
                <a:tc>
                  <a:txBody>
                    <a:bodyPr/>
                    <a:lstStyle/>
                    <a:p>
                      <a:pPr indent="0" lvl="0" marL="0" rtl="0" algn="ctr">
                        <a:spcBef>
                          <a:spcPts val="0"/>
                        </a:spcBef>
                        <a:spcAft>
                          <a:spcPts val="0"/>
                        </a:spcAft>
                        <a:buNone/>
                      </a:pPr>
                      <a:r>
                        <a:rPr lang="en-GB"/>
                        <a:t>2–3 MPa</a:t>
                      </a:r>
                      <a:endParaRPr/>
                    </a:p>
                  </a:txBody>
                  <a:tcPr marT="91425" marB="91425" marR="91425" marL="91425"/>
                </a:tc>
                <a:tc>
                  <a:txBody>
                    <a:bodyPr/>
                    <a:lstStyle/>
                    <a:p>
                      <a:pPr indent="0" lvl="0" marL="0" rtl="0" algn="ctr">
                        <a:spcBef>
                          <a:spcPts val="0"/>
                        </a:spcBef>
                        <a:spcAft>
                          <a:spcPts val="0"/>
                        </a:spcAft>
                        <a:buNone/>
                      </a:pPr>
                      <a:r>
                        <a:rPr lang="en-GB"/>
                        <a:t>~</a:t>
                      </a:r>
                      <a:r>
                        <a:rPr lang="en-GB"/>
                        <a:t>10 KN/ m</a:t>
                      </a:r>
                      <a:endParaRPr/>
                    </a:p>
                  </a:txBody>
                  <a:tcPr marT="91425" marB="91425" marR="91425" marL="91425"/>
                </a:tc>
              </a:tr>
              <a:tr h="215225">
                <a:tc>
                  <a:txBody>
                    <a:bodyPr/>
                    <a:lstStyle/>
                    <a:p>
                      <a:pPr indent="0" lvl="0" marL="0" rtl="0" algn="ctr">
                        <a:spcBef>
                          <a:spcPts val="0"/>
                        </a:spcBef>
                        <a:spcAft>
                          <a:spcPts val="0"/>
                        </a:spcAft>
                        <a:buNone/>
                      </a:pPr>
                      <a:r>
                        <a:rPr lang="en-GB"/>
                        <a:t>SE-L</a:t>
                      </a:r>
                      <a:endParaRPr/>
                    </a:p>
                  </a:txBody>
                  <a:tcPr marT="91425" marB="91425" marR="91425" marL="91425"/>
                </a:tc>
                <a:tc>
                  <a:txBody>
                    <a:bodyPr/>
                    <a:lstStyle/>
                    <a:p>
                      <a:pPr indent="0" lvl="0" marL="0" rtl="0" algn="ctr">
                        <a:spcBef>
                          <a:spcPts val="0"/>
                        </a:spcBef>
                        <a:spcAft>
                          <a:spcPts val="0"/>
                        </a:spcAft>
                        <a:buNone/>
                      </a:pPr>
                      <a:r>
                        <a:rPr lang="en-GB"/>
                        <a:t>15–19 MPa</a:t>
                      </a:r>
                      <a:endParaRPr/>
                    </a:p>
                  </a:txBody>
                  <a:tcPr marT="91425" marB="91425" marR="91425" marL="91425"/>
                </a:tc>
                <a:tc>
                  <a:txBody>
                    <a:bodyPr/>
                    <a:lstStyle/>
                    <a:p>
                      <a:pPr indent="0" lvl="0" marL="0" rtl="0" algn="ctr">
                        <a:spcBef>
                          <a:spcPts val="0"/>
                        </a:spcBef>
                        <a:spcAft>
                          <a:spcPts val="0"/>
                        </a:spcAft>
                        <a:buNone/>
                      </a:pPr>
                      <a:r>
                        <a:rPr lang="en-GB"/>
                        <a:t> 20–30 KN/m</a:t>
                      </a:r>
                      <a:endParaRPr/>
                    </a:p>
                  </a:txBody>
                  <a:tcPr marT="91425" marB="91425" marR="91425" marL="91425"/>
                </a:tc>
              </a:tr>
            </a:tbl>
          </a:graphicData>
        </a:graphic>
      </p:graphicFrame>
      <p:sp>
        <p:nvSpPr>
          <p:cNvPr id="279" name="Google Shape;279;p27"/>
          <p:cNvSpPr/>
          <p:nvPr/>
        </p:nvSpPr>
        <p:spPr>
          <a:xfrm>
            <a:off x="7538525" y="566038"/>
            <a:ext cx="1212600" cy="61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5032725" y="545738"/>
            <a:ext cx="1293000" cy="63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6325825" y="566038"/>
            <a:ext cx="1212600" cy="61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5113375" y="1178513"/>
            <a:ext cx="3637500" cy="143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nvSpPr>
        <p:spPr>
          <a:xfrm>
            <a:off x="1727750" y="179700"/>
            <a:ext cx="5374800" cy="523200"/>
          </a:xfrm>
          <a:prstGeom prst="rect">
            <a:avLst/>
          </a:prstGeom>
          <a:noFill/>
          <a:ln>
            <a:noFill/>
          </a:ln>
        </p:spPr>
        <p:txBody>
          <a:bodyPr anchorCtr="0" anchor="t" bIns="91425" lIns="91425" spcFirstLastPara="1" rIns="91425" wrap="square" tIns="91425">
            <a:spAutoFit/>
          </a:bodyPr>
          <a:lstStyle/>
          <a:p>
            <a:pPr indent="0" lvl="0" marL="457200" rtl="0" algn="ctr">
              <a:lnSpc>
                <a:spcPct val="150000"/>
              </a:lnSpc>
              <a:spcBef>
                <a:spcPts val="0"/>
              </a:spcBef>
              <a:spcAft>
                <a:spcPts val="0"/>
              </a:spcAft>
              <a:buNone/>
            </a:pPr>
            <a:r>
              <a:rPr lang="en-GB" sz="2200">
                <a:solidFill>
                  <a:schemeClr val="dk1"/>
                </a:solidFill>
              </a:rPr>
              <a:t>5. </a:t>
            </a:r>
            <a:r>
              <a:rPr lang="en-GB" sz="2200">
                <a:solidFill>
                  <a:schemeClr val="dk1"/>
                </a:solidFill>
              </a:rPr>
              <a:t>Application in Automotive parts</a:t>
            </a:r>
            <a:endParaRPr sz="2200"/>
          </a:p>
        </p:txBody>
      </p:sp>
      <p:sp>
        <p:nvSpPr>
          <p:cNvPr id="289" name="Google Shape;289;p28"/>
          <p:cNvSpPr txBox="1"/>
          <p:nvPr/>
        </p:nvSpPr>
        <p:spPr>
          <a:xfrm>
            <a:off x="738350" y="702900"/>
            <a:ext cx="7353600" cy="4405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Source Sans Pro"/>
              <a:buChar char="●"/>
            </a:pPr>
            <a:r>
              <a:rPr lang="en-GB" sz="1200"/>
              <a:t>One of the major applications of elastomer is in the field of tire manufacturin</a:t>
            </a:r>
            <a:r>
              <a:rPr lang="en-GB" sz="1200"/>
              <a:t>g.</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Today, tyre manufacturers constitutes 70 % of world consumption of synthetic rubbers.</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Styrene butadiene (SBR) and butadiene (BR) are most the most common rubber polymer in the tyre industry.</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SBR is compatible with natural rubber and has a low cost.</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The chemical and physical properties of these rubbers have a great impact on the overall tyre performance (wear, traction and rolling resistance).</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The lowering of rolling resistance value is an important criterion for the preparation of green tyre compounds.</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 Especially, in the presence of ENR, HL is uniformly dispersed throughout the rubber matrix and exhibits a clear reinforcing effect on SBR.</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 HL filled SBR/ENR composites show a superior wet skid resistance and low rolling resistance. This opened up an opportunity for us to industrially manufacture safe and green rubber tires.</a:t>
            </a:r>
            <a:endParaRPr sz="1200"/>
          </a:p>
        </p:txBody>
      </p:sp>
      <p:sp>
        <p:nvSpPr>
          <p:cNvPr id="290" name="Google Shape;290;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nvSpPr>
        <p:spPr>
          <a:xfrm>
            <a:off x="2849100" y="279625"/>
            <a:ext cx="3445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200"/>
              <a:t>6. Conclusion</a:t>
            </a:r>
            <a:endParaRPr b="1" sz="2200"/>
          </a:p>
        </p:txBody>
      </p:sp>
      <p:sp>
        <p:nvSpPr>
          <p:cNvPr id="296" name="Google Shape;296;p29"/>
          <p:cNvSpPr txBox="1"/>
          <p:nvPr/>
        </p:nvSpPr>
        <p:spPr>
          <a:xfrm>
            <a:off x="1146300" y="802825"/>
            <a:ext cx="6851400" cy="3860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GB" sz="1200"/>
              <a:t>Due to the increasing demands of automotive and trucks, the tyre market is heavily increasing with a global production of billions of tyres per year.</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GB" sz="1200"/>
              <a:t>Tyre industry is extensively reliant on petroleum and non-renewable materials.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GB" sz="1200"/>
              <a:t>Numerous toxicological researches highlight that Carbon black(reinforcing filler on tyres)  may act as a universal carrier of wide variety of chemicals of varying toxicity to the human body.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GB" sz="1200"/>
              <a:t>Numerous researcher endeavours in finding eco-friendlier substitutes for the petroleum-based composites.</a:t>
            </a:r>
            <a:endParaRPr sz="1200"/>
          </a:p>
          <a:p>
            <a:pPr indent="0" lvl="0" marL="457200" rtl="0" algn="l">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In the rubber tire industry, the property of major concern is the rolling resistance.</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In the papers discussed, we were able to create SE-HL composite with a rolling resistance suitable for the tyre manufacturing.</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GB" sz="1200"/>
              <a:t>With the increasing awareness of sustainable development, higher-value utilizations of lignin have created much interest in different areas.</a:t>
            </a:r>
            <a:endParaRPr sz="1200"/>
          </a:p>
        </p:txBody>
      </p:sp>
      <p:sp>
        <p:nvSpPr>
          <p:cNvPr id="297" name="Google Shape;297;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p:nvPr/>
        </p:nvSpPr>
        <p:spPr>
          <a:xfrm>
            <a:off x="509452" y="431075"/>
            <a:ext cx="8006100" cy="597600"/>
          </a:xfrm>
          <a:prstGeom prst="rect">
            <a:avLst/>
          </a:prstGeom>
          <a:solidFill>
            <a:schemeClr val="accent3"/>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2200">
                <a:solidFill>
                  <a:schemeClr val="lt1"/>
                </a:solidFill>
              </a:rPr>
              <a:t>7. </a:t>
            </a:r>
            <a:r>
              <a:rPr lang="en-GB" sz="2200">
                <a:solidFill>
                  <a:schemeClr val="lt1"/>
                </a:solidFill>
              </a:rPr>
              <a:t>Reference </a:t>
            </a:r>
            <a:endParaRPr sz="2200">
              <a:solidFill>
                <a:schemeClr val="lt1"/>
              </a:solidFill>
            </a:endParaRPr>
          </a:p>
        </p:txBody>
      </p:sp>
      <p:sp>
        <p:nvSpPr>
          <p:cNvPr id="303" name="Google Shape;303;p30"/>
          <p:cNvSpPr txBox="1"/>
          <p:nvPr/>
        </p:nvSpPr>
        <p:spPr>
          <a:xfrm>
            <a:off x="620100" y="1153575"/>
            <a:ext cx="7903800" cy="39381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 Ismail, M. A. (2020). Modified lignin as replacement of carbon black in elastomers- For the development of sustainable tyre technology, 1–58.</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[2] Roy, K., Debnath, S. C., &amp; Potiyaraj, P. (2020, February 1). A Review on Recent Trends and Future Prospects of Lignin Based Green Rubber Composites. </a:t>
            </a:r>
            <a:r>
              <a:rPr i="1" lang="en-GB" sz="1100">
                <a:solidFill>
                  <a:srgbClr val="222222"/>
                </a:solidFill>
                <a:latin typeface="Calibri"/>
                <a:ea typeface="Calibri"/>
                <a:cs typeface="Calibri"/>
                <a:sym typeface="Calibri"/>
              </a:rPr>
              <a:t>Journal of Polymers and the Environment</a:t>
            </a:r>
            <a:r>
              <a:rPr lang="en-GB" sz="1100">
                <a:solidFill>
                  <a:srgbClr val="222222"/>
                </a:solidFill>
                <a:latin typeface="Calibri"/>
                <a:ea typeface="Calibri"/>
                <a:cs typeface="Calibri"/>
                <a:sym typeface="Calibri"/>
              </a:rPr>
              <a:t>. Springer. </a:t>
            </a:r>
            <a:r>
              <a:rPr lang="en-GB" sz="1100" u="sng">
                <a:solidFill>
                  <a:srgbClr val="222222"/>
                </a:solidFill>
                <a:latin typeface="Calibri"/>
                <a:ea typeface="Calibri"/>
                <a:cs typeface="Calibri"/>
                <a:sym typeface="Calibri"/>
                <a:hlinkClick r:id="rId3">
                  <a:extLst>
                    <a:ext uri="{A12FA001-AC4F-418D-AE19-62706E023703}">
                      <ahyp:hlinkClr val="tx"/>
                    </a:ext>
                  </a:extLst>
                </a:hlinkClick>
              </a:rPr>
              <a:t>https://doi.org/10.1007/s10924-019-01626-5</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[3] Nagardeolekar, A., Ovadias, M., Dongre, P., &amp; Bujanovic, B. (2021). Prospects and Challenges of Using Lignin for Thermoplastic Materials. In </a:t>
            </a:r>
            <a:r>
              <a:rPr i="1" lang="en-GB" sz="1100">
                <a:solidFill>
                  <a:srgbClr val="222222"/>
                </a:solidFill>
                <a:latin typeface="Calibri"/>
                <a:ea typeface="Calibri"/>
                <a:cs typeface="Calibri"/>
                <a:sym typeface="Calibri"/>
              </a:rPr>
              <a:t>ACS Symposium Series</a:t>
            </a:r>
            <a:r>
              <a:rPr lang="en-GB" sz="1100">
                <a:solidFill>
                  <a:srgbClr val="222222"/>
                </a:solidFill>
                <a:latin typeface="Calibri"/>
                <a:ea typeface="Calibri"/>
                <a:cs typeface="Calibri"/>
                <a:sym typeface="Calibri"/>
              </a:rPr>
              <a:t> (Vol. 1377, pp. 231–271). American Chemical Society. </a:t>
            </a:r>
            <a:r>
              <a:rPr lang="en-GB" sz="1100" u="sng">
                <a:solidFill>
                  <a:schemeClr val="hlink"/>
                </a:solidFill>
                <a:latin typeface="Calibri"/>
                <a:ea typeface="Calibri"/>
                <a:cs typeface="Calibri"/>
                <a:sym typeface="Calibri"/>
                <a:hlinkClick r:id="rId4"/>
              </a:rPr>
              <a:t>https://doi.org/10.1021/bk-2021-1377.ch010</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[4] Ngamkham, R., Prapainainar, P., Roddecha, S., &amp; Dittanet, P. (2021). Production of Composite Fibers from Natural Rubber and Lignin. </a:t>
            </a:r>
            <a:r>
              <a:rPr i="1" lang="en-GB" sz="1100">
                <a:solidFill>
                  <a:srgbClr val="222222"/>
                </a:solidFill>
                <a:latin typeface="Calibri"/>
                <a:ea typeface="Calibri"/>
                <a:cs typeface="Calibri"/>
                <a:sym typeface="Calibri"/>
              </a:rPr>
              <a:t>Engineering Journal</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25</a:t>
            </a:r>
            <a:r>
              <a:rPr lang="en-GB" sz="1100">
                <a:solidFill>
                  <a:srgbClr val="222222"/>
                </a:solidFill>
                <a:latin typeface="Calibri"/>
                <a:ea typeface="Calibri"/>
                <a:cs typeface="Calibri"/>
                <a:sym typeface="Calibri"/>
              </a:rPr>
              <a:t>(4), 79-85.</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[5] Ikeda, Y., Phakkeeree, T., Junkong, P., Yokohama, H., Phinyocheep, P., Kitano, R., &amp; Kato, A. (2017). Reinforcing biofiller “lignin” for high performance green natural rubber nanocomposites. </a:t>
            </a:r>
            <a:r>
              <a:rPr i="1" lang="en-GB" sz="1100">
                <a:solidFill>
                  <a:srgbClr val="222222"/>
                </a:solidFill>
                <a:latin typeface="Calibri"/>
                <a:ea typeface="Calibri"/>
                <a:cs typeface="Calibri"/>
                <a:sym typeface="Calibri"/>
              </a:rPr>
              <a:t>RSC advances</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7</a:t>
            </a:r>
            <a:r>
              <a:rPr lang="en-GB" sz="1100">
                <a:solidFill>
                  <a:srgbClr val="222222"/>
                </a:solidFill>
                <a:latin typeface="Calibri"/>
                <a:ea typeface="Calibri"/>
                <a:cs typeface="Calibri"/>
                <a:sym typeface="Calibri"/>
              </a:rPr>
              <a:t>(9), 5222-5231.</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[6] Jiang, C., He, H., Yao, X., Yu, P., Zhou, L., &amp; Jia, D. (2018). The aggregation structure regulation of lignin by chemical modification and its effect on the property of lignin/styrene-butadiene rubber composites. </a:t>
            </a:r>
            <a:r>
              <a:rPr i="1" lang="en-GB" sz="1100">
                <a:solidFill>
                  <a:srgbClr val="222222"/>
                </a:solidFill>
                <a:latin typeface="Calibri"/>
                <a:ea typeface="Calibri"/>
                <a:cs typeface="Calibri"/>
                <a:sym typeface="Calibri"/>
              </a:rPr>
              <a:t>Journal of Applied Polymer Science</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135</a:t>
            </a:r>
            <a:r>
              <a:rPr lang="en-GB" sz="1100">
                <a:solidFill>
                  <a:srgbClr val="222222"/>
                </a:solidFill>
                <a:latin typeface="Calibri"/>
                <a:ea typeface="Calibri"/>
                <a:cs typeface="Calibri"/>
                <a:sym typeface="Calibri"/>
              </a:rPr>
              <a:t>(5), 45759</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[7] Barana, D., Orlandi, M., Zoia, L., Castellani, L., Hanel, T., Bolck, C., &amp; Gosselink, R. (2018). Lignin-based functional additives for natural rubber. </a:t>
            </a:r>
            <a:r>
              <a:rPr i="1" lang="en-GB" sz="1100">
                <a:solidFill>
                  <a:srgbClr val="222222"/>
                </a:solidFill>
                <a:latin typeface="Calibri"/>
                <a:ea typeface="Calibri"/>
                <a:cs typeface="Calibri"/>
                <a:sym typeface="Calibri"/>
              </a:rPr>
              <a:t>ACS sustainable chemistry &amp; engineering</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6</a:t>
            </a:r>
            <a:r>
              <a:rPr lang="en-GB" sz="1100">
                <a:solidFill>
                  <a:srgbClr val="222222"/>
                </a:solidFill>
                <a:latin typeface="Calibri"/>
                <a:ea typeface="Calibri"/>
                <a:cs typeface="Calibri"/>
                <a:sym typeface="Calibri"/>
              </a:rPr>
              <a:t>(9), 11843-11852.</a:t>
            </a:r>
            <a:endParaRPr sz="1500">
              <a:solidFill>
                <a:schemeClr val="dk1"/>
              </a:solidFill>
              <a:latin typeface="Calibri"/>
              <a:ea typeface="Calibri"/>
              <a:cs typeface="Calibri"/>
              <a:sym typeface="Calibri"/>
            </a:endParaRPr>
          </a:p>
        </p:txBody>
      </p:sp>
      <p:sp>
        <p:nvSpPr>
          <p:cNvPr id="304" name="Google Shape;304;p30"/>
          <p:cNvSpPr txBox="1"/>
          <p:nvPr/>
        </p:nvSpPr>
        <p:spPr>
          <a:xfrm>
            <a:off x="8780125" y="0"/>
            <a:ext cx="3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18</a:t>
            </a:r>
            <a:endParaRPr>
              <a:latin typeface="Source Sans Pro"/>
              <a:ea typeface="Source Sans Pro"/>
              <a:cs typeface="Source Sans Pro"/>
              <a:sym typeface="Source Sans Pro"/>
            </a:endParaRPr>
          </a:p>
        </p:txBody>
      </p:sp>
      <p:sp>
        <p:nvSpPr>
          <p:cNvPr id="305" name="Google Shape;305;p3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nvSpPr>
        <p:spPr>
          <a:xfrm>
            <a:off x="548550" y="149325"/>
            <a:ext cx="8046900" cy="501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[8] Huang, J., Liu, W., &amp; Qiu, X. (2019). High-performance thermoplastic elastomers with biomass lignin as a plastic phase. </a:t>
            </a:r>
            <a:r>
              <a:rPr i="1" lang="en-GB" sz="1100">
                <a:solidFill>
                  <a:srgbClr val="222222"/>
                </a:solidFill>
                <a:latin typeface="Calibri"/>
                <a:ea typeface="Calibri"/>
                <a:cs typeface="Calibri"/>
                <a:sym typeface="Calibri"/>
              </a:rPr>
              <a:t>ACS Sustainable Chemistry &amp; Engineering</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7</a:t>
            </a:r>
            <a:r>
              <a:rPr lang="en-GB" sz="1100">
                <a:solidFill>
                  <a:srgbClr val="222222"/>
                </a:solidFill>
                <a:latin typeface="Calibri"/>
                <a:ea typeface="Calibri"/>
                <a:cs typeface="Calibri"/>
                <a:sym typeface="Calibri"/>
              </a:rPr>
              <a:t>(7), 6550-6560.</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[9] Ikeda, Y., Phakkeeree, T., Junkong, P., Yokohama, H., Phinyocheep, P., Kitano, R., &amp; Kato, A. (2017). Reinforcing biofiller “lignin” for high-performance green natural rubber nanocomposites. </a:t>
            </a:r>
            <a:r>
              <a:rPr i="1" lang="en-GB" sz="1100">
                <a:solidFill>
                  <a:srgbClr val="222222"/>
                </a:solidFill>
                <a:latin typeface="Calibri"/>
                <a:ea typeface="Calibri"/>
                <a:cs typeface="Calibri"/>
                <a:sym typeface="Calibri"/>
              </a:rPr>
              <a:t>RSC advances</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7</a:t>
            </a:r>
            <a:r>
              <a:rPr lang="en-GB" sz="1100">
                <a:solidFill>
                  <a:srgbClr val="222222"/>
                </a:solidFill>
                <a:latin typeface="Calibri"/>
                <a:ea typeface="Calibri"/>
                <a:cs typeface="Calibri"/>
                <a:sym typeface="Calibri"/>
              </a:rPr>
              <a:t>(9), 5222-5231.</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[10] Datta, J., &amp; Parcheta, P. (2017). A comparative study on selective properties of Kraft lignin–natural rubber composites containing different plasticizers. </a:t>
            </a:r>
            <a:r>
              <a:rPr i="1" lang="en-GB" sz="1100">
                <a:solidFill>
                  <a:srgbClr val="222222"/>
                </a:solidFill>
                <a:latin typeface="Calibri"/>
                <a:ea typeface="Calibri"/>
                <a:cs typeface="Calibri"/>
                <a:sym typeface="Calibri"/>
              </a:rPr>
              <a:t>Iranian Polymer Journal</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26</a:t>
            </a:r>
            <a:r>
              <a:rPr lang="en-GB" sz="1100">
                <a:solidFill>
                  <a:srgbClr val="222222"/>
                </a:solidFill>
                <a:latin typeface="Calibri"/>
                <a:ea typeface="Calibri"/>
                <a:cs typeface="Calibri"/>
                <a:sym typeface="Calibri"/>
              </a:rPr>
              <a:t>(6), 453-466.</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[11] Datta, J., Parcheta, P., &amp; Surówka, J. (2017). Softwood-lignin/natural rubber composites containing novel plasticizing agent: Preparation and characterization. </a:t>
            </a:r>
            <a:r>
              <a:rPr i="1" lang="en-GB" sz="1100">
                <a:solidFill>
                  <a:srgbClr val="222222"/>
                </a:solidFill>
                <a:latin typeface="Calibri"/>
                <a:ea typeface="Calibri"/>
                <a:cs typeface="Calibri"/>
                <a:sym typeface="Calibri"/>
              </a:rPr>
              <a:t>Industrial Crops and Products</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95</a:t>
            </a:r>
            <a:r>
              <a:rPr lang="en-GB" sz="1100">
                <a:solidFill>
                  <a:srgbClr val="222222"/>
                </a:solidFill>
                <a:latin typeface="Calibri"/>
                <a:ea typeface="Calibri"/>
                <a:cs typeface="Calibri"/>
                <a:sym typeface="Calibri"/>
              </a:rPr>
              <a:t>, 675-685.</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[12] Intapun, J., Rungruang, T., Suchat, S., Cherdchim, B., &amp; Hiziroglu, S. (2021). The Characteristics of Natural Rubber Composites with Klason Lignin as a Green Reinforcing Filler: Thermal Stability, Mechanical and Dynamical Properties. </a:t>
            </a:r>
            <a:r>
              <a:rPr i="1" lang="en-GB" sz="1100">
                <a:solidFill>
                  <a:srgbClr val="222222"/>
                </a:solidFill>
                <a:latin typeface="Calibri"/>
                <a:ea typeface="Calibri"/>
                <a:cs typeface="Calibri"/>
                <a:sym typeface="Calibri"/>
              </a:rPr>
              <a:t>Polymers</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13</a:t>
            </a:r>
            <a:r>
              <a:rPr lang="en-GB" sz="1100">
                <a:solidFill>
                  <a:srgbClr val="222222"/>
                </a:solidFill>
                <a:latin typeface="Calibri"/>
                <a:ea typeface="Calibri"/>
                <a:cs typeface="Calibri"/>
                <a:sym typeface="Calibri"/>
              </a:rPr>
              <a:t>(7), 1109.</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[13] Mohamad Aini, N. A., Othman, N., Hussin, M. H., Sahakaro, K., &amp; Hayeemasae, N. (2019). Hydroxymethylation-modified lignin and its effectiveness as a filler in rubber composites. </a:t>
            </a:r>
            <a:r>
              <a:rPr i="1" lang="en-GB" sz="1100">
                <a:solidFill>
                  <a:srgbClr val="222222"/>
                </a:solidFill>
                <a:latin typeface="Calibri"/>
                <a:ea typeface="Calibri"/>
                <a:cs typeface="Calibri"/>
                <a:sym typeface="Calibri"/>
              </a:rPr>
              <a:t>Processes</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7</a:t>
            </a:r>
            <a:r>
              <a:rPr lang="en-GB" sz="1100">
                <a:solidFill>
                  <a:srgbClr val="222222"/>
                </a:solidFill>
                <a:latin typeface="Calibri"/>
                <a:ea typeface="Calibri"/>
                <a:cs typeface="Calibri"/>
                <a:sym typeface="Calibri"/>
              </a:rPr>
              <a:t>(5), 315.</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[14] Barana, D. (2017). </a:t>
            </a:r>
            <a:r>
              <a:rPr lang="en-GB" sz="1100">
                <a:solidFill>
                  <a:srgbClr val="222222"/>
                </a:solidFill>
                <a:latin typeface="Calibri"/>
                <a:ea typeface="Calibri"/>
                <a:cs typeface="Calibri"/>
                <a:sym typeface="Calibri"/>
              </a:rPr>
              <a:t>Lignin-based elastomeric composites for sustainable tyre technology</a:t>
            </a:r>
            <a:r>
              <a:rPr lang="en-GB" sz="1100">
                <a:solidFill>
                  <a:srgbClr val="222222"/>
                </a:solidFill>
                <a:latin typeface="Calibri"/>
                <a:ea typeface="Calibri"/>
                <a:cs typeface="Calibri"/>
                <a:sym typeface="Calibri"/>
              </a:rPr>
              <a:t>. </a:t>
            </a:r>
            <a:r>
              <a:rPr i="1" lang="en-GB" sz="1100">
                <a:solidFill>
                  <a:srgbClr val="222222"/>
                </a:solidFill>
                <a:latin typeface="Calibri"/>
                <a:ea typeface="Calibri"/>
                <a:cs typeface="Calibri"/>
                <a:sym typeface="Calibri"/>
              </a:rPr>
              <a:t>University of Milano-Bicocca, Italy</a:t>
            </a:r>
            <a:r>
              <a:rPr lang="en-GB" sz="1100">
                <a:solidFill>
                  <a:srgbClr val="222222"/>
                </a:solidFill>
                <a:latin typeface="Calibri"/>
                <a:ea typeface="Calibri"/>
                <a:cs typeface="Calibri"/>
                <a:sym typeface="Calibri"/>
              </a:rPr>
              <a:t>.</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[15]Bova, A. S. (2021). Stretching the applications of biomass: Development of lignin based thermoplastic elastomers and composite materials.</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rPr lang="en-GB" sz="1100">
                <a:solidFill>
                  <a:srgbClr val="222222"/>
                </a:solidFill>
                <a:latin typeface="Calibri"/>
                <a:ea typeface="Calibri"/>
                <a:cs typeface="Calibri"/>
                <a:sym typeface="Calibri"/>
              </a:rPr>
              <a:t>[16] </a:t>
            </a:r>
            <a:r>
              <a:rPr lang="en-GB" sz="1000">
                <a:solidFill>
                  <a:srgbClr val="222222"/>
                </a:solidFill>
                <a:highlight>
                  <a:srgbClr val="FFFFFF"/>
                </a:highlight>
              </a:rPr>
              <a:t>Xiao, L., Liu, W., Huang, J., Lou, H., &amp; Qiu, X. (2020). Study on the Antioxidant Activity of Lignin and Its Application Performance in SBS Elastomer. </a:t>
            </a:r>
            <a:r>
              <a:rPr i="1" lang="en-GB" sz="1000">
                <a:solidFill>
                  <a:srgbClr val="222222"/>
                </a:solidFill>
                <a:highlight>
                  <a:srgbClr val="FFFFFF"/>
                </a:highlight>
              </a:rPr>
              <a:t>Industrial &amp; Engineering Chemistry Research</a:t>
            </a:r>
            <a:r>
              <a:rPr lang="en-GB" sz="1000">
                <a:solidFill>
                  <a:srgbClr val="222222"/>
                </a:solidFill>
                <a:highlight>
                  <a:srgbClr val="FFFFFF"/>
                </a:highlight>
              </a:rPr>
              <a:t>, </a:t>
            </a:r>
            <a:r>
              <a:rPr i="1" lang="en-GB" sz="1000">
                <a:solidFill>
                  <a:srgbClr val="222222"/>
                </a:solidFill>
                <a:highlight>
                  <a:srgbClr val="FFFFFF"/>
                </a:highlight>
              </a:rPr>
              <a:t>60</a:t>
            </a:r>
            <a:r>
              <a:rPr lang="en-GB" sz="1000">
                <a:solidFill>
                  <a:srgbClr val="222222"/>
                </a:solidFill>
                <a:highlight>
                  <a:srgbClr val="FFFFFF"/>
                </a:highlight>
              </a:rPr>
              <a:t>(1), 790-797.</a:t>
            </a:r>
            <a:endParaRPr sz="1100">
              <a:solidFill>
                <a:srgbClr val="222222"/>
              </a:solidFill>
              <a:latin typeface="Calibri"/>
              <a:ea typeface="Calibri"/>
              <a:cs typeface="Calibri"/>
              <a:sym typeface="Calibri"/>
            </a:endParaRPr>
          </a:p>
        </p:txBody>
      </p:sp>
      <p:sp>
        <p:nvSpPr>
          <p:cNvPr id="311" name="Google Shape;311;p3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nvSpPr>
        <p:spPr>
          <a:xfrm>
            <a:off x="50225" y="318000"/>
            <a:ext cx="6585000" cy="441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1" i="0" sz="2400" u="sng" cap="none" strike="noStrike">
              <a:solidFill>
                <a:schemeClr val="dk1"/>
              </a:solidFill>
            </a:endParaRPr>
          </a:p>
          <a:p>
            <a:pPr indent="0" lvl="0" marL="0" marR="0" rtl="0" algn="l">
              <a:spcBef>
                <a:spcPts val="0"/>
              </a:spcBef>
              <a:spcAft>
                <a:spcPts val="0"/>
              </a:spcAft>
              <a:buNone/>
            </a:pPr>
            <a:r>
              <a:t/>
            </a:r>
            <a:endParaRPr b="1" sz="2400">
              <a:solidFill>
                <a:schemeClr val="dk1"/>
              </a:solidFill>
            </a:endParaRPr>
          </a:p>
          <a:p>
            <a:pPr indent="-342900" lvl="0" marL="457200" marR="0" rtl="0" algn="l">
              <a:lnSpc>
                <a:spcPct val="150000"/>
              </a:lnSpc>
              <a:spcBef>
                <a:spcPts val="0"/>
              </a:spcBef>
              <a:spcAft>
                <a:spcPts val="0"/>
              </a:spcAft>
              <a:buClr>
                <a:schemeClr val="dk1"/>
              </a:buClr>
              <a:buSzPts val="1800"/>
              <a:buAutoNum type="arabicPeriod"/>
            </a:pPr>
            <a:r>
              <a:rPr b="1" lang="en-GB" sz="1800">
                <a:solidFill>
                  <a:schemeClr val="dk1"/>
                </a:solidFill>
              </a:rPr>
              <a:t>Introduction</a:t>
            </a:r>
            <a:endParaRPr sz="1100"/>
          </a:p>
          <a:p>
            <a:pPr indent="-342900" lvl="0" marL="457200" marR="0" rtl="0" algn="l">
              <a:lnSpc>
                <a:spcPct val="150000"/>
              </a:lnSpc>
              <a:spcBef>
                <a:spcPts val="0"/>
              </a:spcBef>
              <a:spcAft>
                <a:spcPts val="0"/>
              </a:spcAft>
              <a:buClr>
                <a:schemeClr val="dk1"/>
              </a:buClr>
              <a:buSzPts val="1800"/>
              <a:buAutoNum type="arabicPeriod"/>
            </a:pPr>
            <a:r>
              <a:rPr b="1" lang="en-GB" sz="1800">
                <a:solidFill>
                  <a:schemeClr val="dk1"/>
                </a:solidFill>
              </a:rPr>
              <a:t>Lignin-based elastomeric composite processing techniques</a:t>
            </a:r>
            <a:endParaRPr sz="1100">
              <a:solidFill>
                <a:schemeClr val="dk1"/>
              </a:solidFill>
            </a:endParaRPr>
          </a:p>
          <a:p>
            <a:pPr indent="-342900" lvl="0" marL="457200" marR="0" rtl="0" algn="l">
              <a:lnSpc>
                <a:spcPct val="150000"/>
              </a:lnSpc>
              <a:spcBef>
                <a:spcPts val="0"/>
              </a:spcBef>
              <a:spcAft>
                <a:spcPts val="0"/>
              </a:spcAft>
              <a:buClr>
                <a:schemeClr val="dk1"/>
              </a:buClr>
              <a:buSzPts val="1800"/>
              <a:buAutoNum type="arabicPeriod"/>
            </a:pPr>
            <a:r>
              <a:rPr b="1" lang="en-GB" sz="1800">
                <a:solidFill>
                  <a:schemeClr val="dk1"/>
                </a:solidFill>
              </a:rPr>
              <a:t>Challenges and Remedies</a:t>
            </a:r>
            <a:endParaRPr b="1" sz="1800">
              <a:solidFill>
                <a:schemeClr val="dk1"/>
              </a:solidFill>
            </a:endParaRPr>
          </a:p>
          <a:p>
            <a:pPr indent="-342900" lvl="0" marL="457200" marR="0" rtl="0" algn="l">
              <a:lnSpc>
                <a:spcPct val="150000"/>
              </a:lnSpc>
              <a:spcBef>
                <a:spcPts val="0"/>
              </a:spcBef>
              <a:spcAft>
                <a:spcPts val="0"/>
              </a:spcAft>
              <a:buClr>
                <a:schemeClr val="dk1"/>
              </a:buClr>
              <a:buSzPts val="1800"/>
              <a:buAutoNum type="arabicPeriod"/>
            </a:pPr>
            <a:r>
              <a:rPr b="1" lang="en-GB" sz="1800">
                <a:solidFill>
                  <a:schemeClr val="dk1"/>
                </a:solidFill>
              </a:rPr>
              <a:t>Performance of lignin-based elastomeric composites </a:t>
            </a:r>
            <a:r>
              <a:rPr b="1" lang="en-GB" sz="1800">
                <a:solidFill>
                  <a:srgbClr val="3E3D40"/>
                </a:solidFill>
                <a:highlight>
                  <a:srgbClr val="FFFFFF"/>
                </a:highlight>
              </a:rPr>
              <a:t>using different approaches</a:t>
            </a:r>
            <a:endParaRPr b="1" sz="1800">
              <a:solidFill>
                <a:schemeClr val="dk1"/>
              </a:solidFill>
            </a:endParaRPr>
          </a:p>
          <a:p>
            <a:pPr indent="-342900" lvl="0" marL="457200" marR="0" rtl="0" algn="l">
              <a:lnSpc>
                <a:spcPct val="150000"/>
              </a:lnSpc>
              <a:spcBef>
                <a:spcPts val="0"/>
              </a:spcBef>
              <a:spcAft>
                <a:spcPts val="0"/>
              </a:spcAft>
              <a:buClr>
                <a:schemeClr val="dk1"/>
              </a:buClr>
              <a:buSzPts val="1800"/>
              <a:buAutoNum type="arabicPeriod"/>
            </a:pPr>
            <a:r>
              <a:rPr b="1" lang="en-GB" sz="1800">
                <a:solidFill>
                  <a:schemeClr val="dk1"/>
                </a:solidFill>
              </a:rPr>
              <a:t>Application in Automotive parts</a:t>
            </a:r>
            <a:endParaRPr sz="1100"/>
          </a:p>
          <a:p>
            <a:pPr indent="-342900" lvl="0" marL="457200" marR="0" rtl="0" algn="l">
              <a:lnSpc>
                <a:spcPct val="150000"/>
              </a:lnSpc>
              <a:spcBef>
                <a:spcPts val="0"/>
              </a:spcBef>
              <a:spcAft>
                <a:spcPts val="0"/>
              </a:spcAft>
              <a:buClr>
                <a:schemeClr val="dk1"/>
              </a:buClr>
              <a:buSzPts val="1800"/>
              <a:buAutoNum type="arabicPeriod"/>
            </a:pPr>
            <a:r>
              <a:rPr b="1" lang="en-GB" sz="1800">
                <a:solidFill>
                  <a:schemeClr val="dk1"/>
                </a:solidFill>
              </a:rPr>
              <a:t>Conclusion</a:t>
            </a:r>
            <a:endParaRPr sz="1100"/>
          </a:p>
          <a:p>
            <a:pPr indent="-342900" lvl="0" marL="457200" marR="0" rtl="0" algn="l">
              <a:lnSpc>
                <a:spcPct val="150000"/>
              </a:lnSpc>
              <a:spcBef>
                <a:spcPts val="0"/>
              </a:spcBef>
              <a:spcAft>
                <a:spcPts val="0"/>
              </a:spcAft>
              <a:buClr>
                <a:schemeClr val="dk1"/>
              </a:buClr>
              <a:buSzPts val="1800"/>
              <a:buAutoNum type="arabicPeriod"/>
            </a:pPr>
            <a:r>
              <a:rPr b="1" lang="en-GB" sz="1800">
                <a:solidFill>
                  <a:schemeClr val="dk1"/>
                </a:solidFill>
              </a:rPr>
              <a:t>References</a:t>
            </a:r>
            <a:endParaRPr b="1" sz="2400">
              <a:solidFill>
                <a:schemeClr val="dk1"/>
              </a:solidFill>
            </a:endParaRPr>
          </a:p>
        </p:txBody>
      </p:sp>
      <p:sp>
        <p:nvSpPr>
          <p:cNvPr id="91" name="Google Shape;91;p15"/>
          <p:cNvSpPr txBox="1"/>
          <p:nvPr/>
        </p:nvSpPr>
        <p:spPr>
          <a:xfrm>
            <a:off x="6342125" y="583225"/>
            <a:ext cx="2802000" cy="3462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800">
                <a:solidFill>
                  <a:schemeClr val="dk1"/>
                </a:solidFill>
              </a:rPr>
              <a:t>Relevance of the topic </a:t>
            </a:r>
            <a:endParaRPr sz="1800">
              <a:solidFill>
                <a:schemeClr val="dk1"/>
              </a:solidFill>
            </a:endParaRPr>
          </a:p>
        </p:txBody>
      </p:sp>
      <p:sp>
        <p:nvSpPr>
          <p:cNvPr id="92" name="Google Shape;92;p15"/>
          <p:cNvSpPr/>
          <p:nvPr/>
        </p:nvSpPr>
        <p:spPr>
          <a:xfrm>
            <a:off x="6514325" y="1192475"/>
            <a:ext cx="2629800" cy="1318500"/>
          </a:xfrm>
          <a:prstGeom prst="roundRect">
            <a:avLst>
              <a:gd fmla="val 2698"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a:solidFill>
                  <a:schemeClr val="lt1"/>
                </a:solidFill>
              </a:rPr>
              <a:t>Massive </a:t>
            </a:r>
            <a:r>
              <a:rPr b="1" lang="en-GB" sz="1400">
                <a:solidFill>
                  <a:schemeClr val="lt1"/>
                </a:solidFill>
              </a:rPr>
              <a:t>Abundance, </a:t>
            </a:r>
            <a:endParaRPr b="1" sz="1400">
              <a:solidFill>
                <a:schemeClr val="lt1"/>
              </a:solidFill>
            </a:endParaRPr>
          </a:p>
          <a:p>
            <a:pPr indent="0" lvl="0" marL="0" marR="0" rtl="0" algn="ctr">
              <a:spcBef>
                <a:spcPts val="0"/>
              </a:spcBef>
              <a:spcAft>
                <a:spcPts val="0"/>
              </a:spcAft>
              <a:buNone/>
            </a:pPr>
            <a:r>
              <a:rPr b="1" lang="en-GB">
                <a:solidFill>
                  <a:schemeClr val="lt1"/>
                </a:solidFill>
              </a:rPr>
              <a:t> environmentally benign</a:t>
            </a:r>
            <a:r>
              <a:rPr b="1" lang="en-GB" sz="1400">
                <a:solidFill>
                  <a:schemeClr val="lt1"/>
                </a:solidFill>
              </a:rPr>
              <a:t>, </a:t>
            </a:r>
            <a:endParaRPr sz="1100"/>
          </a:p>
          <a:p>
            <a:pPr indent="0" lvl="0" marL="0" marR="0" rtl="0" algn="ctr">
              <a:spcBef>
                <a:spcPts val="0"/>
              </a:spcBef>
              <a:spcAft>
                <a:spcPts val="0"/>
              </a:spcAft>
              <a:buNone/>
            </a:pPr>
            <a:r>
              <a:rPr b="1" lang="en-GB">
                <a:solidFill>
                  <a:schemeClr val="lt1"/>
                </a:solidFill>
              </a:rPr>
              <a:t>carbon neutral product</a:t>
            </a:r>
            <a:r>
              <a:rPr b="1" lang="en-GB" sz="1400">
                <a:solidFill>
                  <a:schemeClr val="lt1"/>
                </a:solidFill>
              </a:rPr>
              <a:t>, high bi</a:t>
            </a:r>
            <a:r>
              <a:rPr b="1" lang="en-GB">
                <a:solidFill>
                  <a:schemeClr val="lt1"/>
                </a:solidFill>
              </a:rPr>
              <a:t>ological efficiency</a:t>
            </a:r>
            <a:r>
              <a:rPr b="1" lang="en-GB" sz="1400">
                <a:solidFill>
                  <a:schemeClr val="lt1"/>
                </a:solidFill>
              </a:rPr>
              <a:t>, and </a:t>
            </a:r>
            <a:endParaRPr b="1" sz="1400">
              <a:solidFill>
                <a:schemeClr val="lt1"/>
              </a:solidFill>
            </a:endParaRPr>
          </a:p>
          <a:p>
            <a:pPr indent="0" lvl="0" marL="0" marR="0" rtl="0" algn="ctr">
              <a:spcBef>
                <a:spcPts val="0"/>
              </a:spcBef>
              <a:spcAft>
                <a:spcPts val="0"/>
              </a:spcAft>
              <a:buNone/>
            </a:pPr>
            <a:r>
              <a:rPr b="1" lang="en-GB" sz="1400">
                <a:solidFill>
                  <a:schemeClr val="lt1"/>
                </a:solidFill>
              </a:rPr>
              <a:t>low weight.</a:t>
            </a:r>
            <a:endParaRPr b="1" sz="1400">
              <a:solidFill>
                <a:schemeClr val="lt1"/>
              </a:solidFill>
            </a:endParaRPr>
          </a:p>
        </p:txBody>
      </p:sp>
      <p:sp>
        <p:nvSpPr>
          <p:cNvPr id="93" name="Google Shape;93;p15"/>
          <p:cNvSpPr/>
          <p:nvPr/>
        </p:nvSpPr>
        <p:spPr>
          <a:xfrm>
            <a:off x="6514325" y="2693650"/>
            <a:ext cx="2629800" cy="2176800"/>
          </a:xfrm>
          <a:prstGeom prst="roundRect">
            <a:avLst>
              <a:gd fmla="val 0" name="adj"/>
            </a:avLst>
          </a:prstGeom>
          <a:solidFill>
            <a:schemeClr val="dk2"/>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a:solidFill>
                  <a:schemeClr val="lt1"/>
                </a:solidFill>
              </a:rPr>
              <a:t>Potential as a reinforcing filler and can enable the development of competitive elastomeric composites.</a:t>
            </a:r>
            <a:endParaRPr b="1">
              <a:solidFill>
                <a:schemeClr val="lt1"/>
              </a:solidFill>
            </a:endParaRPr>
          </a:p>
          <a:p>
            <a:pPr indent="0" lvl="0" marL="0" marR="0" rtl="0" algn="ctr">
              <a:spcBef>
                <a:spcPts val="0"/>
              </a:spcBef>
              <a:spcAft>
                <a:spcPts val="0"/>
              </a:spcAft>
              <a:buNone/>
            </a:pPr>
            <a:r>
              <a:t/>
            </a:r>
            <a:endParaRPr>
              <a:solidFill>
                <a:schemeClr val="lt1"/>
              </a:solidFill>
            </a:endParaRPr>
          </a:p>
        </p:txBody>
      </p:sp>
      <p:sp>
        <p:nvSpPr>
          <p:cNvPr id="94" name="Google Shape;94;p15"/>
          <p:cNvSpPr txBox="1"/>
          <p:nvPr/>
        </p:nvSpPr>
        <p:spPr>
          <a:xfrm>
            <a:off x="116050" y="389475"/>
            <a:ext cx="22905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dk1"/>
                </a:solidFill>
              </a:rPr>
              <a:t>Outline</a:t>
            </a:r>
            <a:endParaRPr/>
          </a:p>
        </p:txBody>
      </p:sp>
      <p:sp>
        <p:nvSpPr>
          <p:cNvPr id="95" name="Google Shape;95;p15"/>
          <p:cNvSpPr txBox="1"/>
          <p:nvPr/>
        </p:nvSpPr>
        <p:spPr>
          <a:xfrm>
            <a:off x="8910600" y="-10725"/>
            <a:ext cx="2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2</a:t>
            </a:r>
            <a:endParaRPr/>
          </a:p>
        </p:txBody>
      </p:sp>
      <p:sp>
        <p:nvSpPr>
          <p:cNvPr id="96" name="Google Shape;96;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ctrTitle"/>
          </p:nvPr>
        </p:nvSpPr>
        <p:spPr>
          <a:xfrm>
            <a:off x="261475" y="365525"/>
            <a:ext cx="8520600" cy="45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200">
                <a:solidFill>
                  <a:schemeClr val="dk1"/>
                </a:solidFill>
                <a:latin typeface="Arial"/>
                <a:ea typeface="Arial"/>
                <a:cs typeface="Arial"/>
                <a:sym typeface="Arial"/>
              </a:rPr>
              <a:t>1.Introduction</a:t>
            </a:r>
            <a:endParaRPr sz="2200">
              <a:solidFill>
                <a:schemeClr val="dk1"/>
              </a:solidFill>
              <a:latin typeface="Arial"/>
              <a:ea typeface="Arial"/>
              <a:cs typeface="Arial"/>
              <a:sym typeface="Arial"/>
            </a:endParaRPr>
          </a:p>
        </p:txBody>
      </p:sp>
      <p:sp>
        <p:nvSpPr>
          <p:cNvPr id="102" name="Google Shape;102;p16"/>
          <p:cNvSpPr/>
          <p:nvPr/>
        </p:nvSpPr>
        <p:spPr>
          <a:xfrm>
            <a:off x="2412575" y="1256388"/>
            <a:ext cx="4299600" cy="70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Classification of Polymers</a:t>
            </a:r>
            <a:endParaRPr/>
          </a:p>
          <a:p>
            <a:pPr indent="0" lvl="0" marL="0" rtl="0" algn="ctr">
              <a:spcBef>
                <a:spcPts val="0"/>
              </a:spcBef>
              <a:spcAft>
                <a:spcPts val="0"/>
              </a:spcAft>
              <a:buNone/>
            </a:pPr>
            <a:r>
              <a:rPr lang="en-GB"/>
              <a:t> based on molecular forces</a:t>
            </a:r>
            <a:endParaRPr/>
          </a:p>
        </p:txBody>
      </p:sp>
      <p:sp>
        <p:nvSpPr>
          <p:cNvPr id="103" name="Google Shape;103;p16"/>
          <p:cNvSpPr/>
          <p:nvPr/>
        </p:nvSpPr>
        <p:spPr>
          <a:xfrm>
            <a:off x="815375" y="3014413"/>
            <a:ext cx="1597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Thermoplastics</a:t>
            </a:r>
            <a:endParaRPr/>
          </a:p>
        </p:txBody>
      </p:sp>
      <p:sp>
        <p:nvSpPr>
          <p:cNvPr id="104" name="Google Shape;104;p16"/>
          <p:cNvSpPr/>
          <p:nvPr/>
        </p:nvSpPr>
        <p:spPr>
          <a:xfrm>
            <a:off x="2984050" y="3014413"/>
            <a:ext cx="16476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Thermosets</a:t>
            </a:r>
            <a:endParaRPr/>
          </a:p>
        </p:txBody>
      </p:sp>
      <p:sp>
        <p:nvSpPr>
          <p:cNvPr id="105" name="Google Shape;105;p16"/>
          <p:cNvSpPr/>
          <p:nvPr/>
        </p:nvSpPr>
        <p:spPr>
          <a:xfrm>
            <a:off x="5203125" y="2994313"/>
            <a:ext cx="11955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Elastomers</a:t>
            </a:r>
            <a:endParaRPr b="1"/>
          </a:p>
        </p:txBody>
      </p:sp>
      <p:sp>
        <p:nvSpPr>
          <p:cNvPr id="106" name="Google Shape;106;p16"/>
          <p:cNvSpPr/>
          <p:nvPr/>
        </p:nvSpPr>
        <p:spPr>
          <a:xfrm>
            <a:off x="6970100" y="2994313"/>
            <a:ext cx="11454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Fibers</a:t>
            </a:r>
            <a:endParaRPr b="1"/>
          </a:p>
        </p:txBody>
      </p:sp>
      <p:cxnSp>
        <p:nvCxnSpPr>
          <p:cNvPr id="107" name="Google Shape;107;p16"/>
          <p:cNvCxnSpPr>
            <a:stCxn id="102" idx="2"/>
          </p:cNvCxnSpPr>
          <p:nvPr/>
        </p:nvCxnSpPr>
        <p:spPr>
          <a:xfrm>
            <a:off x="4562375" y="1959588"/>
            <a:ext cx="0" cy="6732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6"/>
          <p:cNvCxnSpPr/>
          <p:nvPr/>
        </p:nvCxnSpPr>
        <p:spPr>
          <a:xfrm rot="10800000">
            <a:off x="1613450" y="2632663"/>
            <a:ext cx="5921400" cy="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6"/>
          <p:cNvCxnSpPr>
            <a:endCxn id="103" idx="0"/>
          </p:cNvCxnSpPr>
          <p:nvPr/>
        </p:nvCxnSpPr>
        <p:spPr>
          <a:xfrm>
            <a:off x="1613975" y="2632513"/>
            <a:ext cx="0" cy="3819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6"/>
          <p:cNvCxnSpPr>
            <a:endCxn id="106" idx="0"/>
          </p:cNvCxnSpPr>
          <p:nvPr/>
        </p:nvCxnSpPr>
        <p:spPr>
          <a:xfrm>
            <a:off x="7542800" y="2632513"/>
            <a:ext cx="0" cy="3618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6"/>
          <p:cNvCxnSpPr>
            <a:endCxn id="104" idx="0"/>
          </p:cNvCxnSpPr>
          <p:nvPr/>
        </p:nvCxnSpPr>
        <p:spPr>
          <a:xfrm>
            <a:off x="3807850" y="2632513"/>
            <a:ext cx="0" cy="3819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6"/>
          <p:cNvCxnSpPr>
            <a:endCxn id="105" idx="0"/>
          </p:cNvCxnSpPr>
          <p:nvPr/>
        </p:nvCxnSpPr>
        <p:spPr>
          <a:xfrm>
            <a:off x="5800875" y="2632513"/>
            <a:ext cx="0" cy="3618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7"/>
          <p:cNvPicPr preferRelativeResize="0"/>
          <p:nvPr/>
        </p:nvPicPr>
        <p:blipFill>
          <a:blip r:embed="rId3">
            <a:alphaModFix/>
          </a:blip>
          <a:stretch>
            <a:fillRect/>
          </a:stretch>
        </p:blipFill>
        <p:spPr>
          <a:xfrm>
            <a:off x="0" y="271775"/>
            <a:ext cx="5238124" cy="3202925"/>
          </a:xfrm>
          <a:prstGeom prst="rect">
            <a:avLst/>
          </a:prstGeom>
          <a:noFill/>
          <a:ln>
            <a:noFill/>
          </a:ln>
        </p:spPr>
      </p:pic>
      <p:sp>
        <p:nvSpPr>
          <p:cNvPr id="119" name="Google Shape;119;p17"/>
          <p:cNvSpPr txBox="1"/>
          <p:nvPr/>
        </p:nvSpPr>
        <p:spPr>
          <a:xfrm>
            <a:off x="974275" y="3510725"/>
            <a:ext cx="402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FIG:lignocellulose structure in plants cell wall S</a:t>
            </a:r>
            <a:r>
              <a:rPr lang="en-GB" sz="900"/>
              <a:t>ource</a:t>
            </a:r>
            <a:r>
              <a:rPr lang="en-GB" sz="900"/>
              <a:t>:[</a:t>
            </a:r>
            <a:r>
              <a:rPr lang="en-GB" sz="900">
                <a:highlight>
                  <a:srgbClr val="FFFFFF"/>
                </a:highlight>
              </a:rPr>
              <a:t>https://trace.tennessee.edu/utk_graddiss/6634</a:t>
            </a:r>
            <a:r>
              <a:rPr lang="en-GB" sz="900"/>
              <a:t>]</a:t>
            </a:r>
            <a:endParaRPr sz="900"/>
          </a:p>
        </p:txBody>
      </p:sp>
      <p:sp>
        <p:nvSpPr>
          <p:cNvPr id="120" name="Google Shape;120;p17"/>
          <p:cNvSpPr txBox="1"/>
          <p:nvPr/>
        </p:nvSpPr>
        <p:spPr>
          <a:xfrm>
            <a:off x="5420975" y="739650"/>
            <a:ext cx="3381300" cy="3664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lang="en-GB" sz="1100"/>
              <a:t>Lignin, along with cellulose and hemicellulose, are the three primary components that make up the cell walls of all plants.</a:t>
            </a:r>
            <a:endParaRPr sz="11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n-GB" sz="1100"/>
              <a:t>Lignin is a complex, aromatic polymer, and acts as the essential glue, providing structural integrity to the plan cell wall and consequently the plant itself.</a:t>
            </a:r>
            <a:endParaRPr sz="11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n-GB" sz="1100"/>
              <a:t>With the increasing awareness of sustainable development, higher-value utilizations of lignin have created much interest in different areas.</a:t>
            </a:r>
            <a:endParaRPr sz="1100"/>
          </a:p>
          <a:p>
            <a:pPr indent="0" lvl="0" marL="45720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n-GB" sz="1100"/>
              <a:t>With all of the lignin available only 2% of the annual production is incorporated into value-added products</a:t>
            </a:r>
            <a:endParaRPr sz="1100"/>
          </a:p>
        </p:txBody>
      </p:sp>
      <p:sp>
        <p:nvSpPr>
          <p:cNvPr id="121" name="Google Shape;121;p17"/>
          <p:cNvSpPr txBox="1"/>
          <p:nvPr/>
        </p:nvSpPr>
        <p:spPr>
          <a:xfrm>
            <a:off x="281075" y="4008450"/>
            <a:ext cx="51399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lang="en-GB" sz="1100"/>
              <a:t>The notable properties of lignin, including high availability, low cost, ecologically friendliness as well as antioxidant, antimicrobial, biodegradable properties and reinforcing ability succeeds in exploiting as an ideal candidate for an extensive variety of applications</a:t>
            </a:r>
            <a:endParaRPr sz="1100"/>
          </a:p>
          <a:p>
            <a:pPr indent="0" lvl="0" marL="0" rtl="0" algn="l">
              <a:spcBef>
                <a:spcPts val="0"/>
              </a:spcBef>
              <a:spcAft>
                <a:spcPts val="0"/>
              </a:spcAft>
              <a:buNone/>
            </a:pPr>
            <a:r>
              <a:t/>
            </a:r>
            <a:endParaRPr sz="1100"/>
          </a:p>
        </p:txBody>
      </p:sp>
      <p:pic>
        <p:nvPicPr>
          <p:cNvPr id="122" name="Google Shape;122;p17"/>
          <p:cNvPicPr preferRelativeResize="0"/>
          <p:nvPr/>
        </p:nvPicPr>
        <p:blipFill>
          <a:blip r:embed="rId4">
            <a:alphaModFix/>
          </a:blip>
          <a:stretch>
            <a:fillRect/>
          </a:stretch>
        </p:blipFill>
        <p:spPr>
          <a:xfrm>
            <a:off x="0" y="235750"/>
            <a:ext cx="5420974" cy="3274975"/>
          </a:xfrm>
          <a:prstGeom prst="rect">
            <a:avLst/>
          </a:prstGeom>
          <a:noFill/>
          <a:ln>
            <a:noFill/>
          </a:ln>
        </p:spPr>
      </p:pic>
      <p:sp>
        <p:nvSpPr>
          <p:cNvPr id="123" name="Google Shape;123;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24" name="Google Shape;124;p17"/>
          <p:cNvSpPr txBox="1"/>
          <p:nvPr/>
        </p:nvSpPr>
        <p:spPr>
          <a:xfrm>
            <a:off x="2881350" y="97050"/>
            <a:ext cx="338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1.1 Fiber- Lignin</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168075" y="666300"/>
            <a:ext cx="5123400" cy="3810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lang="en-GB" sz="1100">
                <a:solidFill>
                  <a:schemeClr val="dk1"/>
                </a:solidFill>
              </a:rPr>
              <a:t>Complex nature of lignin reduces the reactivity, limiting the use as feedstock for value-added products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44444"/>
              </a:lnSpc>
              <a:spcBef>
                <a:spcPts val="0"/>
              </a:spcBef>
              <a:spcAft>
                <a:spcPts val="0"/>
              </a:spcAft>
              <a:buClr>
                <a:schemeClr val="dk1"/>
              </a:buClr>
              <a:buSzPts val="1100"/>
              <a:buChar char="●"/>
            </a:pPr>
            <a:r>
              <a:rPr lang="en-GB" sz="1100">
                <a:solidFill>
                  <a:schemeClr val="dk1"/>
                </a:solidFill>
              </a:rPr>
              <a:t>There are various functional groups present in the lignin structure which enable a variety range of chemical reactions.</a:t>
            </a:r>
            <a:endParaRPr sz="1100">
              <a:solidFill>
                <a:schemeClr val="dk1"/>
              </a:solidFill>
            </a:endParaRPr>
          </a:p>
          <a:p>
            <a:pPr indent="0" lvl="0" marL="457200" rtl="0" algn="l">
              <a:lnSpc>
                <a:spcPct val="100000"/>
              </a:lnSpc>
              <a:spcBef>
                <a:spcPts val="1800"/>
              </a:spcBef>
              <a:spcAft>
                <a:spcPts val="0"/>
              </a:spcAft>
              <a:buNone/>
            </a:pPr>
            <a:r>
              <a:t/>
            </a:r>
            <a:endParaRPr sz="1100">
              <a:solidFill>
                <a:schemeClr val="dk1"/>
              </a:solidFill>
            </a:endParaRPr>
          </a:p>
          <a:p>
            <a:pPr indent="-298450" lvl="0" marL="457200" rtl="0" algn="l">
              <a:lnSpc>
                <a:spcPct val="115000"/>
              </a:lnSpc>
              <a:spcBef>
                <a:spcPts val="1800"/>
              </a:spcBef>
              <a:spcAft>
                <a:spcPts val="0"/>
              </a:spcAft>
              <a:buClr>
                <a:schemeClr val="dk1"/>
              </a:buClr>
              <a:buSzPts val="1100"/>
              <a:buChar char="●"/>
            </a:pPr>
            <a:r>
              <a:rPr lang="en-GB" sz="1100">
                <a:solidFill>
                  <a:schemeClr val="dk1"/>
                </a:solidFill>
              </a:rPr>
              <a:t>The isolation of lignin in its unaltered and native form is impossible hence the discussion of extraction methods on lignocellulose biomass is essential when studying the implementation of lignin in Elastomeric composites.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Many extraction techniques with great progress are available currently for the isolation and purification of lignin, however, none of them can provide a 100% yield and structural authenticity</a:t>
            </a:r>
            <a:endParaRPr sz="1100">
              <a:solidFill>
                <a:schemeClr val="dk1"/>
              </a:solidFill>
            </a:endParaRPr>
          </a:p>
        </p:txBody>
      </p:sp>
      <p:graphicFrame>
        <p:nvGraphicFramePr>
          <p:cNvPr id="130" name="Google Shape;130;p18"/>
          <p:cNvGraphicFramePr/>
          <p:nvPr/>
        </p:nvGraphicFramePr>
        <p:xfrm>
          <a:off x="5731875" y="1054128"/>
          <a:ext cx="3000000" cy="3000000"/>
        </p:xfrm>
        <a:graphic>
          <a:graphicData uri="http://schemas.openxmlformats.org/drawingml/2006/table">
            <a:tbl>
              <a:tblPr>
                <a:noFill/>
                <a:tableStyleId>{0BDAC3DF-4F60-4055-8D9E-6A4EF7C56DF1}</a:tableStyleId>
              </a:tblPr>
              <a:tblGrid>
                <a:gridCol w="1482225"/>
                <a:gridCol w="1482225"/>
              </a:tblGrid>
              <a:tr h="614725">
                <a:tc>
                  <a:txBody>
                    <a:bodyPr/>
                    <a:lstStyle/>
                    <a:p>
                      <a:pPr indent="0" lvl="0" marL="0" rtl="0" algn="ctr">
                        <a:spcBef>
                          <a:spcPts val="0"/>
                        </a:spcBef>
                        <a:spcAft>
                          <a:spcPts val="0"/>
                        </a:spcAft>
                        <a:buNone/>
                      </a:pPr>
                      <a:r>
                        <a:rPr b="1" lang="en-GB"/>
                        <a:t>Sources</a:t>
                      </a:r>
                      <a:endParaRPr b="1"/>
                    </a:p>
                  </a:txBody>
                  <a:tcPr marT="91425" marB="91425" marR="91425" marL="91425"/>
                </a:tc>
                <a:tc>
                  <a:txBody>
                    <a:bodyPr/>
                    <a:lstStyle/>
                    <a:p>
                      <a:pPr indent="0" lvl="0" marL="0" rtl="0" algn="ctr">
                        <a:spcBef>
                          <a:spcPts val="0"/>
                        </a:spcBef>
                        <a:spcAft>
                          <a:spcPts val="0"/>
                        </a:spcAft>
                        <a:buNone/>
                      </a:pPr>
                      <a:r>
                        <a:rPr b="1" lang="en-GB"/>
                        <a:t>Lignin(%)</a:t>
                      </a:r>
                      <a:endParaRPr b="1"/>
                    </a:p>
                  </a:txBody>
                  <a:tcPr marT="91425" marB="91425" marR="91425" marL="91425"/>
                </a:tc>
              </a:tr>
              <a:tr h="614725">
                <a:tc>
                  <a:txBody>
                    <a:bodyPr/>
                    <a:lstStyle/>
                    <a:p>
                      <a:pPr indent="0" lvl="0" marL="0" rtl="0" algn="ctr">
                        <a:spcBef>
                          <a:spcPts val="0"/>
                        </a:spcBef>
                        <a:spcAft>
                          <a:spcPts val="0"/>
                        </a:spcAft>
                        <a:buNone/>
                      </a:pPr>
                      <a:r>
                        <a:rPr lang="en-GB"/>
                        <a:t>Hardwood</a:t>
                      </a:r>
                      <a:endParaRPr/>
                    </a:p>
                  </a:txBody>
                  <a:tcPr marT="91425" marB="91425" marR="91425" marL="91425"/>
                </a:tc>
                <a:tc>
                  <a:txBody>
                    <a:bodyPr/>
                    <a:lstStyle/>
                    <a:p>
                      <a:pPr indent="0" lvl="0" marL="0" rtl="0" algn="ctr">
                        <a:spcBef>
                          <a:spcPts val="0"/>
                        </a:spcBef>
                        <a:spcAft>
                          <a:spcPts val="0"/>
                        </a:spcAft>
                        <a:buNone/>
                      </a:pPr>
                      <a:r>
                        <a:rPr lang="en-GB"/>
                        <a:t>18-25</a:t>
                      </a:r>
                      <a:endParaRPr/>
                    </a:p>
                  </a:txBody>
                  <a:tcPr marT="91425" marB="91425" marR="91425" marL="91425"/>
                </a:tc>
              </a:tr>
              <a:tr h="614725">
                <a:tc>
                  <a:txBody>
                    <a:bodyPr/>
                    <a:lstStyle/>
                    <a:p>
                      <a:pPr indent="0" lvl="0" marL="0" rtl="0" algn="ctr">
                        <a:spcBef>
                          <a:spcPts val="0"/>
                        </a:spcBef>
                        <a:spcAft>
                          <a:spcPts val="0"/>
                        </a:spcAft>
                        <a:buNone/>
                      </a:pPr>
                      <a:r>
                        <a:rPr lang="en-GB"/>
                        <a:t>Softwood</a:t>
                      </a:r>
                      <a:endParaRPr/>
                    </a:p>
                  </a:txBody>
                  <a:tcPr marT="91425" marB="91425" marR="91425" marL="91425"/>
                </a:tc>
                <a:tc>
                  <a:txBody>
                    <a:bodyPr/>
                    <a:lstStyle/>
                    <a:p>
                      <a:pPr indent="0" lvl="0" marL="0" rtl="0" algn="ctr">
                        <a:spcBef>
                          <a:spcPts val="0"/>
                        </a:spcBef>
                        <a:spcAft>
                          <a:spcPts val="0"/>
                        </a:spcAft>
                        <a:buNone/>
                      </a:pPr>
                      <a:r>
                        <a:rPr lang="en-GB"/>
                        <a:t>25-35</a:t>
                      </a:r>
                      <a:endParaRPr/>
                    </a:p>
                  </a:txBody>
                  <a:tcPr marT="91425" marB="91425" marR="91425" marL="91425"/>
                </a:tc>
              </a:tr>
              <a:tr h="614725">
                <a:tc>
                  <a:txBody>
                    <a:bodyPr/>
                    <a:lstStyle/>
                    <a:p>
                      <a:pPr indent="0" lvl="0" marL="0" rtl="0" algn="ctr">
                        <a:lnSpc>
                          <a:spcPct val="115000"/>
                        </a:lnSpc>
                        <a:spcBef>
                          <a:spcPts val="0"/>
                        </a:spcBef>
                        <a:spcAft>
                          <a:spcPts val="0"/>
                        </a:spcAft>
                        <a:buNone/>
                      </a:pPr>
                      <a:r>
                        <a:rPr lang="en-GB"/>
                        <a:t>Herbaceous </a:t>
                      </a:r>
                      <a:endParaRPr sz="1700"/>
                    </a:p>
                  </a:txBody>
                  <a:tcPr marT="91425" marB="91425" marR="91425" marL="91425"/>
                </a:tc>
                <a:tc>
                  <a:txBody>
                    <a:bodyPr/>
                    <a:lstStyle/>
                    <a:p>
                      <a:pPr indent="0" lvl="0" marL="0" rtl="0" algn="ctr">
                        <a:spcBef>
                          <a:spcPts val="0"/>
                        </a:spcBef>
                        <a:spcAft>
                          <a:spcPts val="0"/>
                        </a:spcAft>
                        <a:buNone/>
                      </a:pPr>
                      <a:r>
                        <a:rPr lang="en-GB"/>
                        <a:t>10-30</a:t>
                      </a:r>
                      <a:endParaRPr/>
                    </a:p>
                  </a:txBody>
                  <a:tcPr marT="91425" marB="91425" marR="91425" marL="91425"/>
                </a:tc>
              </a:tr>
            </a:tbl>
          </a:graphicData>
        </a:graphic>
      </p:graphicFrame>
      <p:sp>
        <p:nvSpPr>
          <p:cNvPr id="131" name="Google Shape;131;p18"/>
          <p:cNvSpPr txBox="1"/>
          <p:nvPr/>
        </p:nvSpPr>
        <p:spPr>
          <a:xfrm>
            <a:off x="5666075" y="3513013"/>
            <a:ext cx="329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FIG:Composition ranges in lignocellulosic materials from different sources (%) Source:[</a:t>
            </a:r>
            <a:r>
              <a:rPr lang="en-GB" sz="900"/>
              <a:t>boa.unimib.it/retrieve/handle/10281/153251/218139/phd_unimib_063509</a:t>
            </a:r>
            <a:r>
              <a:rPr lang="en-GB" sz="900"/>
              <a:t>]</a:t>
            </a:r>
            <a:endParaRPr sz="900"/>
          </a:p>
        </p:txBody>
      </p:sp>
      <p:sp>
        <p:nvSpPr>
          <p:cNvPr id="132" name="Google Shape;13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idx="1" type="subTitle"/>
          </p:nvPr>
        </p:nvSpPr>
        <p:spPr>
          <a:xfrm>
            <a:off x="311700" y="192050"/>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GB" sz="2200">
                <a:latin typeface="Arial"/>
                <a:ea typeface="Arial"/>
                <a:cs typeface="Arial"/>
                <a:sym typeface="Arial"/>
              </a:rPr>
              <a:t>2. </a:t>
            </a:r>
            <a:r>
              <a:rPr lang="en-GB" sz="2200">
                <a:latin typeface="Arial"/>
                <a:ea typeface="Arial"/>
                <a:cs typeface="Arial"/>
                <a:sym typeface="Arial"/>
              </a:rPr>
              <a:t>Processing techniques</a:t>
            </a:r>
            <a:endParaRPr sz="2200">
              <a:latin typeface="Arial"/>
              <a:ea typeface="Arial"/>
              <a:cs typeface="Arial"/>
              <a:sym typeface="Arial"/>
            </a:endParaRPr>
          </a:p>
        </p:txBody>
      </p:sp>
      <p:grpSp>
        <p:nvGrpSpPr>
          <p:cNvPr id="138" name="Google Shape;138;p19"/>
          <p:cNvGrpSpPr/>
          <p:nvPr/>
        </p:nvGrpSpPr>
        <p:grpSpPr>
          <a:xfrm>
            <a:off x="1281875" y="984650"/>
            <a:ext cx="6580250" cy="2702550"/>
            <a:chOff x="1296950" y="1336100"/>
            <a:chExt cx="6580250" cy="2702550"/>
          </a:xfrm>
        </p:grpSpPr>
        <p:sp>
          <p:nvSpPr>
            <p:cNvPr id="139" name="Google Shape;139;p19"/>
            <p:cNvSpPr/>
            <p:nvPr/>
          </p:nvSpPr>
          <p:spPr>
            <a:xfrm>
              <a:off x="3341400" y="1336100"/>
              <a:ext cx="2461200" cy="8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Extraction process of lignin</a:t>
              </a:r>
              <a:endParaRPr/>
            </a:p>
          </p:txBody>
        </p:sp>
        <p:sp>
          <p:nvSpPr>
            <p:cNvPr id="140" name="Google Shape;140;p19"/>
            <p:cNvSpPr/>
            <p:nvPr/>
          </p:nvSpPr>
          <p:spPr>
            <a:xfrm>
              <a:off x="1296950" y="3024050"/>
              <a:ext cx="2431200" cy="101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Sulfur process</a:t>
              </a:r>
              <a:endParaRPr/>
            </a:p>
          </p:txBody>
        </p:sp>
        <p:sp>
          <p:nvSpPr>
            <p:cNvPr id="141" name="Google Shape;141;p19"/>
            <p:cNvSpPr/>
            <p:nvPr/>
          </p:nvSpPr>
          <p:spPr>
            <a:xfrm>
              <a:off x="5446000" y="3024050"/>
              <a:ext cx="2431200" cy="101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Sulfur-</a:t>
              </a:r>
              <a:r>
                <a:rPr lang="en-GB"/>
                <a:t>free process</a:t>
              </a:r>
              <a:endParaRPr/>
            </a:p>
          </p:txBody>
        </p:sp>
        <p:cxnSp>
          <p:nvCxnSpPr>
            <p:cNvPr id="142" name="Google Shape;142;p19"/>
            <p:cNvCxnSpPr>
              <a:stCxn id="139" idx="2"/>
            </p:cNvCxnSpPr>
            <p:nvPr/>
          </p:nvCxnSpPr>
          <p:spPr>
            <a:xfrm>
              <a:off x="4572000" y="2230100"/>
              <a:ext cx="0" cy="4119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p:nvPr/>
          </p:nvCxnSpPr>
          <p:spPr>
            <a:xfrm flipH="1" rot="10800000">
              <a:off x="2511475" y="2612075"/>
              <a:ext cx="4158900" cy="300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a:endCxn id="140" idx="0"/>
            </p:cNvCxnSpPr>
            <p:nvPr/>
          </p:nvCxnSpPr>
          <p:spPr>
            <a:xfrm>
              <a:off x="2512550" y="2637350"/>
              <a:ext cx="0" cy="3867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a:endCxn id="141" idx="0"/>
            </p:cNvCxnSpPr>
            <p:nvPr/>
          </p:nvCxnSpPr>
          <p:spPr>
            <a:xfrm>
              <a:off x="6661600" y="2616950"/>
              <a:ext cx="0" cy="407100"/>
            </a:xfrm>
            <a:prstGeom prst="straightConnector1">
              <a:avLst/>
            </a:prstGeom>
            <a:noFill/>
            <a:ln cap="flat" cmpd="sng" w="9525">
              <a:solidFill>
                <a:schemeClr val="dk2"/>
              </a:solidFill>
              <a:prstDash val="solid"/>
              <a:round/>
              <a:headEnd len="med" w="med" type="none"/>
              <a:tailEnd len="med" w="med" type="triangle"/>
            </a:ln>
          </p:spPr>
        </p:cxnSp>
      </p:grpSp>
      <p:sp>
        <p:nvSpPr>
          <p:cNvPr id="146" name="Google Shape;146;p19"/>
          <p:cNvSpPr txBox="1"/>
          <p:nvPr/>
        </p:nvSpPr>
        <p:spPr>
          <a:xfrm>
            <a:off x="834900" y="4347800"/>
            <a:ext cx="747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t>The properties of extracted lignin (so called technical lignin), and its chemical structure and purity are strongly dependent on the treatment method</a:t>
            </a:r>
            <a:endParaRPr sz="1200"/>
          </a:p>
        </p:txBody>
      </p:sp>
      <p:sp>
        <p:nvSpPr>
          <p:cNvPr id="147" name="Google Shape;147;p19"/>
          <p:cNvSpPr txBox="1"/>
          <p:nvPr/>
        </p:nvSpPr>
        <p:spPr>
          <a:xfrm>
            <a:off x="341550" y="1155275"/>
            <a:ext cx="4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2.1</a:t>
            </a:r>
            <a:endParaRPr>
              <a:latin typeface="Source Sans Pro"/>
              <a:ea typeface="Source Sans Pro"/>
              <a:cs typeface="Source Sans Pro"/>
              <a:sym typeface="Source Sans Pro"/>
            </a:endParaRPr>
          </a:p>
        </p:txBody>
      </p:sp>
      <p:sp>
        <p:nvSpPr>
          <p:cNvPr id="148" name="Google Shape;148;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subTitle"/>
          </p:nvPr>
        </p:nvSpPr>
        <p:spPr>
          <a:xfrm>
            <a:off x="186000" y="453275"/>
            <a:ext cx="8772000" cy="983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GB" sz="1800">
                <a:latin typeface="Arial"/>
                <a:ea typeface="Arial"/>
                <a:cs typeface="Arial"/>
                <a:sym typeface="Arial"/>
              </a:rPr>
              <a:t>2.2 Preparation of Lignin/SBR composite via melt compounding[16]</a:t>
            </a:r>
            <a:endParaRPr sz="1800">
              <a:latin typeface="Arial"/>
              <a:ea typeface="Arial"/>
              <a:cs typeface="Arial"/>
              <a:sym typeface="Arial"/>
            </a:endParaRPr>
          </a:p>
        </p:txBody>
      </p:sp>
      <p:sp>
        <p:nvSpPr>
          <p:cNvPr id="154" name="Google Shape;154;p20"/>
          <p:cNvSpPr/>
          <p:nvPr/>
        </p:nvSpPr>
        <p:spPr>
          <a:xfrm>
            <a:off x="885100" y="1436675"/>
            <a:ext cx="1275900" cy="46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Lignin</a:t>
            </a:r>
            <a:endParaRPr/>
          </a:p>
        </p:txBody>
      </p:sp>
      <p:sp>
        <p:nvSpPr>
          <p:cNvPr id="155" name="Google Shape;155;p20"/>
          <p:cNvSpPr/>
          <p:nvPr/>
        </p:nvSpPr>
        <p:spPr>
          <a:xfrm>
            <a:off x="3457000" y="1436675"/>
            <a:ext cx="1536900" cy="46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a:t>
            </a:r>
            <a:r>
              <a:rPr lang="en-GB"/>
              <a:t>cetone</a:t>
            </a:r>
            <a:endParaRPr/>
          </a:p>
          <a:p>
            <a:pPr indent="0" lvl="0" marL="0" rtl="0" algn="ctr">
              <a:spcBef>
                <a:spcPts val="0"/>
              </a:spcBef>
              <a:spcAft>
                <a:spcPts val="0"/>
              </a:spcAft>
              <a:buNone/>
            </a:pPr>
            <a:r>
              <a:rPr lang="en-GB"/>
              <a:t>150 mL </a:t>
            </a:r>
            <a:endParaRPr/>
          </a:p>
        </p:txBody>
      </p:sp>
      <p:sp>
        <p:nvSpPr>
          <p:cNvPr id="156" name="Google Shape;156;p20"/>
          <p:cNvSpPr/>
          <p:nvPr/>
        </p:nvSpPr>
        <p:spPr>
          <a:xfrm>
            <a:off x="6561200" y="1441775"/>
            <a:ext cx="1697700" cy="46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Watch </a:t>
            </a:r>
            <a:r>
              <a:rPr lang="en-GB"/>
              <a:t>glass</a:t>
            </a:r>
            <a:endParaRPr/>
          </a:p>
          <a:p>
            <a:pPr indent="0" lvl="0" marL="0" rtl="0" algn="ctr">
              <a:spcBef>
                <a:spcPts val="0"/>
              </a:spcBef>
              <a:spcAft>
                <a:spcPts val="0"/>
              </a:spcAft>
              <a:buNone/>
            </a:pPr>
            <a:r>
              <a:rPr lang="en-GB"/>
              <a:t>39g SBS </a:t>
            </a:r>
            <a:r>
              <a:rPr lang="en-GB"/>
              <a:t>powders</a:t>
            </a:r>
            <a:endParaRPr/>
          </a:p>
        </p:txBody>
      </p:sp>
      <p:sp>
        <p:nvSpPr>
          <p:cNvPr id="157" name="Google Shape;157;p20"/>
          <p:cNvSpPr/>
          <p:nvPr/>
        </p:nvSpPr>
        <p:spPr>
          <a:xfrm>
            <a:off x="6772100" y="2652125"/>
            <a:ext cx="1275900" cy="7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Fume hood </a:t>
            </a:r>
            <a:endParaRPr/>
          </a:p>
        </p:txBody>
      </p:sp>
      <p:sp>
        <p:nvSpPr>
          <p:cNvPr id="158" name="Google Shape;158;p20"/>
          <p:cNvSpPr/>
          <p:nvPr/>
        </p:nvSpPr>
        <p:spPr>
          <a:xfrm>
            <a:off x="4059700" y="2652125"/>
            <a:ext cx="1808400" cy="7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Vacuum</a:t>
            </a:r>
            <a:r>
              <a:rPr lang="en-GB"/>
              <a:t> oven</a:t>
            </a:r>
            <a:endParaRPr/>
          </a:p>
          <a:p>
            <a:pPr indent="0" lvl="0" marL="0" rtl="0" algn="ctr">
              <a:spcBef>
                <a:spcPts val="0"/>
              </a:spcBef>
              <a:spcAft>
                <a:spcPts val="0"/>
              </a:spcAft>
              <a:buNone/>
            </a:pPr>
            <a:r>
              <a:rPr lang="en-GB"/>
              <a:t>(50℃ for 24 hrs)</a:t>
            </a:r>
            <a:endParaRPr/>
          </a:p>
        </p:txBody>
      </p:sp>
      <p:sp>
        <p:nvSpPr>
          <p:cNvPr id="159" name="Google Shape;159;p20"/>
          <p:cNvSpPr/>
          <p:nvPr/>
        </p:nvSpPr>
        <p:spPr>
          <a:xfrm>
            <a:off x="1186625" y="2652125"/>
            <a:ext cx="1808400" cy="7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Internal mixer</a:t>
            </a:r>
            <a:endParaRPr/>
          </a:p>
          <a:p>
            <a:pPr indent="0" lvl="0" marL="0" rtl="0" algn="ctr">
              <a:spcBef>
                <a:spcPts val="0"/>
              </a:spcBef>
              <a:spcAft>
                <a:spcPts val="0"/>
              </a:spcAft>
              <a:buNone/>
            </a:pPr>
            <a:r>
              <a:rPr lang="en-GB"/>
              <a:t>(5 mins)</a:t>
            </a:r>
            <a:endParaRPr/>
          </a:p>
        </p:txBody>
      </p:sp>
      <p:sp>
        <p:nvSpPr>
          <p:cNvPr id="160" name="Google Shape;160;p20"/>
          <p:cNvSpPr/>
          <p:nvPr/>
        </p:nvSpPr>
        <p:spPr>
          <a:xfrm>
            <a:off x="3958075" y="4018350"/>
            <a:ext cx="1416600" cy="73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a:t> S-lignin-X</a:t>
            </a:r>
            <a:endParaRPr b="1"/>
          </a:p>
        </p:txBody>
      </p:sp>
      <p:cxnSp>
        <p:nvCxnSpPr>
          <p:cNvPr id="161" name="Google Shape;161;p20"/>
          <p:cNvCxnSpPr>
            <a:endCxn id="155" idx="1"/>
          </p:cNvCxnSpPr>
          <p:nvPr/>
        </p:nvCxnSpPr>
        <p:spPr>
          <a:xfrm flipH="1" rot="10800000">
            <a:off x="2161000" y="1667675"/>
            <a:ext cx="1296000" cy="102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0"/>
          <p:cNvCxnSpPr>
            <a:endCxn id="156" idx="1"/>
          </p:cNvCxnSpPr>
          <p:nvPr/>
        </p:nvCxnSpPr>
        <p:spPr>
          <a:xfrm flipH="1" rot="10800000">
            <a:off x="4994000" y="1672775"/>
            <a:ext cx="1567200" cy="249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0"/>
          <p:cNvCxnSpPr>
            <a:stCxn id="156" idx="2"/>
            <a:endCxn id="157" idx="0"/>
          </p:cNvCxnSpPr>
          <p:nvPr/>
        </p:nvCxnSpPr>
        <p:spPr>
          <a:xfrm>
            <a:off x="7410050" y="1903775"/>
            <a:ext cx="0" cy="7485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0"/>
          <p:cNvCxnSpPr>
            <a:stCxn id="157" idx="1"/>
            <a:endCxn id="158" idx="3"/>
          </p:cNvCxnSpPr>
          <p:nvPr/>
        </p:nvCxnSpPr>
        <p:spPr>
          <a:xfrm rot="10800000">
            <a:off x="5868200" y="3018875"/>
            <a:ext cx="9039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0"/>
          <p:cNvCxnSpPr>
            <a:stCxn id="158" idx="1"/>
            <a:endCxn id="159" idx="3"/>
          </p:cNvCxnSpPr>
          <p:nvPr/>
        </p:nvCxnSpPr>
        <p:spPr>
          <a:xfrm rot="10800000">
            <a:off x="2995000" y="3018875"/>
            <a:ext cx="1064700" cy="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0"/>
          <p:cNvCxnSpPr>
            <a:endCxn id="160" idx="1"/>
          </p:cNvCxnSpPr>
          <p:nvPr/>
        </p:nvCxnSpPr>
        <p:spPr>
          <a:xfrm flipH="1" rot="10800000">
            <a:off x="2079475" y="4385100"/>
            <a:ext cx="1878600" cy="150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0"/>
          <p:cNvCxnSpPr>
            <a:stCxn id="159" idx="2"/>
          </p:cNvCxnSpPr>
          <p:nvPr/>
        </p:nvCxnSpPr>
        <p:spPr>
          <a:xfrm>
            <a:off x="2090825" y="3385625"/>
            <a:ext cx="0" cy="10146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nvSpPr>
        <p:spPr>
          <a:xfrm>
            <a:off x="1930500" y="351600"/>
            <a:ext cx="528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200">
                <a:latin typeface="Roboto Slab"/>
                <a:ea typeface="Roboto Slab"/>
                <a:cs typeface="Roboto Slab"/>
                <a:sym typeface="Roboto Slab"/>
              </a:rPr>
              <a:t>3. Challenges and Remedies[6]</a:t>
            </a:r>
            <a:endParaRPr sz="2200">
              <a:latin typeface="Roboto Slab"/>
              <a:ea typeface="Roboto Slab"/>
              <a:cs typeface="Roboto Slab"/>
              <a:sym typeface="Roboto Slab"/>
            </a:endParaRPr>
          </a:p>
        </p:txBody>
      </p:sp>
      <p:sp>
        <p:nvSpPr>
          <p:cNvPr id="174" name="Google Shape;174;p21"/>
          <p:cNvSpPr/>
          <p:nvPr/>
        </p:nvSpPr>
        <p:spPr>
          <a:xfrm>
            <a:off x="592700" y="1191900"/>
            <a:ext cx="3003600" cy="18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Issue 1</a:t>
            </a:r>
            <a:r>
              <a:rPr lang="en-GB"/>
              <a:t>:</a:t>
            </a:r>
            <a:endParaRPr/>
          </a:p>
          <a:p>
            <a:pPr indent="0" lvl="0" marL="0" rtl="0" algn="ctr">
              <a:spcBef>
                <a:spcPts val="0"/>
              </a:spcBef>
              <a:spcAft>
                <a:spcPts val="0"/>
              </a:spcAft>
              <a:buNone/>
            </a:pPr>
            <a:r>
              <a:rPr lang="en-GB"/>
              <a:t>Flocculation and filtration of lignin/SBR precipitates are extremely slow, which severely limits the application of lignin in the rubber industry</a:t>
            </a:r>
            <a:endParaRPr/>
          </a:p>
        </p:txBody>
      </p:sp>
      <p:sp>
        <p:nvSpPr>
          <p:cNvPr id="175" name="Google Shape;175;p21"/>
          <p:cNvSpPr/>
          <p:nvPr/>
        </p:nvSpPr>
        <p:spPr>
          <a:xfrm>
            <a:off x="5515200" y="1191900"/>
            <a:ext cx="3174600" cy="18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Issue 2</a:t>
            </a:r>
            <a:r>
              <a:rPr lang="en-GB"/>
              <a:t>: </a:t>
            </a:r>
            <a:endParaRPr/>
          </a:p>
          <a:p>
            <a:pPr indent="0" lvl="0" marL="0" rtl="0" algn="ctr">
              <a:spcBef>
                <a:spcPts val="0"/>
              </a:spcBef>
              <a:spcAft>
                <a:spcPts val="0"/>
              </a:spcAft>
              <a:buNone/>
            </a:pPr>
            <a:r>
              <a:rPr lang="en-GB"/>
              <a:t>Mixing lignin as dry powder with rubber, has no reinforcing effect.</a:t>
            </a:r>
            <a:endParaRPr/>
          </a:p>
          <a:p>
            <a:pPr indent="0" lvl="0" marL="0" rtl="0" algn="l">
              <a:spcBef>
                <a:spcPts val="0"/>
              </a:spcBef>
              <a:spcAft>
                <a:spcPts val="0"/>
              </a:spcAft>
              <a:buNone/>
            </a:pPr>
            <a:r>
              <a:t/>
            </a:r>
            <a:endParaRPr/>
          </a:p>
        </p:txBody>
      </p:sp>
      <p:sp>
        <p:nvSpPr>
          <p:cNvPr id="176" name="Google Shape;176;p21"/>
          <p:cNvSpPr/>
          <p:nvPr/>
        </p:nvSpPr>
        <p:spPr>
          <a:xfrm>
            <a:off x="2832150" y="3305100"/>
            <a:ext cx="3479700" cy="15972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Remedies</a:t>
            </a:r>
            <a:r>
              <a:rPr lang="en-GB"/>
              <a:t>: </a:t>
            </a:r>
            <a:endParaRPr/>
          </a:p>
          <a:p>
            <a:pPr indent="0" lvl="0" marL="0" rtl="0" algn="ctr">
              <a:spcBef>
                <a:spcPts val="0"/>
              </a:spcBef>
              <a:spcAft>
                <a:spcPts val="0"/>
              </a:spcAft>
              <a:buNone/>
            </a:pPr>
            <a:r>
              <a:rPr lang="en-GB"/>
              <a:t>S</a:t>
            </a:r>
            <a:r>
              <a:rPr lang="en-GB"/>
              <a:t>urface modification of lignin,</a:t>
            </a:r>
            <a:endParaRPr/>
          </a:p>
          <a:p>
            <a:pPr indent="0" lvl="0" marL="0" rtl="0" algn="ctr">
              <a:spcBef>
                <a:spcPts val="0"/>
              </a:spcBef>
              <a:spcAft>
                <a:spcPts val="0"/>
              </a:spcAft>
              <a:buNone/>
            </a:pPr>
            <a:r>
              <a:rPr lang="en-GB"/>
              <a:t>hybrid technologies with carbon black, silica, and layered double hydroxides (LDHs).</a:t>
            </a:r>
            <a:endParaRPr/>
          </a:p>
        </p:txBody>
      </p:sp>
      <p:sp>
        <p:nvSpPr>
          <p:cNvPr id="177" name="Google Shape;177;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p:nvPr/>
        </p:nvSpPr>
        <p:spPr>
          <a:xfrm>
            <a:off x="180850" y="361650"/>
            <a:ext cx="2762700" cy="198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Experiment 1:</a:t>
            </a:r>
            <a:endParaRPr/>
          </a:p>
          <a:p>
            <a:pPr indent="0" lvl="0" marL="0" rtl="0" algn="ctr">
              <a:lnSpc>
                <a:spcPct val="115000"/>
              </a:lnSpc>
              <a:spcBef>
                <a:spcPts val="0"/>
              </a:spcBef>
              <a:spcAft>
                <a:spcPts val="0"/>
              </a:spcAft>
              <a:buNone/>
            </a:pPr>
            <a:r>
              <a:rPr lang="en-GB"/>
              <a:t>The lignin/carbon black hybrid fillers could lower the viscoelastic loss of rubber compounds</a:t>
            </a:r>
            <a:endParaRPr/>
          </a:p>
        </p:txBody>
      </p:sp>
      <p:sp>
        <p:nvSpPr>
          <p:cNvPr id="183" name="Google Shape;183;p22"/>
          <p:cNvSpPr/>
          <p:nvPr/>
        </p:nvSpPr>
        <p:spPr>
          <a:xfrm>
            <a:off x="2949600" y="361650"/>
            <a:ext cx="3244800" cy="198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Experiment 2:</a:t>
            </a:r>
            <a:r>
              <a:rPr lang="en-GB"/>
              <a:t> </a:t>
            </a:r>
            <a:endParaRPr/>
          </a:p>
          <a:p>
            <a:pPr indent="0" lvl="0" marL="0" rtl="0" algn="ctr">
              <a:lnSpc>
                <a:spcPct val="115000"/>
              </a:lnSpc>
              <a:spcBef>
                <a:spcPts val="0"/>
              </a:spcBef>
              <a:spcAft>
                <a:spcPts val="0"/>
              </a:spcAft>
              <a:buNone/>
            </a:pPr>
            <a:r>
              <a:rPr lang="en-GB"/>
              <a:t>The lignin–LDH hybrid fillers showed obvious reinforcing effect on SBR compared to </a:t>
            </a:r>
            <a:r>
              <a:rPr lang="en-GB"/>
              <a:t>layered double hydroxides (</a:t>
            </a:r>
            <a:r>
              <a:rPr lang="en-GB"/>
              <a:t>LDH).</a:t>
            </a:r>
            <a:endParaRPr/>
          </a:p>
        </p:txBody>
      </p:sp>
      <p:sp>
        <p:nvSpPr>
          <p:cNvPr id="184" name="Google Shape;184;p22"/>
          <p:cNvSpPr/>
          <p:nvPr/>
        </p:nvSpPr>
        <p:spPr>
          <a:xfrm>
            <a:off x="1161450" y="2852850"/>
            <a:ext cx="6821100" cy="19893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u="sng"/>
              <a:t>Solutions [6]</a:t>
            </a:r>
            <a:endParaRPr b="1" u="sng"/>
          </a:p>
          <a:p>
            <a:pPr indent="-317500" lvl="0" marL="457200" rtl="0" algn="l">
              <a:spcBef>
                <a:spcPts val="0"/>
              </a:spcBef>
              <a:spcAft>
                <a:spcPts val="0"/>
              </a:spcAft>
              <a:buSzPts val="1400"/>
              <a:buChar char="●"/>
            </a:pPr>
            <a:r>
              <a:rPr b="1" lang="en-GB"/>
              <a:t>Chemical modifications were applied on lignin macromolecules.</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t>MIxing lignin in aqueous alkali solution.</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t>Changing the surface activity of lignin.</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GB"/>
              <a:t>Epoxidized natural rubber (ENR) as compatibilizer to improve both lignin dispersion and interfacial adhesion.</a:t>
            </a:r>
            <a:endParaRPr b="1"/>
          </a:p>
        </p:txBody>
      </p:sp>
      <p:sp>
        <p:nvSpPr>
          <p:cNvPr id="185" name="Google Shape;185;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86" name="Google Shape;186;p22"/>
          <p:cNvSpPr/>
          <p:nvPr/>
        </p:nvSpPr>
        <p:spPr>
          <a:xfrm>
            <a:off x="6589950" y="125675"/>
            <a:ext cx="2431200" cy="2601900"/>
          </a:xfrm>
          <a:prstGeom prst="wedgeRectCallout">
            <a:avLst>
              <a:gd fmla="val -62893" name="adj1"/>
              <a:gd fmla="val -20081" name="adj2"/>
            </a:avLst>
          </a:prstGeom>
          <a:solidFill>
            <a:srgbClr val="CCCCCC"/>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u="sng"/>
              <a:t>Findings:</a:t>
            </a:r>
            <a:endParaRPr u="sng"/>
          </a:p>
          <a:p>
            <a:pPr indent="0" lvl="0" marL="457200" rtl="0" algn="l">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GB"/>
              <a:t>Time consuming </a:t>
            </a:r>
            <a:endParaRPr/>
          </a:p>
          <a:p>
            <a:pPr indent="-317500" lvl="0" marL="457200" rtl="0" algn="l">
              <a:lnSpc>
                <a:spcPct val="115000"/>
              </a:lnSpc>
              <a:spcBef>
                <a:spcPts val="0"/>
              </a:spcBef>
              <a:spcAft>
                <a:spcPts val="0"/>
              </a:spcAft>
              <a:buSzPts val="1400"/>
              <a:buChar char="●"/>
            </a:pPr>
            <a:r>
              <a:rPr lang="en-GB"/>
              <a:t>Unsuitable for large-scale production</a:t>
            </a:r>
            <a:endParaRPr/>
          </a:p>
          <a:p>
            <a:pPr indent="-317500" lvl="0" marL="457200" rtl="0" algn="l">
              <a:lnSpc>
                <a:spcPct val="115000"/>
              </a:lnSpc>
              <a:spcBef>
                <a:spcPts val="0"/>
              </a:spcBef>
              <a:spcAft>
                <a:spcPts val="0"/>
              </a:spcAft>
              <a:buSzPts val="1400"/>
              <a:buChar char="●"/>
            </a:pPr>
            <a:r>
              <a:rPr lang="en-GB"/>
              <a:t>Poor lignin dispersion </a:t>
            </a:r>
            <a:endParaRPr/>
          </a:p>
          <a:p>
            <a:pPr indent="-317500" lvl="0" marL="457200" rtl="0" algn="l">
              <a:lnSpc>
                <a:spcPct val="115000"/>
              </a:lnSpc>
              <a:spcBef>
                <a:spcPts val="0"/>
              </a:spcBef>
              <a:spcAft>
                <a:spcPts val="0"/>
              </a:spcAft>
              <a:buSzPts val="1400"/>
              <a:buChar char="●"/>
            </a:pPr>
            <a:r>
              <a:rPr lang="en-GB"/>
              <a:t>Poor lignin–rubber interaction</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