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30279975" cy="42808525"/>
  <p:notesSz cx="6735763" cy="9866313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98258" autoAdjust="0"/>
  </p:normalViewPr>
  <p:slideViewPr>
    <p:cSldViewPr>
      <p:cViewPr varScale="1">
        <p:scale>
          <a:sx n="15" d="100"/>
          <a:sy n="15" d="100"/>
        </p:scale>
        <p:origin x="2112" y="91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2D7F55-EFB0-4657-A634-8C602978AE7B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67E006-DFBD-4B8E-8316-840C608B2F8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PP</a:t>
          </a:r>
          <a:endParaRPr lang="en-US" dirty="0"/>
        </a:p>
      </dgm:t>
    </dgm:pt>
    <dgm:pt modelId="{E55A3B84-21EC-4790-B726-DC3FB7B35B66}" type="parTrans" cxnId="{29E7E274-E014-4D8E-907B-A03CAF473E65}">
      <dgm:prSet/>
      <dgm:spPr/>
      <dgm:t>
        <a:bodyPr/>
        <a:lstStyle/>
        <a:p>
          <a:endParaRPr lang="en-US"/>
        </a:p>
      </dgm:t>
    </dgm:pt>
    <dgm:pt modelId="{10BD1102-C66F-4DDC-9165-6726F5B82E38}" type="sibTrans" cxnId="{29E7E274-E014-4D8E-907B-A03CAF473E65}">
      <dgm:prSet/>
      <dgm:spPr/>
      <dgm:t>
        <a:bodyPr/>
        <a:lstStyle/>
        <a:p>
          <a:endParaRPr lang="en-US"/>
        </a:p>
      </dgm:t>
    </dgm:pt>
    <dgm:pt modelId="{625A9AD6-1912-4EB6-8EA2-BCCE9E9E5238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EPDM</a:t>
          </a:r>
          <a:endParaRPr lang="en-US" dirty="0"/>
        </a:p>
      </dgm:t>
    </dgm:pt>
    <dgm:pt modelId="{94F227D1-6EFB-40EF-8576-318D3EBC2A5F}" type="parTrans" cxnId="{35FA195E-147A-45C6-A363-CF41313CA540}">
      <dgm:prSet/>
      <dgm:spPr/>
      <dgm:t>
        <a:bodyPr/>
        <a:lstStyle/>
        <a:p>
          <a:endParaRPr lang="en-US"/>
        </a:p>
      </dgm:t>
    </dgm:pt>
    <dgm:pt modelId="{6DFA4028-0ED1-4F55-B00A-0ADBAF3609FA}" type="sibTrans" cxnId="{35FA195E-147A-45C6-A363-CF41313CA540}">
      <dgm:prSet/>
      <dgm:spPr/>
      <dgm:t>
        <a:bodyPr/>
        <a:lstStyle/>
        <a:p>
          <a:endParaRPr lang="en-US"/>
        </a:p>
      </dgm:t>
    </dgm:pt>
    <dgm:pt modelId="{BA6AF07C-F3D0-4F4D-B544-379FD7EA915C}">
      <dgm:prSet phldrT="[Text]"/>
      <dgm:spPr>
        <a:solidFill>
          <a:srgbClr val="92D050"/>
        </a:solidFill>
        <a:ln w="76200">
          <a:solidFill>
            <a:srgbClr val="00B050"/>
          </a:solidFill>
        </a:ln>
      </dgm:spPr>
      <dgm:t>
        <a:bodyPr/>
        <a:lstStyle/>
        <a:p>
          <a:r>
            <a:rPr lang="en-US" dirty="0" err="1" smtClean="0"/>
            <a:t>Darbha</a:t>
          </a:r>
          <a:endParaRPr lang="en-US" dirty="0"/>
        </a:p>
      </dgm:t>
    </dgm:pt>
    <dgm:pt modelId="{C5707FE0-A9E8-4B5C-9E37-19EF47180B74}" type="parTrans" cxnId="{A3B0D8E5-045C-49E1-BB4C-A45D6360EC4D}">
      <dgm:prSet/>
      <dgm:spPr/>
      <dgm:t>
        <a:bodyPr/>
        <a:lstStyle/>
        <a:p>
          <a:endParaRPr lang="en-US"/>
        </a:p>
      </dgm:t>
    </dgm:pt>
    <dgm:pt modelId="{74835A21-97BE-4C86-BA6A-01345B0B9348}" type="sibTrans" cxnId="{A3B0D8E5-045C-49E1-BB4C-A45D6360EC4D}">
      <dgm:prSet/>
      <dgm:spPr/>
      <dgm:t>
        <a:bodyPr/>
        <a:lstStyle/>
        <a:p>
          <a:endParaRPr lang="en-US"/>
        </a:p>
      </dgm:t>
    </dgm:pt>
    <dgm:pt modelId="{18D1C866-36FA-4A50-921C-0872B7CB1099}">
      <dgm:prSet phldrT="[Text]"/>
      <dgm:spPr/>
      <dgm:t>
        <a:bodyPr/>
        <a:lstStyle/>
        <a:p>
          <a:r>
            <a:rPr lang="en-IN" b="1" i="0" u="none" dirty="0" smtClean="0">
              <a:solidFill>
                <a:schemeClr val="accent3">
                  <a:lumMod val="50000"/>
                </a:schemeClr>
              </a:solidFill>
            </a:rPr>
            <a:t>Eco friendly bio-nanocomposite</a:t>
          </a:r>
          <a:endParaRPr lang="en-US" u="none" dirty="0">
            <a:solidFill>
              <a:schemeClr val="accent3">
                <a:lumMod val="50000"/>
              </a:schemeClr>
            </a:solidFill>
          </a:endParaRPr>
        </a:p>
      </dgm:t>
    </dgm:pt>
    <dgm:pt modelId="{6CC0C7C7-1560-4B2C-B90C-47D56B3FB315}" type="parTrans" cxnId="{0A96FAAD-E321-4662-9640-E35783F6D81C}">
      <dgm:prSet/>
      <dgm:spPr/>
      <dgm:t>
        <a:bodyPr/>
        <a:lstStyle/>
        <a:p>
          <a:endParaRPr lang="en-US"/>
        </a:p>
      </dgm:t>
    </dgm:pt>
    <dgm:pt modelId="{7E63E1B0-D663-4E51-A546-DB835CEDF402}" type="sibTrans" cxnId="{0A96FAAD-E321-4662-9640-E35783F6D81C}">
      <dgm:prSet/>
      <dgm:spPr/>
      <dgm:t>
        <a:bodyPr/>
        <a:lstStyle/>
        <a:p>
          <a:endParaRPr lang="en-US"/>
        </a:p>
      </dgm:t>
    </dgm:pt>
    <dgm:pt modelId="{0B5D34CF-FDF4-42EF-BB0D-1F7164CD7D87}" type="pres">
      <dgm:prSet presAssocID="{B62D7F55-EFB0-4657-A634-8C602978AE7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7271AA-ADB8-4AB5-9143-EC2ACA540EF5}" type="pres">
      <dgm:prSet presAssocID="{B62D7F55-EFB0-4657-A634-8C602978AE7B}" presName="ellipse" presStyleLbl="trBgShp" presStyleIdx="0" presStyleCnt="1"/>
      <dgm:spPr/>
    </dgm:pt>
    <dgm:pt modelId="{3EC9F03E-1711-4863-9ADD-93767F639CCC}" type="pres">
      <dgm:prSet presAssocID="{B62D7F55-EFB0-4657-A634-8C602978AE7B}" presName="arrow1" presStyleLbl="fgShp" presStyleIdx="0" presStyleCnt="1" custScaleY="144587"/>
      <dgm:spPr/>
    </dgm:pt>
    <dgm:pt modelId="{ED50593D-4A01-41EA-9E74-199E93888BAE}" type="pres">
      <dgm:prSet presAssocID="{B62D7F55-EFB0-4657-A634-8C602978AE7B}" presName="rectangle" presStyleLbl="revTx" presStyleIdx="0" presStyleCnt="1" custScaleX="131270" custScaleY="78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1FA06-B2A0-4BBE-B702-6FCBE8AB210A}" type="pres">
      <dgm:prSet presAssocID="{625A9AD6-1912-4EB6-8EA2-BCCE9E9E5238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4E73B-CE91-40BB-AA27-157241BF28F1}" type="pres">
      <dgm:prSet presAssocID="{BA6AF07C-F3D0-4F4D-B544-379FD7EA915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CA881-5FC1-46C4-9F05-D0AD95276333}" type="pres">
      <dgm:prSet presAssocID="{18D1C866-36FA-4A50-921C-0872B7CB1099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0D020-8278-4EDA-8C14-935B2A988FEE}" type="pres">
      <dgm:prSet presAssocID="{B62D7F55-EFB0-4657-A634-8C602978AE7B}" presName="funnel" presStyleLbl="trAlignAcc1" presStyleIdx="0" presStyleCnt="1" custLinFactNeighborX="751" custLinFactNeighborY="-6577"/>
      <dgm:spPr/>
      <dgm:t>
        <a:bodyPr/>
        <a:lstStyle/>
        <a:p>
          <a:endParaRPr lang="en-US"/>
        </a:p>
      </dgm:t>
    </dgm:pt>
  </dgm:ptLst>
  <dgm:cxnLst>
    <dgm:cxn modelId="{35FA195E-147A-45C6-A363-CF41313CA540}" srcId="{B62D7F55-EFB0-4657-A634-8C602978AE7B}" destId="{625A9AD6-1912-4EB6-8EA2-BCCE9E9E5238}" srcOrd="1" destOrd="0" parTransId="{94F227D1-6EFB-40EF-8576-318D3EBC2A5F}" sibTransId="{6DFA4028-0ED1-4F55-B00A-0ADBAF3609FA}"/>
    <dgm:cxn modelId="{C4899F22-D1DF-4BBB-B704-4CB3FD4D1537}" type="presOf" srcId="{B62D7F55-EFB0-4657-A634-8C602978AE7B}" destId="{0B5D34CF-FDF4-42EF-BB0D-1F7164CD7D87}" srcOrd="0" destOrd="0" presId="urn:microsoft.com/office/officeart/2005/8/layout/funnel1"/>
    <dgm:cxn modelId="{0A96FAAD-E321-4662-9640-E35783F6D81C}" srcId="{B62D7F55-EFB0-4657-A634-8C602978AE7B}" destId="{18D1C866-36FA-4A50-921C-0872B7CB1099}" srcOrd="3" destOrd="0" parTransId="{6CC0C7C7-1560-4B2C-B90C-47D56B3FB315}" sibTransId="{7E63E1B0-D663-4E51-A546-DB835CEDF402}"/>
    <dgm:cxn modelId="{DF08BFFA-FCE1-400C-A0D3-85B41C0F6D8F}" type="presOf" srcId="{18D1C866-36FA-4A50-921C-0872B7CB1099}" destId="{ED50593D-4A01-41EA-9E74-199E93888BAE}" srcOrd="0" destOrd="0" presId="urn:microsoft.com/office/officeart/2005/8/layout/funnel1"/>
    <dgm:cxn modelId="{EF859FF2-CC5A-41FD-B75B-32F2527A2DAB}" type="presOf" srcId="{625A9AD6-1912-4EB6-8EA2-BCCE9E9E5238}" destId="{BF84E73B-CE91-40BB-AA27-157241BF28F1}" srcOrd="0" destOrd="0" presId="urn:microsoft.com/office/officeart/2005/8/layout/funnel1"/>
    <dgm:cxn modelId="{29E7E274-E014-4D8E-907B-A03CAF473E65}" srcId="{B62D7F55-EFB0-4657-A634-8C602978AE7B}" destId="{1B67E006-DFBD-4B8E-8316-840C608B2F8B}" srcOrd="0" destOrd="0" parTransId="{E55A3B84-21EC-4790-B726-DC3FB7B35B66}" sibTransId="{10BD1102-C66F-4DDC-9165-6726F5B82E38}"/>
    <dgm:cxn modelId="{E9819719-C634-4E1D-A504-2A1175BE0F5C}" type="presOf" srcId="{1B67E006-DFBD-4B8E-8316-840C608B2F8B}" destId="{3C4CA881-5FC1-46C4-9F05-D0AD95276333}" srcOrd="0" destOrd="0" presId="urn:microsoft.com/office/officeart/2005/8/layout/funnel1"/>
    <dgm:cxn modelId="{A3B0D8E5-045C-49E1-BB4C-A45D6360EC4D}" srcId="{B62D7F55-EFB0-4657-A634-8C602978AE7B}" destId="{BA6AF07C-F3D0-4F4D-B544-379FD7EA915C}" srcOrd="2" destOrd="0" parTransId="{C5707FE0-A9E8-4B5C-9E37-19EF47180B74}" sibTransId="{74835A21-97BE-4C86-BA6A-01345B0B9348}"/>
    <dgm:cxn modelId="{E12AE624-6DEC-45AD-8B6B-40EAB2EA17E5}" type="presOf" srcId="{BA6AF07C-F3D0-4F4D-B544-379FD7EA915C}" destId="{6EA1FA06-B2A0-4BBE-B702-6FCBE8AB210A}" srcOrd="0" destOrd="0" presId="urn:microsoft.com/office/officeart/2005/8/layout/funnel1"/>
    <dgm:cxn modelId="{45812462-5204-448D-8ACF-B507206AC868}" type="presParOf" srcId="{0B5D34CF-FDF4-42EF-BB0D-1F7164CD7D87}" destId="{E47271AA-ADB8-4AB5-9143-EC2ACA540EF5}" srcOrd="0" destOrd="0" presId="urn:microsoft.com/office/officeart/2005/8/layout/funnel1"/>
    <dgm:cxn modelId="{2CEE8F7A-30E9-4432-A0FF-42FA4A87F5F9}" type="presParOf" srcId="{0B5D34CF-FDF4-42EF-BB0D-1F7164CD7D87}" destId="{3EC9F03E-1711-4863-9ADD-93767F639CCC}" srcOrd="1" destOrd="0" presId="urn:microsoft.com/office/officeart/2005/8/layout/funnel1"/>
    <dgm:cxn modelId="{E8A18996-ADAD-45B6-A6A5-B265FD15F946}" type="presParOf" srcId="{0B5D34CF-FDF4-42EF-BB0D-1F7164CD7D87}" destId="{ED50593D-4A01-41EA-9E74-199E93888BAE}" srcOrd="2" destOrd="0" presId="urn:microsoft.com/office/officeart/2005/8/layout/funnel1"/>
    <dgm:cxn modelId="{6BB13D3B-A614-4C7F-80F0-4E10106A5740}" type="presParOf" srcId="{0B5D34CF-FDF4-42EF-BB0D-1F7164CD7D87}" destId="{6EA1FA06-B2A0-4BBE-B702-6FCBE8AB210A}" srcOrd="3" destOrd="0" presId="urn:microsoft.com/office/officeart/2005/8/layout/funnel1"/>
    <dgm:cxn modelId="{B195A0DC-087C-4923-8552-1943CAD3E854}" type="presParOf" srcId="{0B5D34CF-FDF4-42EF-BB0D-1F7164CD7D87}" destId="{BF84E73B-CE91-40BB-AA27-157241BF28F1}" srcOrd="4" destOrd="0" presId="urn:microsoft.com/office/officeart/2005/8/layout/funnel1"/>
    <dgm:cxn modelId="{E7CA7219-4847-43B8-BAAD-6A8DA8BAA586}" type="presParOf" srcId="{0B5D34CF-FDF4-42EF-BB0D-1F7164CD7D87}" destId="{3C4CA881-5FC1-46C4-9F05-D0AD95276333}" srcOrd="5" destOrd="0" presId="urn:microsoft.com/office/officeart/2005/8/layout/funnel1"/>
    <dgm:cxn modelId="{F5AFB25F-DE9D-4986-9EF9-29353BDDC6E7}" type="presParOf" srcId="{0B5D34CF-FDF4-42EF-BB0D-1F7164CD7D87}" destId="{C170D020-8278-4EDA-8C14-935B2A988FE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271AA-ADB8-4AB5-9143-EC2ACA540EF5}">
      <dsp:nvSpPr>
        <dsp:cNvPr id="0" name=""/>
        <dsp:cNvSpPr/>
      </dsp:nvSpPr>
      <dsp:spPr>
        <a:xfrm>
          <a:off x="4651340" y="682243"/>
          <a:ext cx="10850324" cy="376817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9F03E-1711-4863-9ADD-93767F639CCC}">
      <dsp:nvSpPr>
        <dsp:cNvPr id="0" name=""/>
        <dsp:cNvSpPr/>
      </dsp:nvSpPr>
      <dsp:spPr>
        <a:xfrm>
          <a:off x="9041936" y="9609204"/>
          <a:ext cx="2102776" cy="194581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0593D-4A01-41EA-9E74-199E93888BAE}">
      <dsp:nvSpPr>
        <dsp:cNvPr id="0" name=""/>
        <dsp:cNvSpPr/>
      </dsp:nvSpPr>
      <dsp:spPr>
        <a:xfrm>
          <a:off x="3468570" y="11256890"/>
          <a:ext cx="13249508" cy="198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400" b="1" i="0" u="none" kern="1200" dirty="0" smtClean="0">
              <a:solidFill>
                <a:schemeClr val="accent3">
                  <a:lumMod val="50000"/>
                </a:schemeClr>
              </a:solidFill>
            </a:rPr>
            <a:t>Eco friendly bio-nanocomposite</a:t>
          </a:r>
          <a:endParaRPr lang="en-US" sz="6400" u="none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3468570" y="11256890"/>
        <a:ext cx="13249508" cy="1981244"/>
      </dsp:txXfrm>
    </dsp:sp>
    <dsp:sp modelId="{6EA1FA06-B2A0-4BBE-B702-6FCBE8AB210A}">
      <dsp:nvSpPr>
        <dsp:cNvPr id="0" name=""/>
        <dsp:cNvSpPr/>
      </dsp:nvSpPr>
      <dsp:spPr>
        <a:xfrm>
          <a:off x="8596148" y="4741442"/>
          <a:ext cx="3784996" cy="3784996"/>
        </a:xfrm>
        <a:prstGeom prst="ellipse">
          <a:avLst/>
        </a:prstGeom>
        <a:solidFill>
          <a:srgbClr val="92D050"/>
        </a:solidFill>
        <a:ln w="762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Darbha</a:t>
          </a:r>
          <a:endParaRPr lang="en-US" sz="6500" kern="1200" dirty="0"/>
        </a:p>
      </dsp:txBody>
      <dsp:txXfrm>
        <a:off x="9150448" y="5295742"/>
        <a:ext cx="2676396" cy="2676396"/>
      </dsp:txXfrm>
    </dsp:sp>
    <dsp:sp modelId="{BF84E73B-CE91-40BB-AA27-157241BF28F1}">
      <dsp:nvSpPr>
        <dsp:cNvPr id="0" name=""/>
        <dsp:cNvSpPr/>
      </dsp:nvSpPr>
      <dsp:spPr>
        <a:xfrm>
          <a:off x="5887772" y="1901853"/>
          <a:ext cx="3784996" cy="3784996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EPDM</a:t>
          </a:r>
          <a:endParaRPr lang="en-US" sz="6500" kern="1200" dirty="0"/>
        </a:p>
      </dsp:txBody>
      <dsp:txXfrm>
        <a:off x="6442072" y="2456153"/>
        <a:ext cx="2676396" cy="2676396"/>
      </dsp:txXfrm>
    </dsp:sp>
    <dsp:sp modelId="{3C4CA881-5FC1-46C4-9F05-D0AD95276333}">
      <dsp:nvSpPr>
        <dsp:cNvPr id="0" name=""/>
        <dsp:cNvSpPr/>
      </dsp:nvSpPr>
      <dsp:spPr>
        <a:xfrm>
          <a:off x="9756880" y="986725"/>
          <a:ext cx="3784996" cy="3784996"/>
        </a:xfrm>
        <a:prstGeom prst="ellipse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PP</a:t>
          </a:r>
          <a:endParaRPr lang="en-US" sz="6500" kern="1200" dirty="0"/>
        </a:p>
      </dsp:txBody>
      <dsp:txXfrm>
        <a:off x="10311180" y="1541025"/>
        <a:ext cx="2676396" cy="2676396"/>
      </dsp:txXfrm>
    </dsp:sp>
    <dsp:sp modelId="{C170D020-8278-4EDA-8C14-935B2A988FEE}">
      <dsp:nvSpPr>
        <dsp:cNvPr id="0" name=""/>
        <dsp:cNvSpPr/>
      </dsp:nvSpPr>
      <dsp:spPr>
        <a:xfrm>
          <a:off x="4293986" y="0"/>
          <a:ext cx="11775546" cy="942043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95B2F-2E04-451C-BC47-20188D9741BB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8988" y="739775"/>
            <a:ext cx="2617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3C338-EAF6-446F-8204-71664F51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42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3C338-EAF6-446F-8204-71664F51A20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7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6595-98C7-4285-ADED-601ADBC8340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C43B-417F-42E5-B937-1EAE47628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3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6595-98C7-4285-ADED-601ADBC8340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C43B-417F-42E5-B937-1EAE47628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67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6595-98C7-4285-ADED-601ADBC8340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C43B-417F-42E5-B937-1EAE47628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6595-98C7-4285-ADED-601ADBC8340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C43B-417F-42E5-B937-1EAE47628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79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6595-98C7-4285-ADED-601ADBC8340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C43B-417F-42E5-B937-1EAE47628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83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6595-98C7-4285-ADED-601ADBC8340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C43B-417F-42E5-B937-1EAE47628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88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6595-98C7-4285-ADED-601ADBC8340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C43B-417F-42E5-B937-1EAE47628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74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6595-98C7-4285-ADED-601ADBC8340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C43B-417F-42E5-B937-1EAE47628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98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6595-98C7-4285-ADED-601ADBC8340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C43B-417F-42E5-B937-1EAE47628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0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6595-98C7-4285-ADED-601ADBC8340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C43B-417F-42E5-B937-1EAE47628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47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6595-98C7-4285-ADED-601ADBC8340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C43B-417F-42E5-B937-1EAE47628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04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26595-98C7-4285-ADED-601ADBC8340F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C43B-417F-42E5-B937-1EAE47628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4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483" y="665958"/>
            <a:ext cx="27251978" cy="1944216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6600" b="1" dirty="0" err="1"/>
              <a:t>Valorizing</a:t>
            </a:r>
            <a:r>
              <a:rPr lang="en-IN" sz="6600" b="1" dirty="0"/>
              <a:t> </a:t>
            </a:r>
            <a:r>
              <a:rPr lang="en-IN" sz="6600" b="1" dirty="0" err="1"/>
              <a:t>darbha</a:t>
            </a:r>
            <a:r>
              <a:rPr lang="en-IN" sz="6600" b="1" dirty="0"/>
              <a:t> grass fibre to develop eco friendly bio-nanocomposite based on PP / EPDM for impact resistant </a:t>
            </a:r>
            <a:r>
              <a:rPr lang="en-IN" sz="6600" b="1" dirty="0" smtClean="0"/>
              <a:t>application</a:t>
            </a:r>
            <a:r>
              <a:rPr lang="en-IN" sz="4000" dirty="0"/>
              <a:t/>
            </a:r>
            <a:br>
              <a:rPr lang="en-IN" sz="4000" dirty="0"/>
            </a:br>
            <a:endParaRPr lang="en-IN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71097057"/>
              </p:ext>
            </p:extLst>
          </p:nvPr>
        </p:nvGraphicFramePr>
        <p:xfrm>
          <a:off x="1569196" y="10327534"/>
          <a:ext cx="13345922" cy="233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7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05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Combination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EPDM</a:t>
                      </a:r>
                      <a:endParaRPr lang="en-IN" sz="2000" b="1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Darbha</a:t>
                      </a:r>
                      <a:endParaRPr lang="en-IN" sz="2000" b="1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IN" sz="2000" b="1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3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375g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125g</a:t>
                      </a:r>
                      <a:endParaRPr lang="en-I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25g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525g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3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375g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125g</a:t>
                      </a:r>
                      <a:endParaRPr lang="en-I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50g</a:t>
                      </a:r>
                      <a:endParaRPr lang="en-I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550g</a:t>
                      </a:r>
                      <a:endParaRPr lang="en-I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3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375g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125g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75g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575g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3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IN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375g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125g</a:t>
                      </a:r>
                      <a:endParaRPr lang="en-I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100g</a:t>
                      </a:r>
                      <a:endParaRPr lang="en-I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600g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50642111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58867" y="2840714"/>
            <a:ext cx="20882320" cy="120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Akhil.K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B.Tech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-ME),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Bharath.P.B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B.Tech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-ME), Jonathan 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Reggie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Ebenezer(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B.Tech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-ME), Sai 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Nived.M.V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B.Tech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-ME)</a:t>
            </a:r>
            <a:endParaRPr lang="en-IN" sz="2400" b="1" i="1" dirty="0" smtClean="0">
              <a:solidFill>
                <a:schemeClr val="accent5">
                  <a:lumMod val="50000"/>
                </a:schemeClr>
              </a:solidFill>
              <a:latin typeface="Cambria Math" panose="02040503050406030204" pitchFamily="18" charset="0"/>
              <a:cs typeface="Arial" pitchFamily="34" charset="0"/>
            </a:endParaRPr>
          </a:p>
          <a:p>
            <a:pPr algn="ctr"/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Department of Mechanical Engineering,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Muthoot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Institute of Technology &amp; Science, Kochi, Kerala, 682308.</a:t>
            </a:r>
          </a:p>
          <a:p>
            <a:pPr algn="ctr"/>
            <a:endParaRPr lang="en-IN" sz="2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2165" y="5447228"/>
            <a:ext cx="133214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Darbha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fiber is a cellulosic fiber with more than 70% cellulose which has not yet been explored in any major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applications.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The growing demand for natural fiber-reinforced composites, as well as the unique qualities of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Darbha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fibers highlight the need to investigate the mechanical properties of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darbha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fiber based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composites.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lightest type of plastics with a density of 0.90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g/cm3,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its pure form does not possess much impact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strength. So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to be toughened for impact resistant applications, this can be achieved by the addition of an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elastomer, which is EPDM that has high tearing resistance. In this study,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.The composite were prepared by blending PP, EPDM &amp;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Dharba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fibers using twin screw extruder and samples were prepared using injection molding .The PP/EPDM percentage is kept constant at 100/25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(wt.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of 500g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fiber percentage is varied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Samples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5%,10%,15% and 20% fiber are made and tensile, flexural, impact, hardness, FTIR and DSC tests are conducted.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396995" y="21626069"/>
            <a:ext cx="13319174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RESULTS AND DISCUSSION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2165" y="9810974"/>
            <a:ext cx="131031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Table 1: Chemical composition of PP/EPDM/</a:t>
            </a:r>
            <a:r>
              <a:rPr lang="en-IN" sz="2000" b="1" dirty="0" err="1" smtClean="0">
                <a:latin typeface="Arial" pitchFamily="34" charset="0"/>
                <a:cs typeface="Arial" pitchFamily="34" charset="0"/>
              </a:rPr>
              <a:t>Darbha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 err="1" smtClean="0">
                <a:latin typeface="Arial" pitchFamily="34" charset="0"/>
                <a:cs typeface="Arial" pitchFamily="34" charset="0"/>
              </a:rPr>
              <a:t>fiber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- 4 combinations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5941" y="8898287"/>
            <a:ext cx="13367747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n-IN" sz="3200" b="1" dirty="0">
                <a:solidFill>
                  <a:prstClr val="black"/>
                </a:solidFill>
              </a:rPr>
              <a:t>EXPERIMENTAL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8428" y="34937214"/>
            <a:ext cx="670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Arial" pitchFamily="34" charset="0"/>
                <a:cs typeface="Arial" pitchFamily="34" charset="0"/>
              </a:rPr>
              <a:t>Figure 1 :Tensile strength Vs Filler Fraction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455121" y="19265661"/>
            <a:ext cx="1317746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SEM Analysis</a:t>
            </a:r>
          </a:p>
          <a:p>
            <a:endParaRPr lang="en-IN" sz="1200" b="1" dirty="0">
              <a:latin typeface="Arial" pitchFamily="34" charset="0"/>
              <a:cs typeface="Arial" pitchFamily="34" charset="0"/>
            </a:endParaRPr>
          </a:p>
          <a:p>
            <a:pPr algn="just" fontAlgn="base"/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study the PP/EPDM specimen with 15% </a:t>
            </a:r>
            <a:r>
              <a:rPr lang="en-US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darbha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fiber content that showed greater impact value is used for obtaining the SEM images.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the Scanning Electron Microscopy(SEM) it is evident that the fracture propagation is mainly due to:</a:t>
            </a:r>
          </a:p>
          <a:p>
            <a:pPr marL="2431115" lvl="1" indent="-342900" algn="just" fontAlgn="base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Fiber-pull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outs 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31115" lvl="1" indent="-342900" algn="just" fontAlgn="base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Fiber-matrix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debonding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above mechanical results, we can see a downward trend in Impact property after 15% of fiber content. This may be due to increase in fiber content increasing the pullouts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debonding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380347" y="27418226"/>
            <a:ext cx="1296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Figure 8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:  SEM images of the PP/EPDM/15% of </a:t>
            </a:r>
            <a:r>
              <a:rPr lang="en-IN" sz="2000" b="1" dirty="0" err="1" smtClean="0">
                <a:latin typeface="Arial" pitchFamily="34" charset="0"/>
                <a:cs typeface="Arial" pitchFamily="34" charset="0"/>
              </a:rPr>
              <a:t>Darbha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 err="1" smtClean="0">
                <a:latin typeface="Arial" pitchFamily="34" charset="0"/>
                <a:cs typeface="Arial" pitchFamily="34" charset="0"/>
              </a:rPr>
              <a:t>fiber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500027" y="27967523"/>
            <a:ext cx="13421224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" pitchFamily="34" charset="0"/>
                <a:cs typeface="Arial" pitchFamily="34" charset="0"/>
              </a:rPr>
              <a:t>CONCLUSION</a:t>
            </a:r>
            <a:endParaRPr lang="en-IN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579785" y="35642755"/>
            <a:ext cx="12961440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" pitchFamily="34" charset="0"/>
                <a:cs typeface="Arial" pitchFamily="34" charset="0"/>
              </a:rPr>
              <a:t>REFERENCE</a:t>
            </a:r>
            <a:endParaRPr lang="en-IN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5942" y="4410374"/>
            <a:ext cx="13367746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10686" y="19394681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a)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921407" y="18139221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b)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79785" y="33712406"/>
            <a:ext cx="12961441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" pitchFamily="34" charset="0"/>
                <a:cs typeface="Arial" pitchFamily="34" charset="0"/>
              </a:rPr>
              <a:t>ACKNOWLEDGMENTS</a:t>
            </a:r>
            <a:endParaRPr lang="en-IN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588580" y="34783095"/>
            <a:ext cx="1291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Arial" pitchFamily="34" charset="0"/>
                <a:cs typeface="Arial" pitchFamily="34" charset="0"/>
              </a:rPr>
              <a:t>We thank </a:t>
            </a:r>
            <a:r>
              <a:rPr lang="en-US" sz="2000" dirty="0">
                <a:latin typeface="arial" panose="020B0604020202020204" pitchFamily="34" charset="0"/>
              </a:rPr>
              <a:t> </a:t>
            </a:r>
            <a:r>
              <a:rPr lang="en-US" sz="2000" dirty="0" smtClean="0">
                <a:latin typeface="arial" panose="020B0604020202020204" pitchFamily="34" charset="0"/>
              </a:rPr>
              <a:t>	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for their financial and technical support of this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project.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55628" y="12691294"/>
            <a:ext cx="13158017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FTIR Spectroscopy was done to identify the changes in the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fiber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for both water retting(21days) and chemical retting(24hours), and finally choosing the best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fiber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extracted from these two retting process for further use as filler material in PP/EPDM composite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in the IR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range of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4000-400</a:t>
            </a:r>
            <a:r>
              <a:rPr lang="en-IN" sz="2000" dirty="0" smtClean="0">
                <a:solidFill>
                  <a:srgbClr val="000000"/>
                </a:solidFill>
                <a:latin typeface="Raleway"/>
              </a:rPr>
              <a:t>cm</a:t>
            </a:r>
            <a:r>
              <a:rPr lang="en-IN" sz="2000" baseline="30000" dirty="0" smtClean="0">
                <a:solidFill>
                  <a:srgbClr val="000000"/>
                </a:solidFill>
                <a:latin typeface="Raleway"/>
              </a:rPr>
              <a:t>-1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Tensile test was conducted on a UTM machine 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measures the force required to break the specimen. It provides much information about tensile strain, elongation, tensile modulus and elongation at break. It follows ASTM D 638 standard.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Impact test was done using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Izod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test, and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impact strength is determined by measuring the loss of height in the pendulum swing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 In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Izod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test it is carried out under ASTM 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256.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flexural test was done to obtain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about flexural strength, flexural stress, flexural strain at break, flexural strain of the material can be obtained. Flexural modulus can be also obtained from this test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flexure test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under load, produces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tensile stress in the convex side of the specimen and compression stress in the concave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side.</a:t>
            </a:r>
          </a:p>
          <a:p>
            <a:pPr marL="2545415" lvl="1" indent="-4572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Rate of speed=(2zL)/(6d)</a:t>
            </a:r>
          </a:p>
          <a:p>
            <a:pPr lvl="1"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Where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Z=.01 (constant) </a:t>
            </a:r>
          </a:p>
          <a:p>
            <a:pPr lvl="1"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L=span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length </a:t>
            </a:r>
          </a:p>
          <a:p>
            <a:pPr lvl="1"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d=depth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thickness</a:t>
            </a:r>
          </a:p>
          <a:p>
            <a:pPr lvl="1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5415" lvl="1" indent="-457200" algn="just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Deflection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 =(2rL)/(6d)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Where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r = .05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constant)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hardness test measures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hardness of the specimen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Durometer which is followed by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ASTM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 2240 standard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The instrument is basically two types. Shore A and Shore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D. Shore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is used to find the hardness of soft materials whereas Shore D is used to find the hardness of hard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materials.In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our study Shore D is being used.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 has Hardened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steel rod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diameter between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1.1 mm – 1.4 mm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a 30° conical point, 0.1 mm radius tip and force of 4.5 kg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SEM analysis was done to obtain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high-resolution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imaging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fracture surface morphology of the test specimens.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to inspect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test specimen for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surface cracks, defects, impurities, 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corrosion, and builds a final conclusion of how these findings from SEM image  affects the overall performance of the obtained Test specimen composite having matrix phase, rubber phase, and reinforcing filler phase.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87884" y="22338779"/>
            <a:ext cx="13328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222222"/>
                </a:solidFill>
                <a:latin typeface="Arial" pitchFamily="34" charset="0"/>
                <a:ea typeface="Times New Roman"/>
                <a:cs typeface="Arial" pitchFamily="34" charset="0"/>
              </a:rPr>
              <a:t>FTIR Analysis</a:t>
            </a:r>
          </a:p>
          <a:p>
            <a:pPr algn="just"/>
            <a:endParaRPr lang="en-IN" sz="2000" b="1" dirty="0" smtClean="0">
              <a:solidFill>
                <a:srgbClr val="222222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IN" sz="2000" b="1" dirty="0">
              <a:solidFill>
                <a:srgbClr val="222222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IN" sz="2000" b="1" dirty="0">
              <a:solidFill>
                <a:srgbClr val="22222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53" y="22804771"/>
            <a:ext cx="4724809" cy="2903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668" r="1377"/>
          <a:stretch/>
        </p:blipFill>
        <p:spPr>
          <a:xfrm>
            <a:off x="5985962" y="22832734"/>
            <a:ext cx="4392391" cy="2834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5020"/>
          <a:stretch/>
        </p:blipFill>
        <p:spPr>
          <a:xfrm>
            <a:off x="10378353" y="22730240"/>
            <a:ext cx="4484436" cy="29397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5485" y="25799739"/>
            <a:ext cx="5532599" cy="267904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236552" y="28605261"/>
            <a:ext cx="5532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Arial" pitchFamily="34" charset="0"/>
                <a:cs typeface="Arial" pitchFamily="34" charset="0"/>
              </a:rPr>
              <a:t>Table : Major functional groups identified from the above spectrums using FTIR spectroscopy table 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40418" y="26079399"/>
            <a:ext cx="77632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From comparing the spectrum of untreated and water retted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darbha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grass, we have an initial observation of both the spectrums  having close resemblance, thus there is no major change of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darbha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grass after water retting. In the case of chemical retted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darbha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grass, there is a drastic change in the whole spectrum with greater intensity of O-H hydroxyl group that indicates cellulose presence with greater content.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C-H </a:t>
            </a:r>
            <a:r>
              <a:rPr lang="en-IN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bond in chemical retted </a:t>
            </a:r>
            <a:r>
              <a:rPr lang="en-IN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darbha</a:t>
            </a:r>
            <a:r>
              <a:rPr lang="en-IN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grass spectrum, </a:t>
            </a:r>
            <a:r>
              <a:rPr lang="en-I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 aromatic hydrocarbon group which is commonly found during the emergence of a natural </a:t>
            </a:r>
            <a:r>
              <a:rPr lang="en-IN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fiber</a:t>
            </a:r>
            <a:r>
              <a:rPr lang="en-I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84317" y="29623277"/>
            <a:ext cx="13307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there is no indication of the formation of </a:t>
            </a:r>
            <a:r>
              <a:rPr lang="en-IN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darbha</a:t>
            </a:r>
            <a:r>
              <a:rPr lang="en-IN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fiber</a:t>
            </a:r>
            <a:r>
              <a:rPr lang="en-IN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water retting process after 21 days, thus the </a:t>
            </a:r>
            <a:r>
              <a:rPr lang="en-IN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Darbha</a:t>
            </a:r>
            <a:r>
              <a:rPr lang="en-IN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fiber</a:t>
            </a:r>
            <a:r>
              <a:rPr lang="en-IN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obtained from Chemical retting is used for further mechanical testing after blending with PP/EPDM.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63367" y="30498380"/>
            <a:ext cx="1332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222222"/>
                </a:solidFill>
                <a:latin typeface="Arial" pitchFamily="34" charset="0"/>
                <a:ea typeface="Times New Roman"/>
                <a:cs typeface="Arial" pitchFamily="34" charset="0"/>
              </a:rPr>
              <a:t>Tensile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2483" y="35642755"/>
            <a:ext cx="672396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figure 1 graph above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the tensile strength of the various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mixes. It shows that when the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content rises, the tensile strength increases as well. The tensile strength increases from 13.52 MPa at 5%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content to 16.8 MPa at 20%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content. </a:t>
            </a:r>
            <a:endParaRPr 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figure 2 graph, increase in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fibre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results in a rise in tensile modulus, which is attributable to the reinforcing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fibre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content. </a:t>
            </a: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figure 3,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amount of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fibre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grows, stress increases, as shown in the graph above. This is due to the fact that as the amount of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fibre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diet increases, so does the amount of stress in the body. </a:t>
            </a:r>
          </a:p>
        </p:txBody>
      </p:sp>
      <p:pic>
        <p:nvPicPr>
          <p:cNvPr id="1028" name="Picture 4" descr="https://lh5.googleusercontent.com/2-HgIlokd9mRw9yjhe8pq9rUwOgLt6BeRgmyNY6cRmPX8SfxRDIpk1hssoG4QMp472L00NCLVwSQW3rf8Aa9RkWmLZ9SlP0y03EALAJkv3rTNjZ3N6QFjgKsJCkKzn9DHCGysTGVQnWlpwR5e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32" y="31021788"/>
            <a:ext cx="6660740" cy="390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BllfECa28Je5V4aFO5Ib0qEjJ63jTSfDlqS37X8ce7ozgoH6er_cFNuouUQ7GIax_NzuPyyKB79kKKM2SxpTalaY1S3bYJfMt_XNuhQvdzvMsyDQuDeSgDPTvESRpM0A0S7UAAI5A6zSIxp4r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72" y="31009330"/>
            <a:ext cx="6563264" cy="389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8175275" y="34930326"/>
            <a:ext cx="670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Arial" pitchFamily="34" charset="0"/>
                <a:cs typeface="Arial" pitchFamily="34" charset="0"/>
              </a:rPr>
              <a:t>Figure 2 : Tensile Modulus Vs Filler Fraction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2" name="Picture 8" descr="https://lh6.googleusercontent.com/N99KVGpy9WAZO6Jds9AZdRLRgKFHwgrQhg74630sKvlJw5TULGfDZbIaZ_X9k1fwyv0a3bUhhnH3Ox9jsfXqtjgIOpxeiQ_nO0VGuirJ9BZtLUzmkfs4VY7cjNvTyBBhWoQTgd1_fUqaXrMd2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645" y="35460929"/>
            <a:ext cx="6268872" cy="382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5455121" y="4382659"/>
            <a:ext cx="1392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222222"/>
                </a:solidFill>
                <a:latin typeface="Arial" pitchFamily="34" charset="0"/>
                <a:ea typeface="Times New Roman"/>
                <a:cs typeface="Arial" pitchFamily="34" charset="0"/>
              </a:rPr>
              <a:t>Flexural testing</a:t>
            </a:r>
          </a:p>
        </p:txBody>
      </p:sp>
      <p:pic>
        <p:nvPicPr>
          <p:cNvPr id="1034" name="Picture 10" descr="https://lh6.googleusercontent.com/k1l_UnH0BSO3AKjtNXvPuGZ5vSBj-ot8n56EAZbEDHHCvoKVHd23qUMUJfnNLRek9z2TbDumNktK22evZniS8P2Mm68p2DSjyQ3dYyfbslLQ91XmvUFEvsdWIOrBifojIUoCSkpInTzjaPzUq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371" y="4790806"/>
            <a:ext cx="6442708" cy="328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3.googleusercontent.com/ZjIayrs-Eiv90mc8drdZh7ZTzJQaQlsANGwV0ojQ84-T4XupbkA-Uq6IWVtf9rLEjt4thPN0jNeGFZ4zlXsi_H2UNwl1VM_REWIYIO2OlIvl4qM-1tb_Mj-cgVBxs-bMHJHWF5BcHILv1YYalQ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267" y="7124295"/>
            <a:ext cx="6811984" cy="33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5638719" y="8696400"/>
            <a:ext cx="6343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increase in flexural strength and flexural modulus was observed as the filler fraction increases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flexural strength value increases from 16.3Mpa for 5% filler to 21.4Mpa for 20% filler samples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Similarly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flexural modulus also increase from 449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MPa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  for 5% filler to 645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MPa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for 20%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filler.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22109267" y="5060265"/>
            <a:ext cx="6811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has been observed from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graph, there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is increase in value of flexural properties with increasing percentage ratios of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Darbha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in PP/EPDM blends. During flexural test information about flexural strength, flexural stress, flexural strain at break, flexural strain of the material can be obtained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Flexural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modulus can be also obtained from this test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8472781" y="39344481"/>
            <a:ext cx="670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Arial" pitchFamily="34" charset="0"/>
                <a:cs typeface="Arial" pitchFamily="34" charset="0"/>
              </a:rPr>
              <a:t>Figure 3 : Stress Vs Strain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514370" y="8044623"/>
            <a:ext cx="6467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Arial" pitchFamily="34" charset="0"/>
                <a:cs typeface="Arial" pitchFamily="34" charset="0"/>
              </a:rPr>
              <a:t>Figure 4 : Filler strength Vs Filler Fraction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518798" y="10367279"/>
            <a:ext cx="670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Arial" pitchFamily="34" charset="0"/>
                <a:cs typeface="Arial" pitchFamily="34" charset="0"/>
              </a:rPr>
              <a:t>Figure 5 : Flexural Modulus Vs Filler Fraction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455121" y="10906496"/>
            <a:ext cx="1406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222222"/>
                </a:solidFill>
                <a:latin typeface="Arial" pitchFamily="34" charset="0"/>
                <a:ea typeface="Times New Roman"/>
                <a:cs typeface="Arial" pitchFamily="34" charset="0"/>
              </a:rPr>
              <a:t>Impact testing</a:t>
            </a:r>
          </a:p>
        </p:txBody>
      </p:sp>
      <p:pic>
        <p:nvPicPr>
          <p:cNvPr id="1026" name="Picture 2" descr="https://lh3.googleusercontent.com/EVV1xChMI83QeX_1_2CtVLW8Jft4JM9QYyFMxhFBpRiDYYhJfCaQq4Cus-1OfT0HeM6CLOO6iaxJ3KGvbrPR7cNgLyHIiIBZ9ht_odv_6C4jvBe_iFZyMJHu3CR8ohGa5KyhzJnH0lDzRhIfww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267" y="11123160"/>
            <a:ext cx="6811984" cy="30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514370" y="11479910"/>
            <a:ext cx="6442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As shown in the graph above, the impact strength increases as the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fibre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content increases. However, this trend is only observable up to a certain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fibre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level, beyond which the impact strength begins to decline. The 15 percent filler sample's impact intensity rises from 3.06 KJ/m2 to 5.99 KJ/m2. The value reduces to 4.71 KJ/m2 for the 20%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sample. For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strong impact strength, an ideal bonding level is necessary, which in our investigation is demonstrated by 15%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fibre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content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2109267" y="14126294"/>
            <a:ext cx="7162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Arial" pitchFamily="34" charset="0"/>
                <a:cs typeface="Arial" pitchFamily="34" charset="0"/>
              </a:rPr>
              <a:t>Figure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6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 : Impact strength Vs Filler Fraction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455121" y="14647405"/>
            <a:ext cx="14041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222222"/>
                </a:solidFill>
                <a:latin typeface="Arial" pitchFamily="34" charset="0"/>
                <a:ea typeface="Times New Roman"/>
                <a:cs typeface="Arial" pitchFamily="34" charset="0"/>
              </a:rPr>
              <a:t>Hardness testing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579785" y="18369138"/>
            <a:ext cx="6377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Arial" pitchFamily="34" charset="0"/>
                <a:cs typeface="Arial" pitchFamily="34" charset="0"/>
              </a:rPr>
              <a:t>Figure 7 : Hardness strength Vs Filler Fraction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6" descr="https://lh5.googleusercontent.com/nIhzSXfHm8Yu7B-Musq76ZOkdA1HwPhVY5KXmiDaYO61ttRUy-GpQYe07Mstp0jCnRLw7IuSvsw3GanmqCUAlF3BYD-4gNcCYleIacg4HH25XQk_YH_V0JvxnmSgLvgWXfjzDg5dXnWJcqDx_Q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785" y="15301851"/>
            <a:ext cx="6377294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2109267" y="15858809"/>
            <a:ext cx="6811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general trend followed in case of hardness test is increase in hardness with increase in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fibre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content.This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stays true for 5% with 62 N/mm2,10% with 63.6 N/mm2 and 20% with 65 N/mm2 .For 15% filler fraction the hardness value is found to be decreasing this may be due to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fibre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agglomeration or improper mixing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4"/>
          <a:srcRect b="2644"/>
          <a:stretch/>
        </p:blipFill>
        <p:spPr>
          <a:xfrm>
            <a:off x="15455121" y="22004871"/>
            <a:ext cx="13078354" cy="547673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579785" y="29037110"/>
            <a:ext cx="1334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423629" y="28681522"/>
            <a:ext cx="138476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Successful fabrication of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Darbha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fiber reinforced thermoplastic elastomeric composite has been done by injection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moulding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tensile, Impact, Hardness and flexural properties are found to increase with increase  in fiber content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was found from the study that the sample with 15% fiber content showed the highest impact resistance.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Properties like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tensile,impact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flexural strength is found to be greatly affected by void content.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SEM results shows minor fiber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cracks,fiber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pullouts and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debonding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 some regions.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Possible future work can be carried out by selecting a suitable bonding material.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500027" y="30822213"/>
            <a:ext cx="13632554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" pitchFamily="34" charset="0"/>
                <a:cs typeface="Arial" pitchFamily="34" charset="0"/>
              </a:rPr>
              <a:t>FUTURE SCOPE</a:t>
            </a:r>
            <a:endParaRPr lang="en-IN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55121" y="31773414"/>
            <a:ext cx="13924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Sound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absorption-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Darbha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grass posses greater sound absorption properties with NRC(Noise Reduction Coefficient) of 8.5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Supercapacitor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Darbha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grass has good electrochemical properties and can help in creating 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-capacitor with excellent energy density and power density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Radiation shielding-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Darbha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grass shows the ability of shielding from X-Ray radiations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02483" y="521942"/>
            <a:ext cx="27251978" cy="2088232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6600" b="1" dirty="0" err="1"/>
              <a:t>Valorizing</a:t>
            </a:r>
            <a:r>
              <a:rPr lang="en-IN" sz="6600" b="1" dirty="0"/>
              <a:t> </a:t>
            </a:r>
            <a:r>
              <a:rPr lang="en-IN" sz="6600" b="1" dirty="0" err="1"/>
              <a:t>darbha</a:t>
            </a:r>
            <a:r>
              <a:rPr lang="en-IN" sz="6600" b="1" dirty="0"/>
              <a:t> grass fibre to develop eco friendly bio-nanocomposite based on PP / EPDM for impact resistant </a:t>
            </a:r>
            <a:r>
              <a:rPr lang="en-IN" sz="6600" b="1" dirty="0" smtClean="0"/>
              <a:t>application</a:t>
            </a:r>
            <a:r>
              <a:rPr lang="en-IN" sz="4000" dirty="0"/>
              <a:t/>
            </a:r>
            <a:br>
              <a:rPr lang="en-IN" sz="4000" dirty="0"/>
            </a:br>
            <a:endParaRPr lang="en-IN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8867" y="2840714"/>
            <a:ext cx="20882320" cy="120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Akhil.K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B.Tech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-ME),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Bharath.P.B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B.Tech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-ME), Jonathan 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Reggie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Ebenezer(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B.Tech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-ME), Sai 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Nived.M.V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B.Tech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-ME)</a:t>
            </a:r>
            <a:endParaRPr lang="en-IN" sz="2400" b="1" i="1" dirty="0" smtClean="0">
              <a:solidFill>
                <a:schemeClr val="accent5">
                  <a:lumMod val="50000"/>
                </a:schemeClr>
              </a:solidFill>
              <a:latin typeface="Cambria Math" panose="02040503050406030204" pitchFamily="18" charset="0"/>
              <a:cs typeface="Arial" pitchFamily="34" charset="0"/>
            </a:endParaRPr>
          </a:p>
          <a:p>
            <a:pPr algn="ctr"/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Department of Mechanical Engineering,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Muthoot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Institute of Technology &amp; Science, Kochi, Kerala, 682308.</a:t>
            </a:r>
          </a:p>
          <a:p>
            <a:pPr algn="ctr"/>
            <a:endParaRPr lang="en-IN" sz="2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5942" y="4410374"/>
            <a:ext cx="13367746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94880693"/>
              </p:ext>
            </p:extLst>
          </p:nvPr>
        </p:nvGraphicFramePr>
        <p:xfrm>
          <a:off x="3899926" y="28173014"/>
          <a:ext cx="20186650" cy="13457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Oval Callout 12"/>
          <p:cNvSpPr/>
          <p:nvPr/>
        </p:nvSpPr>
        <p:spPr>
          <a:xfrm>
            <a:off x="383739" y="13097604"/>
            <a:ext cx="13035656" cy="9649509"/>
          </a:xfrm>
          <a:prstGeom prst="wedgeEllipseCallout">
            <a:avLst>
              <a:gd name="adj1" fmla="val 28470"/>
              <a:gd name="adj2" fmla="val 13899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6000" b="1" dirty="0" smtClean="0">
              <a:solidFill>
                <a:schemeClr val="tx1"/>
              </a:solidFill>
            </a:endParaRPr>
          </a:p>
          <a:p>
            <a:pPr algn="ctr"/>
            <a:endParaRPr lang="en-IN" sz="6000" b="1" dirty="0">
              <a:solidFill>
                <a:schemeClr val="tx1"/>
              </a:solidFill>
            </a:endParaRPr>
          </a:p>
          <a:p>
            <a:pPr algn="ctr"/>
            <a:r>
              <a:rPr lang="en-IN" sz="6000" b="1" dirty="0" smtClean="0">
                <a:solidFill>
                  <a:schemeClr val="tx1"/>
                </a:solidFill>
              </a:rPr>
              <a:t>Ethylene Propylene Diene Monomer(EPDM)- </a:t>
            </a:r>
            <a:r>
              <a:rPr lang="en-IN" sz="6000" b="1" dirty="0" err="1" smtClean="0">
                <a:solidFill>
                  <a:schemeClr val="tx1"/>
                </a:solidFill>
              </a:rPr>
              <a:t>Keltan</a:t>
            </a:r>
            <a:r>
              <a:rPr lang="en-IN" sz="6000" b="1" dirty="0" smtClean="0">
                <a:solidFill>
                  <a:schemeClr val="tx1"/>
                </a:solidFill>
              </a:rPr>
              <a:t> 9565Q</a:t>
            </a:r>
          </a:p>
          <a:p>
            <a:pPr algn="ctr"/>
            <a:r>
              <a:rPr lang="en-IN" sz="6000" dirty="0" smtClean="0">
                <a:solidFill>
                  <a:schemeClr val="tx1"/>
                </a:solidFill>
              </a:rPr>
              <a:t>Synthetic Rubber</a:t>
            </a:r>
          </a:p>
          <a:p>
            <a:pPr algn="ctr"/>
            <a:r>
              <a:rPr lang="en-US" sz="6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Resistance </a:t>
            </a:r>
            <a:r>
              <a:rPr lang="en-US" sz="6000" dirty="0">
                <a:solidFill>
                  <a:srgbClr val="000000"/>
                </a:solidFill>
                <a:latin typeface="Times New Roman" panose="02020603050405020304" pitchFamily="18" charset="0"/>
              </a:rPr>
              <a:t>to oxygen, ozone, UV, and heat</a:t>
            </a:r>
            <a:endParaRPr lang="en-IN" sz="6000" dirty="0" smtClean="0">
              <a:solidFill>
                <a:schemeClr val="tx1"/>
              </a:solidFill>
            </a:endParaRPr>
          </a:p>
          <a:p>
            <a:pPr algn="ctr"/>
            <a:endParaRPr lang="en-IN" sz="6000" dirty="0" smtClean="0">
              <a:solidFill>
                <a:schemeClr val="tx1"/>
              </a:solidFill>
            </a:endParaRPr>
          </a:p>
          <a:p>
            <a:pPr algn="ctr"/>
            <a:endParaRPr lang="en-IN" sz="6000" dirty="0" smtClean="0">
              <a:solidFill>
                <a:schemeClr val="tx1"/>
              </a:solidFill>
            </a:endParaRPr>
          </a:p>
          <a:p>
            <a:pPr algn="ctr"/>
            <a:endParaRPr lang="en-IN" sz="6000" dirty="0" smtClean="0">
              <a:solidFill>
                <a:schemeClr val="tx1"/>
              </a:solidFill>
            </a:endParaRPr>
          </a:p>
          <a:p>
            <a:pPr algn="ctr"/>
            <a:endParaRPr lang="en-IN" sz="6000" dirty="0">
              <a:solidFill>
                <a:schemeClr val="tx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10891515" y="6347996"/>
            <a:ext cx="14051368" cy="8520091"/>
          </a:xfrm>
          <a:prstGeom prst="wedgeEllipseCallout">
            <a:avLst>
              <a:gd name="adj1" fmla="val -20890"/>
              <a:gd name="adj2" fmla="val 22729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dirty="0" smtClean="0">
                <a:solidFill>
                  <a:schemeClr val="tx1"/>
                </a:solidFill>
              </a:rPr>
              <a:t>Polypropylene(PP)-HG350FG</a:t>
            </a:r>
          </a:p>
          <a:p>
            <a:pPr algn="ctr"/>
            <a:r>
              <a:rPr lang="en-IN" sz="6000" dirty="0" smtClean="0">
                <a:solidFill>
                  <a:schemeClr val="tx1"/>
                </a:solidFill>
              </a:rPr>
              <a:t>Plastic polymer material</a:t>
            </a:r>
          </a:p>
          <a:p>
            <a:pPr algn="ctr"/>
            <a:r>
              <a:rPr lang="en-IN" sz="6000" dirty="0" smtClean="0">
                <a:solidFill>
                  <a:schemeClr val="tx1"/>
                </a:solidFill>
              </a:rPr>
              <a:t>Light weight</a:t>
            </a:r>
          </a:p>
          <a:p>
            <a:pPr algn="ctr"/>
            <a:r>
              <a:rPr lang="en-IN" sz="6000" dirty="0" smtClean="0">
                <a:solidFill>
                  <a:schemeClr val="tx1"/>
                </a:solidFill>
              </a:rPr>
              <a:t>Low cost</a:t>
            </a:r>
          </a:p>
          <a:p>
            <a:pPr algn="ctr"/>
            <a:r>
              <a:rPr lang="en-IN" sz="6000" dirty="0" smtClean="0">
                <a:solidFill>
                  <a:schemeClr val="tx1"/>
                </a:solidFill>
              </a:rPr>
              <a:t>Market share:65-75%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18740387" y="18091894"/>
            <a:ext cx="11949163" cy="9001000"/>
          </a:xfrm>
          <a:prstGeom prst="wedgeEllipseCallout">
            <a:avLst>
              <a:gd name="adj1" fmla="val -73025"/>
              <a:gd name="adj2" fmla="val 13377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dirty="0" err="1">
                <a:solidFill>
                  <a:schemeClr val="tx1"/>
                </a:solidFill>
              </a:rPr>
              <a:t>Darbha</a:t>
            </a:r>
            <a:r>
              <a:rPr lang="en-IN" sz="6000" b="1" dirty="0">
                <a:solidFill>
                  <a:schemeClr val="tx1"/>
                </a:solidFill>
              </a:rPr>
              <a:t> </a:t>
            </a:r>
            <a:r>
              <a:rPr lang="en-IN" sz="6000" b="1" dirty="0" smtClean="0">
                <a:solidFill>
                  <a:schemeClr val="tx1"/>
                </a:solidFill>
              </a:rPr>
              <a:t>grass-</a:t>
            </a:r>
            <a:r>
              <a:rPr lang="en-IN" sz="6000" b="1" dirty="0">
                <a:solidFill>
                  <a:schemeClr val="tx1"/>
                </a:solidFill>
              </a:rPr>
              <a:t> </a:t>
            </a:r>
            <a:r>
              <a:rPr lang="en-IN" sz="6000" b="1" dirty="0" err="1">
                <a:solidFill>
                  <a:schemeClr val="tx1"/>
                </a:solidFill>
              </a:rPr>
              <a:t>Desmostachya</a:t>
            </a:r>
            <a:r>
              <a:rPr lang="en-IN" sz="6000" b="1" dirty="0">
                <a:solidFill>
                  <a:schemeClr val="tx1"/>
                </a:solidFill>
              </a:rPr>
              <a:t> </a:t>
            </a:r>
            <a:r>
              <a:rPr lang="en-IN" sz="6000" b="1" dirty="0" err="1" smtClean="0">
                <a:solidFill>
                  <a:schemeClr val="tx1"/>
                </a:solidFill>
              </a:rPr>
              <a:t>bipinnata</a:t>
            </a:r>
            <a:endParaRPr lang="en-IN" sz="6000" b="1" dirty="0" smtClean="0">
              <a:solidFill>
                <a:schemeClr val="tx1"/>
              </a:solidFill>
            </a:endParaRPr>
          </a:p>
          <a:p>
            <a:pPr algn="ctr"/>
            <a:r>
              <a:rPr lang="en-IN" sz="6000" dirty="0" smtClean="0">
                <a:solidFill>
                  <a:schemeClr val="tx1"/>
                </a:solidFill>
              </a:rPr>
              <a:t>Cellulose-70.58%</a:t>
            </a:r>
          </a:p>
          <a:p>
            <a:pPr algn="ctr"/>
            <a:r>
              <a:rPr lang="en-IN" sz="6000" dirty="0" smtClean="0">
                <a:solidFill>
                  <a:schemeClr val="tx1"/>
                </a:solidFill>
              </a:rPr>
              <a:t>Widely available</a:t>
            </a:r>
          </a:p>
          <a:p>
            <a:pPr algn="ctr"/>
            <a:r>
              <a:rPr lang="en-IN" sz="6000" dirty="0" smtClean="0">
                <a:solidFill>
                  <a:schemeClr val="tx1"/>
                </a:solidFill>
              </a:rPr>
              <a:t>No major studies conducted</a:t>
            </a:r>
          </a:p>
          <a:p>
            <a:pPr algn="ctr"/>
            <a:endParaRPr lang="en-IN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6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1068</Words>
  <Application>Microsoft Office PowerPoint</Application>
  <PresentationFormat>Custom</PresentationFormat>
  <Paragraphs>120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Arial</vt:lpstr>
      <vt:lpstr>Calibri</vt:lpstr>
      <vt:lpstr>Cambria Math</vt:lpstr>
      <vt:lpstr>Courier New</vt:lpstr>
      <vt:lpstr>Raleway</vt:lpstr>
      <vt:lpstr>Times New Roman</vt:lpstr>
      <vt:lpstr>Wingdings</vt:lpstr>
      <vt:lpstr>Office Theme</vt:lpstr>
      <vt:lpstr>Valorizing darbha grass fibre to develop eco friendly bio-nanocomposite based on PP / EPDM for impact resistant application </vt:lpstr>
      <vt:lpstr>Valorizing darbha grass fibre to develop eco friendly bio-nanocomposite based on PP / EPDM for impact resistant application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THE EFFECT OF MAJOR PROCESSING PARAMETERS OF SLM IN POROSITY AND BUILD RATE OF CP-TI POWDER</dc:title>
  <dc:creator>user</dc:creator>
  <cp:lastModifiedBy>919605559675</cp:lastModifiedBy>
  <cp:revision>96</cp:revision>
  <cp:lastPrinted>2018-10-05T07:47:11Z</cp:lastPrinted>
  <dcterms:created xsi:type="dcterms:W3CDTF">2018-10-04T07:56:25Z</dcterms:created>
  <dcterms:modified xsi:type="dcterms:W3CDTF">2022-06-02T12:36:42Z</dcterms:modified>
</cp:coreProperties>
</file>