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handoutMasterIdLst>
    <p:handoutMasterId r:id="rId62"/>
  </p:handoutMasterIdLst>
  <p:sldIdLst>
    <p:sldId id="256" r:id="rId5"/>
    <p:sldId id="269" r:id="rId6"/>
    <p:sldId id="340" r:id="rId7"/>
    <p:sldId id="279" r:id="rId8"/>
    <p:sldId id="280" r:id="rId9"/>
    <p:sldId id="293" r:id="rId10"/>
    <p:sldId id="294" r:id="rId11"/>
    <p:sldId id="295" r:id="rId12"/>
    <p:sldId id="296" r:id="rId13"/>
    <p:sldId id="297" r:id="rId14"/>
    <p:sldId id="298" r:id="rId15"/>
    <p:sldId id="299" r:id="rId16"/>
    <p:sldId id="300" r:id="rId17"/>
    <p:sldId id="301" r:id="rId18"/>
    <p:sldId id="302" r:id="rId19"/>
    <p:sldId id="303" r:id="rId20"/>
    <p:sldId id="342" r:id="rId21"/>
    <p:sldId id="304" r:id="rId22"/>
    <p:sldId id="305" r:id="rId23"/>
    <p:sldId id="317" r:id="rId24"/>
    <p:sldId id="306" r:id="rId25"/>
    <p:sldId id="307" r:id="rId26"/>
    <p:sldId id="308" r:id="rId27"/>
    <p:sldId id="309" r:id="rId28"/>
    <p:sldId id="310" r:id="rId29"/>
    <p:sldId id="311" r:id="rId30"/>
    <p:sldId id="312" r:id="rId31"/>
    <p:sldId id="313" r:id="rId32"/>
    <p:sldId id="314" r:id="rId33"/>
    <p:sldId id="315" r:id="rId34"/>
    <p:sldId id="316" r:id="rId35"/>
    <p:sldId id="318" r:id="rId36"/>
    <p:sldId id="319" r:id="rId37"/>
    <p:sldId id="320" r:id="rId38"/>
    <p:sldId id="321" r:id="rId39"/>
    <p:sldId id="322" r:id="rId40"/>
    <p:sldId id="324" r:id="rId41"/>
    <p:sldId id="323" r:id="rId42"/>
    <p:sldId id="325" r:id="rId43"/>
    <p:sldId id="326" r:id="rId44"/>
    <p:sldId id="327" r:id="rId45"/>
    <p:sldId id="328" r:id="rId46"/>
    <p:sldId id="329" r:id="rId47"/>
    <p:sldId id="330" r:id="rId48"/>
    <p:sldId id="331" r:id="rId49"/>
    <p:sldId id="332" r:id="rId50"/>
    <p:sldId id="334" r:id="rId51"/>
    <p:sldId id="335" r:id="rId52"/>
    <p:sldId id="336" r:id="rId53"/>
    <p:sldId id="337" r:id="rId54"/>
    <p:sldId id="338" r:id="rId55"/>
    <p:sldId id="339" r:id="rId56"/>
    <p:sldId id="341" r:id="rId57"/>
    <p:sldId id="343" r:id="rId58"/>
    <p:sldId id="344" r:id="rId59"/>
    <p:sldId id="34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48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5/21/2022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Cormen</a:t>
            </a:r>
            <a:r>
              <a:rPr lang="en-US" dirty="0">
                <a:effectLst/>
              </a:rPr>
              <a:t>, T. H., </a:t>
            </a:r>
            <a:r>
              <a:rPr lang="en-US" dirty="0" err="1">
                <a:effectLst/>
              </a:rPr>
              <a:t>Leiserson</a:t>
            </a:r>
            <a:r>
              <a:rPr lang="en-US" dirty="0">
                <a:effectLst/>
              </a:rPr>
              <a:t>, C. E., Rivest, R. L., &amp; Stein, C. (2009). </a:t>
            </a:r>
            <a:r>
              <a:rPr lang="en-US" i="1" dirty="0">
                <a:effectLst/>
              </a:rPr>
              <a:t>Introduction to algorithms</a:t>
            </a:r>
            <a:r>
              <a:rPr lang="en-US" dirty="0">
                <a:effectLst/>
              </a:rPr>
              <a:t>. </a:t>
            </a:r>
            <a:r>
              <a:rPr lang="en-US" dirty="0" err="1">
                <a:effectLst/>
              </a:rPr>
              <a:t>Mit</a:t>
            </a:r>
            <a:r>
              <a:rPr lang="en-US" dirty="0">
                <a:effectLst/>
              </a:rPr>
              <a:t> Press.</a:t>
            </a:r>
          </a:p>
        </p:txBody>
      </p:sp>
      <p:sp>
        <p:nvSpPr>
          <p:cNvPr id="4" name="Slide Number Placeholder 3"/>
          <p:cNvSpPr>
            <a:spLocks noGrp="1"/>
          </p:cNvSpPr>
          <p:nvPr>
            <p:ph type="sldNum" sz="quarter" idx="5"/>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172657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https://www.geeksforgeeks.org/heap-data-structure/</a:t>
            </a:r>
          </a:p>
        </p:txBody>
      </p:sp>
      <p:sp>
        <p:nvSpPr>
          <p:cNvPr id="4" name="Slide Number Placeholder 3"/>
          <p:cNvSpPr>
            <a:spLocks noGrp="1"/>
          </p:cNvSpPr>
          <p:nvPr>
            <p:ph type="sldNum" sz="quarter" idx="5"/>
          </p:nvPr>
        </p:nvSpPr>
        <p:spPr/>
        <p:txBody>
          <a:bodyPr/>
          <a:lstStyle/>
          <a:p>
            <a:fld id="{0A3C37BE-C303-496D-B5CD-85F2937540FC}" type="slidenum">
              <a:rPr lang="en-US" smtClean="0"/>
              <a:t>3</a:t>
            </a:fld>
            <a:endParaRPr lang="en-US"/>
          </a:p>
        </p:txBody>
      </p:sp>
    </p:spTree>
    <p:extLst>
      <p:ext uri="{BB962C8B-B14F-4D97-AF65-F5344CB8AC3E}">
        <p14:creationId xmlns:p14="http://schemas.microsoft.com/office/powerpoint/2010/main" val="20636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http://www2.ic.uff.br/~michael/kr1999/6-multimedia/6_06-scheduling_and_policing.htm</a:t>
            </a:r>
          </a:p>
          <a:p>
            <a:r>
              <a:rPr lang="en-US" dirty="0"/>
              <a:t>https://www.javatpoint.com/dijkstras-algorithm</a:t>
            </a:r>
          </a:p>
        </p:txBody>
      </p:sp>
      <p:sp>
        <p:nvSpPr>
          <p:cNvPr id="4" name="Slide Number Placeholder 3"/>
          <p:cNvSpPr>
            <a:spLocks noGrp="1"/>
          </p:cNvSpPr>
          <p:nvPr>
            <p:ph type="sldNum" sz="quarter" idx="5"/>
          </p:nvPr>
        </p:nvSpPr>
        <p:spPr/>
        <p:txBody>
          <a:bodyPr/>
          <a:lstStyle/>
          <a:p>
            <a:fld id="{0A3C37BE-C303-496D-B5CD-85F2937540FC}" type="slidenum">
              <a:rPr lang="en-US" smtClean="0"/>
              <a:t>54</a:t>
            </a:fld>
            <a:endParaRPr lang="en-US"/>
          </a:p>
        </p:txBody>
      </p:sp>
    </p:spTree>
    <p:extLst>
      <p:ext uri="{BB962C8B-B14F-4D97-AF65-F5344CB8AC3E}">
        <p14:creationId xmlns:p14="http://schemas.microsoft.com/office/powerpoint/2010/main" val="349619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55</a:t>
            </a:fld>
            <a:endParaRPr lang="en-US"/>
          </a:p>
        </p:txBody>
      </p:sp>
    </p:spTree>
    <p:extLst>
      <p:ext uri="{BB962C8B-B14F-4D97-AF65-F5344CB8AC3E}">
        <p14:creationId xmlns:p14="http://schemas.microsoft.com/office/powerpoint/2010/main" val="24682817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5/21/2022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5/21/2022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5/21/2022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5/21/2022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5/21/2022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5.gi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dirty="0"/>
              <a:t>Binary Heaps and Heapsort</a:t>
            </a:r>
          </a:p>
        </p:txBody>
      </p:sp>
      <p:sp>
        <p:nvSpPr>
          <p:cNvPr id="19" name="Subtitle 2">
            <a:extLst>
              <a:ext uri="{FF2B5EF4-FFF2-40B4-BE49-F238E27FC236}">
                <a16:creationId xmlns:a16="http://schemas.microsoft.com/office/drawing/2014/main" id="{00B1E780-BA25-74EB-7BE0-AABA2D445A67}"/>
              </a:ext>
            </a:extLst>
          </p:cNvPr>
          <p:cNvSpPr>
            <a:spLocks noGrp="1"/>
          </p:cNvSpPr>
          <p:nvPr>
            <p:ph type="subTitle" idx="1"/>
          </p:nvPr>
        </p:nvSpPr>
        <p:spPr>
          <a:xfrm>
            <a:off x="1104900" y="4511784"/>
            <a:ext cx="5734050" cy="955565"/>
          </a:xfrm>
        </p:spPr>
        <p:txBody>
          <a:bodyPr/>
          <a:lstStyle/>
          <a:p>
            <a:r>
              <a:rPr lang="en-US" dirty="0"/>
              <a:t>Alejandro Gutierrez</a:t>
            </a:r>
          </a:p>
          <a:p>
            <a:r>
              <a:rPr lang="en-US" dirty="0"/>
              <a:t>CS 131, Spring 2022</a:t>
            </a:r>
          </a:p>
          <a:p>
            <a:r>
              <a:rPr lang="en-US" dirty="0"/>
              <a:t>West Los Angeles College</a:t>
            </a:r>
          </a:p>
        </p:txBody>
      </p:sp>
      <p:pic>
        <p:nvPicPr>
          <p:cNvPr id="14" name="Picture Placeholder 13">
            <a:extLst>
              <a:ext uri="{FF2B5EF4-FFF2-40B4-BE49-F238E27FC236}">
                <a16:creationId xmlns:a16="http://schemas.microsoft.com/office/drawing/2014/main" id="{751AB71A-F2CC-468E-8ED9-F19CB24D97D1}"/>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r="22613" b="-2"/>
          <a:stretch/>
        </p:blipFill>
        <p:spPr>
          <a:xfrm>
            <a:off x="6981063" y="1310656"/>
            <a:ext cx="5210937" cy="4208604"/>
          </a:xfrm>
          <a:no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82645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33642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06066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407587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4784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a:p>
                <a:pPr algn="ctr"/>
                <a:r>
                  <a:rPr lang="en-US" dirty="0"/>
                  <a:t>Now we have a heap.</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79063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93800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40</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40</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31931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40</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07486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00B050"/>
                </a:solidFill>
              </a:rPr>
              <a:t>40</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1460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What is a Binary Heap</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1104900" y="1600200"/>
                <a:ext cx="4384548" cy="4572000"/>
              </a:xfrm>
            </p:spPr>
            <p:txBody>
              <a:bodyPr>
                <a:normAutofit/>
              </a:bodyPr>
              <a:lstStyle/>
              <a:p>
                <a:pPr marL="285750" indent="-285750">
                  <a:buFont typeface="Arial" panose="020B0604020202020204" pitchFamily="34" charset="0"/>
                  <a:buChar char="•"/>
                </a:pPr>
                <a:r>
                  <a:rPr lang="en-US" dirty="0"/>
                  <a:t>A binary heap is specialized tree-based data structure.  It is a “nearly” complete rooted binary tree that satisfies the heap property.</a:t>
                </a:r>
              </a:p>
              <a:p>
                <a:pPr marL="742950" lvl="1" indent="-285750">
                  <a:buFont typeface="Arial" panose="020B0604020202020204" pitchFamily="34" charset="0"/>
                  <a:buChar char="•"/>
                </a:pPr>
                <a:r>
                  <a:rPr lang="en-US" dirty="0"/>
                  <a:t>Nearly complete:  the tree is completely filled on all levels except possibly the lowest, which is filled from the left up to a point.</a:t>
                </a:r>
              </a:p>
              <a:p>
                <a:pPr marL="285750" indent="-285750">
                  <a:buFont typeface="Arial" panose="020B0604020202020204" pitchFamily="34" charset="0"/>
                  <a:buChar char="•"/>
                </a:pPr>
                <a:r>
                  <a:rPr lang="en-US" dirty="0"/>
                  <a:t>For this reason, heaps can be visualized, and usually implemented, as  arrays.</a:t>
                </a:r>
              </a:p>
              <a:p>
                <a:pPr marL="285750" indent="-285750">
                  <a:buFont typeface="Arial" panose="020B0604020202020204" pitchFamily="34" charset="0"/>
                  <a:buChar char="•"/>
                </a:pPr>
                <a:r>
                  <a:rPr lang="en-US" dirty="0"/>
                  <a:t>Each node of the tree corresponds to an element of the array.</a:t>
                </a:r>
              </a:p>
              <a:p>
                <a:pPr marL="742950" lvl="1" indent="-285750">
                  <a:buFont typeface="Arial" panose="020B0604020202020204" pitchFamily="34" charset="0"/>
                  <a:buChar char="•"/>
                </a:pPr>
                <a:r>
                  <a:rPr lang="en-US" dirty="0"/>
                  <a:t>The first element of the array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oMath>
                </a14:m>
                <a:r>
                  <a:rPr lang="en-US" dirty="0"/>
                  <a:t>) is the root of the tree.</a:t>
                </a:r>
              </a:p>
              <a:p>
                <a:pPr marL="742950" lvl="1" indent="-285750">
                  <a:buFont typeface="Arial" panose="020B0604020202020204" pitchFamily="34" charset="0"/>
                  <a:buChar char="•"/>
                </a:pPr>
                <a:r>
                  <a:rPr lang="en-US" dirty="0"/>
                  <a:t>The parent of node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𝑖</m:t>
                            </m:r>
                          </m:num>
                          <m:den>
                            <m:r>
                              <a:rPr lang="en-US" b="0" i="1" smtClean="0">
                                <a:latin typeface="Cambria Math" panose="02040503050406030204" pitchFamily="18" charset="0"/>
                              </a:rPr>
                              <m:t>2</m:t>
                            </m:r>
                          </m:den>
                        </m:f>
                      </m:e>
                    </m:d>
                  </m:oMath>
                </a14:m>
                <a:endParaRPr lang="en-US" dirty="0"/>
              </a:p>
              <a:p>
                <a:pPr marL="742950" lvl="1" indent="-285750">
                  <a:buFont typeface="Arial" panose="020B0604020202020204" pitchFamily="34" charset="0"/>
                  <a:buChar char="•"/>
                </a:pPr>
                <a:r>
                  <a:rPr lang="en-US" dirty="0"/>
                  <a:t>The left child of node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𝑖</m:t>
                    </m:r>
                  </m:oMath>
                </a14:m>
                <a:endParaRPr lang="en-US" b="0" dirty="0"/>
              </a:p>
              <a:p>
                <a:pPr marL="742950" lvl="1" indent="-285750">
                  <a:buFont typeface="Arial" panose="020B0604020202020204" pitchFamily="34" charset="0"/>
                  <a:buChar char="•"/>
                </a:pPr>
                <a:r>
                  <a:rPr lang="en-US" dirty="0"/>
                  <a:t>The right child of node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=2</m:t>
                    </m:r>
                    <m:r>
                      <a:rPr lang="en-US" b="0" i="1" smtClean="0">
                        <a:latin typeface="Cambria Math" panose="02040503050406030204" pitchFamily="18" charset="0"/>
                      </a:rPr>
                      <m:t>𝑖</m:t>
                    </m:r>
                    <m:r>
                      <a:rPr lang="en-US" b="0" i="1" smtClean="0">
                        <a:latin typeface="Cambria Math" panose="02040503050406030204" pitchFamily="18" charset="0"/>
                      </a:rPr>
                      <m:t>+1</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1104900" y="1600200"/>
                <a:ext cx="4384548" cy="4572000"/>
              </a:xfrm>
              <a:blipFill>
                <a:blip r:embed="rId3"/>
                <a:stretch>
                  <a:fillRect l="-2917" t="-1467" r="-7917" b="-533"/>
                </a:stretch>
              </a:blipFill>
            </p:spPr>
            <p:txBody>
              <a:bodyPr/>
              <a:lstStyle/>
              <a:p>
                <a:r>
                  <a:rPr lang="en-US">
                    <a:noFill/>
                  </a:rPr>
                  <a:t> </a:t>
                </a:r>
              </a:p>
            </p:txBody>
          </p:sp>
        </mc:Fallback>
      </mc:AlternateContent>
      <p:pic>
        <p:nvPicPr>
          <p:cNvPr id="32" name="Content Placeholder 31">
            <a:extLst>
              <a:ext uri="{FF2B5EF4-FFF2-40B4-BE49-F238E27FC236}">
                <a16:creationId xmlns:a16="http://schemas.microsoft.com/office/drawing/2014/main" id="{3A8ACCC5-7456-4401-90DD-7913C2451E98}"/>
              </a:ext>
            </a:extLst>
          </p:cNvPr>
          <p:cNvPicPr>
            <a:picLocks noGrp="1" noChangeAspect="1"/>
          </p:cNvPicPr>
          <p:nvPr>
            <p:ph idx="1"/>
          </p:nvPr>
        </p:nvPicPr>
        <p:blipFill rotWithShape="1">
          <a:blip r:embed="rId4"/>
          <a:srcRect t="22323" b="26987"/>
          <a:stretch/>
        </p:blipFill>
        <p:spPr>
          <a:xfrm>
            <a:off x="5640457" y="4554707"/>
            <a:ext cx="5445125" cy="1552575"/>
          </a:xfrm>
        </p:spPr>
      </p:pic>
      <p:pic>
        <p:nvPicPr>
          <p:cNvPr id="29" name="Picture 28">
            <a:extLst>
              <a:ext uri="{FF2B5EF4-FFF2-40B4-BE49-F238E27FC236}">
                <a16:creationId xmlns:a16="http://schemas.microsoft.com/office/drawing/2014/main" id="{AA8EA071-47AF-4C4C-AF6A-26F72320467F}"/>
              </a:ext>
            </a:extLst>
          </p:cNvPr>
          <p:cNvPicPr>
            <a:picLocks noChangeAspect="1"/>
          </p:cNvPicPr>
          <p:nvPr/>
        </p:nvPicPr>
        <p:blipFill rotWithShape="1">
          <a:blip r:embed="rId5"/>
          <a:srcRect b="6992"/>
          <a:stretch/>
        </p:blipFill>
        <p:spPr>
          <a:xfrm>
            <a:off x="5640457" y="1706730"/>
            <a:ext cx="5443734" cy="2847977"/>
          </a:xfrm>
          <a:prstGeom prst="rect">
            <a:avLst/>
          </a:prstGeom>
        </p:spPr>
      </p:pic>
    </p:spTree>
    <p:extLst>
      <p:ext uri="{BB962C8B-B14F-4D97-AF65-F5344CB8AC3E}">
        <p14:creationId xmlns:p14="http://schemas.microsoft.com/office/powerpoint/2010/main" val="3139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19948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44685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37</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37</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69493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37</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37</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81741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75011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58371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70688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3489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58246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37</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37</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61545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AE1F-3E1D-4A13-AF78-EE3A4043B417}"/>
              </a:ext>
            </a:extLst>
          </p:cNvPr>
          <p:cNvSpPr>
            <a:spLocks noGrp="1"/>
          </p:cNvSpPr>
          <p:nvPr>
            <p:ph type="title"/>
          </p:nvPr>
        </p:nvSpPr>
        <p:spPr/>
        <p:txBody>
          <a:bodyPr>
            <a:normAutofit/>
          </a:bodyPr>
          <a:lstStyle/>
          <a:p>
            <a:r>
              <a:rPr lang="en-US" sz="3200" dirty="0"/>
              <a:t>The Heap Property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A2142E-44FD-4B2E-9718-7A43160563C0}"/>
                  </a:ext>
                </a:extLst>
              </p:cNvPr>
              <p:cNvSpPr>
                <a:spLocks noGrp="1"/>
              </p:cNvSpPr>
              <p:nvPr>
                <p:ph sz="half" idx="1"/>
              </p:nvPr>
            </p:nvSpPr>
            <p:spPr/>
            <p:txBody>
              <a:bodyPr>
                <a:normAutofit fontScale="92500" lnSpcReduction="20000"/>
              </a:bodyPr>
              <a:lstStyle/>
              <a:p>
                <a:r>
                  <a:rPr lang="en-US" dirty="0"/>
                  <a:t>There are two kinds of heaps, the max-heap and the min-heap.</a:t>
                </a:r>
              </a:p>
              <a:p>
                <a:r>
                  <a:rPr lang="en-US" dirty="0"/>
                  <a:t>The specifics of the heap property depend on the kind being considered.</a:t>
                </a:r>
              </a:p>
              <a:p>
                <a:r>
                  <a:rPr lang="en-US" dirty="0"/>
                  <a:t>The max-heap property:</a:t>
                </a:r>
              </a:p>
              <a:p>
                <a:pPr lvl="1"/>
                <a:r>
                  <a:rPr lang="en-US" dirty="0"/>
                  <a:t>The value of a node is at most the value of its parent.</a:t>
                </a:r>
              </a:p>
              <a:p>
                <a:pPr lvl="2"/>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𝑃𝑎𝑟𝑒𝑛𝑡</m:t>
                    </m:r>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oMath>
                </a14:m>
                <a:endParaRPr lang="en-US" dirty="0"/>
              </a:p>
              <a:p>
                <a:r>
                  <a:rPr lang="en-US" dirty="0"/>
                  <a:t>The min-heap property:</a:t>
                </a:r>
              </a:p>
              <a:p>
                <a:pPr lvl="1"/>
                <a:r>
                  <a:rPr lang="en-US" dirty="0"/>
                  <a:t>The value of a node is at least the value of its parent.</a:t>
                </a:r>
              </a:p>
              <a:p>
                <a:pPr lvl="2"/>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𝑃𝑎𝑟𝑒𝑛𝑡</m:t>
                    </m:r>
                    <m:r>
                      <a:rPr lang="en-US" i="1" dirty="0">
                        <a:latin typeface="Cambria Math" panose="02040503050406030204" pitchFamily="18" charset="0"/>
                      </a:rPr>
                      <m:t>(</m:t>
                    </m:r>
                    <m:r>
                      <a:rPr lang="en-US" i="1" dirty="0">
                        <a:latin typeface="Cambria Math" panose="02040503050406030204" pitchFamily="18" charset="0"/>
                      </a:rPr>
                      <m:t>𝑖</m:t>
                    </m:r>
                    <m:r>
                      <a:rPr lang="en-US" i="1" dirty="0">
                        <a:latin typeface="Cambria Math" panose="02040503050406030204" pitchFamily="18" charset="0"/>
                      </a:rPr>
                      <m:t>)]</m:t>
                    </m:r>
                  </m:oMath>
                </a14:m>
                <a:endParaRPr lang="en-US" dirty="0"/>
              </a:p>
              <a:p>
                <a:r>
                  <a:rPr lang="en-US" dirty="0"/>
                  <a:t>Because of this invariant property, the root of a heap is always either the maximum or minimum of the set, depending on the kind of heap.</a:t>
                </a:r>
              </a:p>
            </p:txBody>
          </p:sp>
        </mc:Choice>
        <mc:Fallback>
          <p:sp>
            <p:nvSpPr>
              <p:cNvPr id="3" name="Content Placeholder 2">
                <a:extLst>
                  <a:ext uri="{FF2B5EF4-FFF2-40B4-BE49-F238E27FC236}">
                    <a16:creationId xmlns:a16="http://schemas.microsoft.com/office/drawing/2014/main" id="{57A2142E-44FD-4B2E-9718-7A43160563C0}"/>
                  </a:ext>
                </a:extLst>
              </p:cNvPr>
              <p:cNvSpPr>
                <a:spLocks noGrp="1" noRot="1" noChangeAspect="1" noMove="1" noResize="1" noEditPoints="1" noAdjustHandles="1" noChangeArrowheads="1" noChangeShapeType="1" noTextEdit="1"/>
              </p:cNvSpPr>
              <p:nvPr>
                <p:ph sz="half" idx="1"/>
              </p:nvPr>
            </p:nvSpPr>
            <p:spPr>
              <a:blipFill>
                <a:blip r:embed="rId3"/>
                <a:stretch>
                  <a:fillRect l="-2726" t="-2670" r="-5328"/>
                </a:stretch>
              </a:blipFill>
            </p:spPr>
            <p:txBody>
              <a:bodyPr/>
              <a:lstStyle/>
              <a:p>
                <a:r>
                  <a:rPr lang="en-US">
                    <a:noFill/>
                  </a:rPr>
                  <a:t> </a:t>
                </a:r>
              </a:p>
            </p:txBody>
          </p:sp>
        </mc:Fallback>
      </mc:AlternateContent>
      <p:pic>
        <p:nvPicPr>
          <p:cNvPr id="5" name="Content Placeholder 13" descr="Timeline&#10;&#10;Description automatically generated">
            <a:extLst>
              <a:ext uri="{FF2B5EF4-FFF2-40B4-BE49-F238E27FC236}">
                <a16:creationId xmlns:a16="http://schemas.microsoft.com/office/drawing/2014/main" id="{D2386005-5FB7-47B6-B684-A04E1C174C22}"/>
              </a:ext>
            </a:extLst>
          </p:cNvPr>
          <p:cNvPicPr>
            <a:picLocks noChangeAspect="1"/>
          </p:cNvPicPr>
          <p:nvPr/>
        </p:nvPicPr>
        <p:blipFill rotWithShape="1">
          <a:blip r:embed="rId4">
            <a:extLst>
              <a:ext uri="{28A0092B-C50C-407E-A947-70E740481C1C}">
                <a14:useLocalDpi xmlns:a14="http://schemas.microsoft.com/office/drawing/2010/main" val="0"/>
              </a:ext>
            </a:extLst>
          </a:blip>
          <a:srcRect l="51393" t="29265" r="3982" b="10653"/>
          <a:stretch/>
        </p:blipFill>
        <p:spPr>
          <a:xfrm>
            <a:off x="7513153" y="1600200"/>
            <a:ext cx="2834511" cy="2286000"/>
          </a:xfrm>
          <a:prstGeom prst="rect">
            <a:avLst/>
          </a:prstGeom>
        </p:spPr>
      </p:pic>
      <p:pic>
        <p:nvPicPr>
          <p:cNvPr id="6" name="Picture 5" descr="Timeline&#10;&#10;Description automatically generated">
            <a:extLst>
              <a:ext uri="{FF2B5EF4-FFF2-40B4-BE49-F238E27FC236}">
                <a16:creationId xmlns:a16="http://schemas.microsoft.com/office/drawing/2014/main" id="{D1286C78-F9DE-4CC1-BD9A-7316934675F2}"/>
              </a:ext>
            </a:extLst>
          </p:cNvPr>
          <p:cNvPicPr>
            <a:picLocks noChangeAspect="1"/>
          </p:cNvPicPr>
          <p:nvPr/>
        </p:nvPicPr>
        <p:blipFill rotWithShape="1">
          <a:blip r:embed="rId4">
            <a:extLst>
              <a:ext uri="{28A0092B-C50C-407E-A947-70E740481C1C}">
                <a14:useLocalDpi xmlns:a14="http://schemas.microsoft.com/office/drawing/2010/main" val="0"/>
              </a:ext>
            </a:extLst>
          </a:blip>
          <a:srcRect l="4189" t="29348" r="51187" b="10569"/>
          <a:stretch/>
        </p:blipFill>
        <p:spPr>
          <a:xfrm>
            <a:off x="7513153" y="3886200"/>
            <a:ext cx="2834511" cy="2286000"/>
          </a:xfrm>
          <a:prstGeom prst="rect">
            <a:avLst/>
          </a:prstGeom>
        </p:spPr>
      </p:pic>
    </p:spTree>
    <p:extLst>
      <p:ext uri="{BB962C8B-B14F-4D97-AF65-F5344CB8AC3E}">
        <p14:creationId xmlns:p14="http://schemas.microsoft.com/office/powerpoint/2010/main" val="1878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37</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8661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00B050"/>
                </a:solidFill>
              </a:rPr>
              <a:t>37</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85951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75408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43322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85818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84641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35646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739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24371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28225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F45F-2BBE-4278-BBB7-E2E38BD1AE13}"/>
              </a:ext>
            </a:extLst>
          </p:cNvPr>
          <p:cNvSpPr>
            <a:spLocks noGrp="1"/>
          </p:cNvSpPr>
          <p:nvPr>
            <p:ph type="title"/>
          </p:nvPr>
        </p:nvSpPr>
        <p:spPr/>
        <p:txBody>
          <a:bodyPr/>
          <a:lstStyle/>
          <a:p>
            <a:r>
              <a:rPr lang="en-US" dirty="0"/>
              <a:t>Heapsort</a:t>
            </a:r>
          </a:p>
        </p:txBody>
      </p:sp>
      <p:sp>
        <p:nvSpPr>
          <p:cNvPr id="3" name="Text Placeholder 2">
            <a:extLst>
              <a:ext uri="{FF2B5EF4-FFF2-40B4-BE49-F238E27FC236}">
                <a16:creationId xmlns:a16="http://schemas.microsoft.com/office/drawing/2014/main" id="{4065CB21-D4BF-4A14-9A70-18511F68757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latin typeface="Euphemia (Body)"/>
              </a:rPr>
              <a:t>Invented by J.W.J. Williams in 1964, heapsort is a comparison-based sorting technique that relies on the binary heap data structure. It is similar to selection sort where we have a sorted region and an unsorted region.  We fill the sorted region by moving the maximum element of the unsorted region (the heap) to the sorted region. We then repeat the same process for the remaining elements in the unsorted region.</a:t>
            </a:r>
          </a:p>
          <a:p>
            <a:pPr marL="285750" indent="-285750">
              <a:buFont typeface="Arial" panose="020B0604020202020204" pitchFamily="34" charset="0"/>
              <a:buChar char="•"/>
            </a:pPr>
            <a:r>
              <a:rPr lang="en-US" dirty="0">
                <a:latin typeface="Euphemia (Body)"/>
              </a:rPr>
              <a:t>The selection of the maximum element is a trivial operation due to the max-heap property.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3C1FD2A-3A75-4578-A1CB-407A13019DC8}"/>
                  </a:ext>
                </a:extLst>
              </p:cNvPr>
              <p:cNvSpPr>
                <a:spLocks noGrp="1"/>
              </p:cNvSpPr>
              <p:nvPr>
                <p:ph idx="1"/>
              </p:nvPr>
            </p:nvSpPr>
            <p:spPr>
              <a:xfrm>
                <a:off x="5868140" y="1600199"/>
                <a:ext cx="5218960" cy="4572001"/>
              </a:xfrm>
            </p:spPr>
            <p:txBody>
              <a:bodyPr>
                <a:normAutofit fontScale="70000" lnSpcReduction="20000"/>
              </a:bodyPr>
              <a:lstStyle/>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Procedure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b="0" i="1" smtClean="0">
                        <a:latin typeface="Cambria Math" panose="02040503050406030204" pitchFamily="18" charset="0"/>
                        <a:cs typeface="Arial" panose="020B0604020202020204" pitchFamily="34" charset="0"/>
                      </a:rPr>
                      <m:t>𝑖</m:t>
                    </m:r>
                  </m:oMath>
                </a14:m>
                <a:r>
                  <a:rPr lang="en-US"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𝑙</m:t>
                    </m:r>
                    <m:r>
                      <a:rPr lang="en-US" b="0" i="1"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𝑖</m:t>
                    </m:r>
                  </m:oMath>
                </a14:m>
                <a:endParaRPr lang="en-US"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𝑟</m:t>
                    </m:r>
                    <m:r>
                      <a:rPr lang="en-US" b="0" i="1"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+1</m:t>
                    </m:r>
                  </m:oMath>
                </a14:m>
                <a:endParaRPr lang="en-US"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b="0" i="1" smtClean="0">
                        <a:latin typeface="Cambria Math" panose="02040503050406030204" pitchFamily="18" charset="0"/>
                        <a:cs typeface="Arial" panose="020B0604020202020204" pitchFamily="34" charset="0"/>
                      </a:rPr>
                      <m:t>𝑙</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𝐴</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𝑙</m:t>
                    </m:r>
                    <m:r>
                      <a:rPr lang="en-US" b="0" i="1" smtClean="0">
                        <a:latin typeface="Cambria Math" panose="02040503050406030204" pitchFamily="18" charset="0"/>
                        <a:ea typeface="Cambria" panose="02040503050406030204" pitchFamily="18" charset="0"/>
                        <a:cs typeface="Arial" panose="020B0604020202020204" pitchFamily="34" charset="0"/>
                      </a:rPr>
                      <m:t>]&gt;</m:t>
                    </m:r>
                    <m:r>
                      <a:rPr lang="en-US" b="0" i="1" smtClean="0">
                        <a:latin typeface="Cambria Math" panose="02040503050406030204" pitchFamily="18" charset="0"/>
                        <a:ea typeface="Cambria Math" panose="02040503050406030204" pitchFamily="18" charset="0"/>
                        <a:cs typeface="Arial" panose="020B0604020202020204" pitchFamily="34" charset="0"/>
                      </a:rPr>
                      <m:t>𝐴</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𝑖</m:t>
                    </m:r>
                    <m:r>
                      <a:rPr lang="en-US"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𝑟</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𝐴</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𝑟</m:t>
                    </m:r>
                    <m:r>
                      <a:rPr lang="en-US" b="0" i="1" smtClean="0">
                        <a:latin typeface="Cambria Math" panose="02040503050406030204" pitchFamily="18" charset="0"/>
                        <a:ea typeface="Cambria" panose="02040503050406030204" pitchFamily="18" charset="0"/>
                        <a:cs typeface="Arial" panose="020B0604020202020204" pitchFamily="34" charset="0"/>
                      </a:rPr>
                      <m:t>]&gt;</m:t>
                    </m:r>
                    <m:r>
                      <a:rPr lang="en-US" b="0" i="1" smtClean="0">
                        <a:latin typeface="Cambria Math" panose="02040503050406030204" pitchFamily="18" charset="0"/>
                        <a:ea typeface="Cambria Math" panose="02040503050406030204" pitchFamily="18" charset="0"/>
                        <a:cs typeface="Arial" panose="020B0604020202020204" pitchFamily="34" charset="0"/>
                      </a:rPr>
                      <m:t>𝐴</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𝑖</m:t>
                    </m:r>
                    <m:r>
                      <a:rPr lang="en-US" b="0" i="1" smtClean="0">
                        <a:latin typeface="Cambria Math" panose="02040503050406030204" pitchFamily="18" charset="0"/>
                        <a:ea typeface="Cambria" panose="02040503050406030204" pitchFamily="18" charset="0"/>
                        <a:cs typeface="Arial" panose="020B0604020202020204" pitchFamily="34" charset="0"/>
                      </a:rPr>
                      <m:t>]</m:t>
                    </m:r>
                  </m:oMath>
                </a14:m>
                <a:r>
                  <a:rPr lang="en-US"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b="0" i="1" smtClean="0">
                        <a:latin typeface="Cambria Math" panose="02040503050406030204" pitchFamily="18" charset="0"/>
                        <a:ea typeface="Cambria"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 </m:t>
                    </m:r>
                    <m:r>
                      <a:rPr lang="en-US"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𝑖</m:t>
                    </m:r>
                    <m:r>
                      <a:rPr lang="en-US"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b="0" i="1" smtClean="0">
                                <a:latin typeface="Cambria Math" panose="02040503050406030204" pitchFamily="18" charset="0"/>
                                <a:ea typeface="Cambria" panose="02040503050406030204" pitchFamily="18" charset="0"/>
                                <a:cs typeface="Arial" panose="020B0604020202020204" pitchFamily="34" charset="0"/>
                              </a:rPr>
                            </m:ctrlPr>
                          </m:fPr>
                          <m:num>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m:t>
                            </m:r>
                            <m:r>
                              <a:rPr lang="en-US"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r>
                      <a:rPr lang="en-US" b="0" i="1" smtClean="0">
                        <a:latin typeface="Cambria Math" panose="02040503050406030204" pitchFamily="18" charset="0"/>
                        <a:ea typeface="Cambria" panose="02040503050406030204" pitchFamily="18" charset="0"/>
                        <a:cs typeface="Arial" panose="020B0604020202020204" pitchFamily="34" charset="0"/>
                      </a:rPr>
                      <m:t>, </m:t>
                    </m:r>
                    <m:r>
                      <a:rPr lang="en-US" b="0" i="1" smtClean="0">
                        <a:latin typeface="Cambria Math" panose="02040503050406030204" pitchFamily="18" charset="0"/>
                        <a:ea typeface="Cambria" panose="02040503050406030204" pitchFamily="18" charset="0"/>
                        <a:cs typeface="Arial" panose="020B0604020202020204" pitchFamily="34" charset="0"/>
                      </a:rPr>
                      <m:t>𝑖</m:t>
                    </m:r>
                  </m:oMath>
                </a14:m>
                <a:r>
                  <a:rPr lang="en-US"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oMath>
                </a14:m>
                <a:r>
                  <a:rPr lang="en-US"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b="0" i="1" smtClean="0">
                        <a:latin typeface="Cambria Math" panose="02040503050406030204" pitchFamily="18" charset="0"/>
                        <a:ea typeface="Cambria" panose="02040503050406030204" pitchFamily="18" charset="0"/>
                        <a:cs typeface="Arial" panose="020B0604020202020204" pitchFamily="34" charset="0"/>
                      </a:rPr>
                      <m:t>2</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[1]</m:t>
                    </m:r>
                  </m:oMath>
                </a14:m>
                <a:r>
                  <a:rPr lang="en-US"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h𝑒𝑎𝑝𝑠𝑖𝑧𝑒</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h𝑒𝑎𝑝𝑠𝑖𝑧𝑒</m:t>
                    </m:r>
                    <m:r>
                      <a:rPr lang="en-US" b="0" i="1" smtClean="0">
                        <a:latin typeface="Cambria Math" panose="02040503050406030204" pitchFamily="18" charset="0"/>
                        <a:cs typeface="Arial" panose="020B0604020202020204" pitchFamily="34" charset="0"/>
                      </a:rPr>
                      <m:t>−1</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4" name="Content Placeholder 3">
                <a:extLst>
                  <a:ext uri="{FF2B5EF4-FFF2-40B4-BE49-F238E27FC236}">
                    <a16:creationId xmlns:a16="http://schemas.microsoft.com/office/drawing/2014/main" id="{23C1FD2A-3A75-4578-A1CB-407A13019DC8}"/>
                  </a:ext>
                </a:extLst>
              </p:cNvPr>
              <p:cNvSpPr>
                <a:spLocks noGrp="1" noRot="1" noChangeAspect="1" noMove="1" noResize="1" noEditPoints="1" noAdjustHandles="1" noChangeArrowheads="1" noChangeShapeType="1" noTextEdit="1"/>
              </p:cNvSpPr>
              <p:nvPr>
                <p:ph idx="1"/>
              </p:nvPr>
            </p:nvSpPr>
            <p:spPr>
              <a:xfrm>
                <a:off x="5868140" y="1600199"/>
                <a:ext cx="5218960" cy="4572001"/>
              </a:xfrm>
              <a:blipFill>
                <a:blip r:embed="rId2"/>
                <a:stretch>
                  <a:fillRect l="-2103" t="-1198" r="-1051"/>
                </a:stretch>
              </a:blipFill>
            </p:spPr>
            <p:txBody>
              <a:bodyPr/>
              <a:lstStyle/>
              <a:p>
                <a:r>
                  <a:rPr lang="en-US">
                    <a:noFill/>
                  </a:rPr>
                  <a:t> </a:t>
                </a:r>
              </a:p>
            </p:txBody>
          </p:sp>
        </mc:Fallback>
      </mc:AlternateContent>
    </p:spTree>
    <p:extLst>
      <p:ext uri="{BB962C8B-B14F-4D97-AF65-F5344CB8AC3E}">
        <p14:creationId xmlns:p14="http://schemas.microsoft.com/office/powerpoint/2010/main" val="255829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00B050"/>
                </a:solidFill>
              </a:rPr>
              <a:t>12</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20328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19385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16514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06823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8862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47992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404961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95477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00B050"/>
                </a:solidFill>
              </a:rPr>
              <a:t>9</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08183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76185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40</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40</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67300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3540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a:t>
            </a:r>
          </a:p>
        </p:txBody>
      </p: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207929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a:t>Sorting the Heap</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i="1">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𝑟</m:t>
                    </m:r>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cs typeface="Arial" panose="020B0604020202020204" pitchFamily="34" charset="0"/>
                      </a:rPr>
                      <m:t>𝑙</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else</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r>
                      <a:rPr lang="en-US" sz="1400" i="1">
                        <a:latin typeface="Cambria Math" panose="02040503050406030204" pitchFamily="18" charset="0"/>
                        <a:ea typeface="Cambria" panose="02040503050406030204" pitchFamily="18" charset="0"/>
                        <a:cs typeface="Arial" panose="020B0604020202020204" pitchFamily="34" charset="0"/>
                      </a:rPr>
                      <m:t>]&gt;</m:t>
                    </m:r>
                    <m:r>
                      <a:rPr lang="en-US" sz="1400" i="1">
                        <a:latin typeface="Cambria Math" panose="02040503050406030204" pitchFamily="18" charset="0"/>
                        <a:ea typeface="Cambria Math" panose="02040503050406030204" pitchFamily="18" charset="0"/>
                        <a:cs typeface="Arial" panose="020B0604020202020204" pitchFamily="34" charset="0"/>
                      </a:rPr>
                      <m:t>𝐴</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𝑟</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𝑖</m:t>
                    </m:r>
                  </m:oMath>
                </a14:m>
                <a:endParaRPr lang="en-US" sz="1400" dirty="0">
                  <a:latin typeface="Cambria" panose="02040503050406030204" pitchFamily="18" charset="0"/>
                  <a:ea typeface="Cambria Math"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𝑖</m:t>
                    </m:r>
                    <m:r>
                      <a:rPr lang="en-US" sz="1400" i="1">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i="1">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r>
                      <a:rPr lang="en-US" sz="1400" i="1">
                        <a:latin typeface="Cambria Math" panose="02040503050406030204" pitchFamily="18" charset="0"/>
                        <a:ea typeface="Cambria" panose="02040503050406030204" pitchFamily="18" charset="0"/>
                        <a:cs typeface="Arial" panose="020B0604020202020204" pitchFamily="34" charset="0"/>
                      </a:rPr>
                      <m:t>, </m:t>
                    </m:r>
                    <m:r>
                      <a:rPr lang="en-US" sz="1400"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rPr>
                      <m:t>𝑙𝑒𝑛𝑔𝑡h</m:t>
                    </m:r>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i="1">
                        <a:latin typeface="Cambria Math" panose="02040503050406030204" pitchFamily="18" charset="0"/>
                        <a:ea typeface="Cambria" panose="02040503050406030204" pitchFamily="18" charset="0"/>
                        <a:cs typeface="Arial" panose="020B0604020202020204" pitchFamily="34" charset="0"/>
                      </a:rPr>
                      <m:t>2</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[1]</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𝑖</m:t>
                    </m:r>
                    <m:r>
                      <a:rPr lang="en-US" sz="1400" i="1">
                        <a:latin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 :=</m:t>
                    </m:r>
                    <m:r>
                      <a:rPr lang="en-US" sz="1400" i="1">
                        <a:latin typeface="Cambria Math" panose="02040503050406030204" pitchFamily="18" charset="0"/>
                        <a:cs typeface="Arial" panose="020B0604020202020204" pitchFamily="34" charset="0"/>
                      </a:rPr>
                      <m:t>𝐴</m:t>
                    </m:r>
                    <m:r>
                      <a:rPr lang="en-US" sz="1400" i="1">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h𝑒𝑎𝑝𝑠𝑖𝑧𝑒</m:t>
                    </m:r>
                    <m:r>
                      <a:rPr lang="en-US" sz="1400" i="1">
                        <a:latin typeface="Cambria Math"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a:lnSpc>
                    <a:spcPct val="100000"/>
                  </a:lnSpc>
                  <a:spcBef>
                    <a:spcPts val="0"/>
                  </a:spcBef>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00B050"/>
                </a:solidFill>
              </a:rPr>
              <a:t>3</a:t>
            </a:r>
          </a:p>
        </p:txBody>
      </p: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9</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12</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37</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40</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0972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4DDB-2747-4E1A-96A7-396BD87B3A42}"/>
              </a:ext>
            </a:extLst>
          </p:cNvPr>
          <p:cNvSpPr>
            <a:spLocks noGrp="1"/>
          </p:cNvSpPr>
          <p:nvPr>
            <p:ph type="title"/>
          </p:nvPr>
        </p:nvSpPr>
        <p:spPr/>
        <p:txBody>
          <a:bodyPr/>
          <a:lstStyle/>
          <a:p>
            <a:r>
              <a:rPr lang="en-US" dirty="0"/>
              <a:t>Computational Complexity</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725EC91-9992-4764-830A-867C07F705C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latin typeface="Euphemia (Body)"/>
                  </a:rPr>
                  <a:t>Like merge sort, but unlike insertion sort, heapsort has time complexity of</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𝑂</m:t>
                    </m:r>
                    <m:r>
                      <a:rPr lang="en-US" b="0" i="1" dirty="0" smtClean="0">
                        <a:latin typeface="Cambria Math" panose="02040503050406030204" pitchFamily="18" charset="0"/>
                      </a:rPr>
                      <m:t>(</m:t>
                    </m:r>
                    <m:r>
                      <a:rPr lang="en-US" i="1" dirty="0" smtClean="0">
                        <a:latin typeface="Cambria Math" panose="02040503050406030204" pitchFamily="18" charset="0"/>
                      </a:rPr>
                      <m:t>𝑛</m:t>
                    </m:r>
                    <m:r>
                      <a:rPr lang="en-US" b="0" i="1" dirty="0" smtClean="0">
                        <a:latin typeface="Cambria Math" panose="02040503050406030204" pitchFamily="18" charset="0"/>
                      </a:rPr>
                      <m:t>𝑙𝑜𝑔</m:t>
                    </m:r>
                    <m:r>
                      <a:rPr lang="en-US" i="1" dirty="0" smtClean="0">
                        <a:latin typeface="Cambria Math" panose="02040503050406030204" pitchFamily="18" charset="0"/>
                      </a:rPr>
                      <m:t>𝑛</m:t>
                    </m:r>
                    <m:r>
                      <a:rPr lang="en-US" b="0" i="1" dirty="0" smtClean="0">
                        <a:latin typeface="Cambria Math" panose="02040503050406030204" pitchFamily="18" charset="0"/>
                      </a:rPr>
                      <m:t>)</m:t>
                    </m:r>
                  </m:oMath>
                </a14:m>
                <a:r>
                  <a:rPr lang="en-US" dirty="0"/>
                  <a:t> since the call to Build-Max-Heap takes on time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and each of the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m:t>
                    </m:r>
                  </m:oMath>
                </a14:m>
                <a:r>
                  <a:rPr lang="en-US" dirty="0"/>
                  <a:t> calls to Max-</a:t>
                </a:r>
                <a:r>
                  <a:rPr lang="en-US" dirty="0" err="1"/>
                  <a:t>Heapify</a:t>
                </a:r>
                <a:r>
                  <a:rPr lang="en-US" dirty="0"/>
                  <a:t> takes on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i="1">
                            <a:latin typeface="Cambria Math" panose="02040503050406030204" pitchFamily="18" charset="0"/>
                          </a:rPr>
                          <m:t>𝑙𝑜𝑔𝑛</m:t>
                        </m:r>
                      </m:e>
                    </m:d>
                  </m:oMath>
                </a14:m>
                <a:r>
                  <a:rPr lang="en-US" dirty="0">
                    <a:latin typeface="Euphemia (Body)"/>
                  </a:rPr>
                  <a:t>.</a:t>
                </a:r>
              </a:p>
              <a:p>
                <a:pPr marL="285750" indent="-285750">
                  <a:buFont typeface="Arial" panose="020B0604020202020204" pitchFamily="34" charset="0"/>
                  <a:buChar char="•"/>
                </a:pPr>
                <a:r>
                  <a:rPr lang="en-US" dirty="0">
                    <a:latin typeface="Euphemia (Body)"/>
                  </a:rPr>
                  <a:t>Like insertion sort, but unlike merge sort, heapsort has space complexity of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r>
                  <a:rPr lang="en-US" dirty="0">
                    <a:latin typeface="Euphemia (Body)"/>
                  </a:rPr>
                  <a:t> (In-place algorithm).</a:t>
                </a:r>
              </a:p>
              <a:p>
                <a:pPr marL="285750" indent="-285750">
                  <a:buFont typeface="Arial" panose="020B0604020202020204" pitchFamily="34" charset="0"/>
                  <a:buChar char="•"/>
                </a:pPr>
                <a:r>
                  <a:rPr lang="en-US" dirty="0">
                    <a:latin typeface="Euphemia (Body)"/>
                  </a:rPr>
                  <a:t>Therefore, heapsort combines the better attributes of those two sorting algorithms.</a:t>
                </a:r>
              </a:p>
            </p:txBody>
          </p:sp>
        </mc:Choice>
        <mc:Fallback>
          <p:sp>
            <p:nvSpPr>
              <p:cNvPr id="3" name="Text Placeholder 2">
                <a:extLst>
                  <a:ext uri="{FF2B5EF4-FFF2-40B4-BE49-F238E27FC236}">
                    <a16:creationId xmlns:a16="http://schemas.microsoft.com/office/drawing/2014/main" id="{B725EC91-9992-4764-830A-867C07F705CB}"/>
                  </a:ext>
                </a:extLst>
              </p:cNvPr>
              <p:cNvSpPr>
                <a:spLocks noGrp="1" noRot="1" noChangeAspect="1" noMove="1" noResize="1" noEditPoints="1" noAdjustHandles="1" noChangeArrowheads="1" noChangeShapeType="1" noTextEdit="1"/>
              </p:cNvSpPr>
              <p:nvPr>
                <p:ph type="body" sz="half" idx="2"/>
              </p:nvPr>
            </p:nvSpPr>
            <p:spPr>
              <a:blipFill>
                <a:blip r:embed="rId2"/>
                <a:stretch>
                  <a:fillRect l="-2917" t="-1467" r="-36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5B9BA79-1DEA-4791-8EE8-7C12DE5B654D}"/>
                  </a:ext>
                </a:extLst>
              </p:cNvPr>
              <p:cNvSpPr>
                <a:spLocks noGrp="1"/>
              </p:cNvSpPr>
              <p:nvPr>
                <p:ph idx="1"/>
              </p:nvPr>
            </p:nvSpPr>
            <p:spPr>
              <a:xfrm>
                <a:off x="5788240" y="1600199"/>
                <a:ext cx="5298859" cy="4572001"/>
              </a:xfrm>
            </p:spPr>
            <p:txBody>
              <a:bodyPr>
                <a:normAutofit fontScale="70000" lnSpcReduction="20000"/>
              </a:bodyPr>
              <a:lstStyle/>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Procedure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i="1">
                        <a:latin typeface="Cambria Math" panose="02040503050406030204" pitchFamily="18" charset="0"/>
                        <a:cs typeface="Arial" panose="020B0604020202020204" pitchFamily="34" charset="0"/>
                      </a:rPr>
                      <m:t>𝑖</m:t>
                    </m:r>
                  </m:oMath>
                </a14:m>
                <a:r>
                  <a:rPr lang="en-US"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i="1">
                        <a:latin typeface="Cambria Math" panose="02040503050406030204" pitchFamily="18" charset="0"/>
                        <a:cs typeface="Arial" panose="020B0604020202020204" pitchFamily="34" charset="0"/>
                      </a:rPr>
                      <m:t>𝑙</m:t>
                    </m:r>
                    <m:r>
                      <a:rPr lang="en-US" i="1">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𝑖</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i="1">
                        <a:latin typeface="Cambria Math" panose="02040503050406030204" pitchFamily="18" charset="0"/>
                        <a:cs typeface="Arial" panose="020B0604020202020204" pitchFamily="34" charset="0"/>
                      </a:rPr>
                      <m:t>𝑟</m:t>
                    </m:r>
                    <m:r>
                      <a:rPr lang="en-US" i="1">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𝑖</m:t>
                    </m:r>
                    <m:r>
                      <a:rPr lang="en-US" i="1">
                        <a:latin typeface="Cambria Math" panose="02040503050406030204" pitchFamily="18" charset="0"/>
                        <a:cs typeface="Arial" panose="020B0604020202020204" pitchFamily="34" charset="0"/>
                      </a:rPr>
                      <m:t>+1</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i="1">
                        <a:latin typeface="Cambria Math" panose="02040503050406030204" pitchFamily="18" charset="0"/>
                        <a:cs typeface="Arial" panose="020B0604020202020204" pitchFamily="34" charset="0"/>
                      </a:rPr>
                      <m:t>𝑙</m:t>
                    </m:r>
                    <m:r>
                      <a:rPr lang="en-US" i="1">
                        <a:latin typeface="Cambria Math" panose="02040503050406030204" pitchFamily="18" charset="0"/>
                        <a:ea typeface="Cambria Math" panose="02040503050406030204" pitchFamily="18" charset="0"/>
                        <a:cs typeface="Arial" panose="020B0604020202020204" pitchFamily="34" charset="0"/>
                      </a:rPr>
                      <m:t>≤</m:t>
                    </m:r>
                    <m:r>
                      <a:rPr lang="en-US" i="1">
                        <a:latin typeface="Cambria Math" panose="02040503050406030204" pitchFamily="18" charset="0"/>
                        <a:ea typeface="Cambria Math" panose="02040503050406030204" pitchFamily="18" charset="0"/>
                        <a:cs typeface="Arial" panose="020B0604020202020204" pitchFamily="34" charset="0"/>
                      </a:rPr>
                      <m:t>𝐴</m:t>
                    </m:r>
                    <m:r>
                      <a:rPr lang="en-US" i="1">
                        <a:latin typeface="Cambria Math" panose="02040503050406030204" pitchFamily="18" charset="0"/>
                        <a:ea typeface="Cambria Math" panose="02040503050406030204" pitchFamily="18" charset="0"/>
                        <a:cs typeface="Arial" panose="020B0604020202020204" pitchFamily="34" charset="0"/>
                      </a:rPr>
                      <m:t>.</m:t>
                    </m:r>
                    <m:r>
                      <a:rPr lang="en-US"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𝑙</m:t>
                    </m:r>
                    <m:r>
                      <a:rPr lang="en-US" i="1">
                        <a:latin typeface="Cambria Math" panose="02040503050406030204" pitchFamily="18" charset="0"/>
                        <a:ea typeface="Cambria" panose="02040503050406030204" pitchFamily="18" charset="0"/>
                        <a:cs typeface="Arial" panose="020B0604020202020204" pitchFamily="34" charset="0"/>
                      </a:rPr>
                      <m:t>]&gt;</m:t>
                    </m:r>
                    <m:r>
                      <a:rPr lang="en-US" i="1">
                        <a:latin typeface="Cambria Math" panose="02040503050406030204" pitchFamily="18" charset="0"/>
                        <a:ea typeface="Cambria Math" panose="02040503050406030204" pitchFamily="18" charset="0"/>
                        <a:cs typeface="Arial" panose="020B0604020202020204" pitchFamily="34" charset="0"/>
                      </a:rPr>
                      <m:t>𝐴</m:t>
                    </m:r>
                    <m:r>
                      <a:rPr lang="en-US" i="1">
                        <a:latin typeface="Cambria Math" panose="02040503050406030204" pitchFamily="18" charset="0"/>
                        <a:ea typeface="Cambria Math" panose="02040503050406030204" pitchFamily="18" charset="0"/>
                        <a:cs typeface="Arial" panose="020B0604020202020204" pitchFamily="34" charset="0"/>
                      </a:rPr>
                      <m:t>[</m:t>
                    </m:r>
                    <m:r>
                      <a:rPr lang="en-US" i="1">
                        <a:latin typeface="Cambria Math" panose="02040503050406030204" pitchFamily="18" charset="0"/>
                        <a:ea typeface="Cambria Math" panose="02040503050406030204" pitchFamily="18" charset="0"/>
                        <a:cs typeface="Arial" panose="020B0604020202020204" pitchFamily="34" charset="0"/>
                      </a:rPr>
                      <m:t>𝑖</m:t>
                    </m:r>
                    <m:r>
                      <a:rPr lang="en-US" i="1">
                        <a:latin typeface="Cambria Math" panose="02040503050406030204" pitchFamily="18" charset="0"/>
                        <a:ea typeface="Cambria Math"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𝑙𝑎𝑟𝑔𝑒𝑠𝑡</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𝑙</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𝑙𝑎𝑟𝑔𝑒𝑠𝑡</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𝑖</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𝑟</m:t>
                    </m:r>
                    <m:r>
                      <a:rPr lang="en-US" i="1">
                        <a:latin typeface="Cambria Math" panose="02040503050406030204" pitchFamily="18" charset="0"/>
                        <a:ea typeface="Cambria Math" panose="02040503050406030204" pitchFamily="18" charset="0"/>
                        <a:cs typeface="Arial" panose="020B0604020202020204" pitchFamily="34" charset="0"/>
                      </a:rPr>
                      <m:t>≤</m:t>
                    </m:r>
                    <m:r>
                      <a:rPr lang="en-US" i="1">
                        <a:latin typeface="Cambria Math" panose="02040503050406030204" pitchFamily="18" charset="0"/>
                        <a:ea typeface="Cambria Math" panose="02040503050406030204" pitchFamily="18" charset="0"/>
                        <a:cs typeface="Arial" panose="020B0604020202020204" pitchFamily="34" charset="0"/>
                      </a:rPr>
                      <m:t>𝐴</m:t>
                    </m:r>
                    <m:r>
                      <a:rPr lang="en-US" i="1">
                        <a:latin typeface="Cambria Math" panose="02040503050406030204" pitchFamily="18" charset="0"/>
                        <a:ea typeface="Cambria Math" panose="02040503050406030204" pitchFamily="18" charset="0"/>
                        <a:cs typeface="Arial" panose="020B0604020202020204" pitchFamily="34" charset="0"/>
                      </a:rPr>
                      <m:t>.</m:t>
                    </m:r>
                    <m:r>
                      <a:rPr lang="en-US" i="1">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𝑟</m:t>
                    </m:r>
                    <m:r>
                      <a:rPr lang="en-US" i="1">
                        <a:latin typeface="Cambria Math" panose="02040503050406030204" pitchFamily="18" charset="0"/>
                        <a:ea typeface="Cambria" panose="02040503050406030204" pitchFamily="18" charset="0"/>
                        <a:cs typeface="Arial" panose="020B0604020202020204" pitchFamily="34" charset="0"/>
                      </a:rPr>
                      <m:t>]&gt;</m:t>
                    </m:r>
                    <m:r>
                      <a:rPr lang="en-US" i="1">
                        <a:latin typeface="Cambria Math" panose="02040503050406030204" pitchFamily="18" charset="0"/>
                        <a:ea typeface="Cambria Math" panose="02040503050406030204" pitchFamily="18" charset="0"/>
                        <a:cs typeface="Arial" panose="020B0604020202020204" pitchFamily="34" charset="0"/>
                      </a:rPr>
                      <m:t>𝐴</m:t>
                    </m:r>
                    <m:r>
                      <a:rPr lang="en-US" i="1">
                        <a:latin typeface="Cambria Math" panose="02040503050406030204" pitchFamily="18" charset="0"/>
                        <a:ea typeface="Cambria Math" panose="02040503050406030204" pitchFamily="18" charset="0"/>
                        <a:cs typeface="Arial" panose="020B0604020202020204" pitchFamily="34" charset="0"/>
                      </a:rPr>
                      <m:t>[</m:t>
                    </m:r>
                    <m:r>
                      <a:rPr lang="en-US" i="1">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i="1">
                        <a:latin typeface="Cambria Math" panose="02040503050406030204" pitchFamily="18" charset="0"/>
                        <a:ea typeface="Cambria Math"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𝑙𝑎𝑟𝑔𝑒𝑠𝑡</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𝑟</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𝑙𝑎𝑟𝑔𝑒𝑠𝑡</m:t>
                    </m:r>
                    <m:r>
                      <a:rPr lang="en-US" i="1">
                        <a:latin typeface="Cambria Math" panose="02040503050406030204" pitchFamily="18" charset="0"/>
                        <a:ea typeface="Cambria Math" panose="02040503050406030204" pitchFamily="18" charset="0"/>
                        <a:cs typeface="Arial" panose="020B0604020202020204" pitchFamily="34" charset="0"/>
                      </a:rPr>
                      <m:t>≠</m:t>
                    </m:r>
                    <m:r>
                      <a:rPr lang="en-US" i="1">
                        <a:latin typeface="Cambria Math" panose="02040503050406030204" pitchFamily="18" charset="0"/>
                        <a:ea typeface="Cambria Math" panose="02040503050406030204" pitchFamily="18" charset="0"/>
                        <a:cs typeface="Arial" panose="020B0604020202020204" pitchFamily="34" charset="0"/>
                      </a:rPr>
                      <m:t>𝑖</m:t>
                    </m:r>
                  </m:oMath>
                </a14:m>
                <a:endParaRPr lang="en-US"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𝑖</m:t>
                    </m:r>
                    <m:r>
                      <a:rPr lang="en-US" i="1">
                        <a:latin typeface="Cambria Math" panose="02040503050406030204" pitchFamily="18" charset="0"/>
                        <a:ea typeface="Cambria" panose="02040503050406030204" pitchFamily="18" charset="0"/>
                        <a:cs typeface="Arial" panose="020B0604020202020204" pitchFamily="34" charset="0"/>
                      </a:rPr>
                      <m:t>]</m:t>
                    </m:r>
                  </m:oMath>
                </a14:m>
                <a:r>
                  <a:rPr lang="en-US"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𝑙𝑎𝑟𝑔𝑒𝑠𝑡</m:t>
                    </m:r>
                    <m:r>
                      <a:rPr lang="en-US" i="1">
                        <a:latin typeface="Cambria Math" panose="02040503050406030204" pitchFamily="18" charset="0"/>
                        <a:ea typeface="Cambria"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 </m:t>
                    </m:r>
                    <m:r>
                      <a:rPr lang="en-US" i="1">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h𝑒𝑎𝑝𝑠𝑖𝑧𝑒</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𝑖</m:t>
                    </m:r>
                    <m:r>
                      <a:rPr lang="en-US" i="1">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i="1">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i="1">
                                <a:latin typeface="Cambria Math" panose="02040503050406030204" pitchFamily="18" charset="0"/>
                                <a:ea typeface="Cambria" panose="02040503050406030204" pitchFamily="18" charset="0"/>
                                <a:cs typeface="Arial" panose="020B0604020202020204" pitchFamily="34" charset="0"/>
                              </a:rPr>
                            </m:ctrlPr>
                          </m:fPr>
                          <m:num>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m:t>
                            </m:r>
                            <m:r>
                              <a:rPr lang="en-US" i="1">
                                <a:latin typeface="Cambria Math" panose="02040503050406030204" pitchFamily="18" charset="0"/>
                                <a:ea typeface="Cambria" panose="02040503050406030204" pitchFamily="18" charset="0"/>
                                <a:cs typeface="Arial" panose="020B0604020202020204" pitchFamily="34" charset="0"/>
                              </a:rPr>
                              <m:t>𝑙𝑒𝑛𝑔𝑡h</m:t>
                            </m:r>
                          </m:num>
                          <m:den>
                            <m:r>
                              <a:rPr lang="en-US" i="1">
                                <a:latin typeface="Cambria Math" panose="02040503050406030204" pitchFamily="18" charset="0"/>
                                <a:ea typeface="Cambria" panose="02040503050406030204" pitchFamily="18" charset="0"/>
                                <a:cs typeface="Arial" panose="020B0604020202020204" pitchFamily="34" charset="0"/>
                              </a:rPr>
                              <m:t>2</m:t>
                            </m:r>
                          </m:den>
                        </m:f>
                      </m:e>
                    </m:d>
                  </m:oMath>
                </a14:m>
                <a:r>
                  <a:rPr lang="en-US"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1</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r>
                      <a:rPr lang="en-US" i="1">
                        <a:latin typeface="Cambria Math" panose="02040503050406030204" pitchFamily="18" charset="0"/>
                        <a:ea typeface="Cambria" panose="02040503050406030204" pitchFamily="18" charset="0"/>
                        <a:cs typeface="Arial" panose="020B0604020202020204" pitchFamily="34" charset="0"/>
                      </a:rPr>
                      <m:t>, </m:t>
                    </m:r>
                    <m:r>
                      <a:rPr lang="en-US" i="1">
                        <a:latin typeface="Cambria Math" panose="02040503050406030204" pitchFamily="18" charset="0"/>
                        <a:ea typeface="Cambria" panose="02040503050406030204" pitchFamily="18" charset="0"/>
                        <a:cs typeface="Arial" panose="020B0604020202020204" pitchFamily="34" charset="0"/>
                      </a:rPr>
                      <m:t>𝑖</m:t>
                    </m:r>
                  </m:oMath>
                </a14:m>
                <a:r>
                  <a:rPr lang="en-US"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Procedure Heapsort(</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Build-Max-Heap(</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𝐴</m:t>
                    </m:r>
                  </m:oMath>
                </a14:m>
                <a:r>
                  <a:rPr lang="en-US"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𝑙𝑒𝑛𝑔𝑡h</m:t>
                    </m:r>
                  </m:oMath>
                </a14:m>
                <a:r>
                  <a:rPr lang="en-US"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i="1">
                        <a:latin typeface="Cambria Math" panose="02040503050406030204" pitchFamily="18" charset="0"/>
                        <a:ea typeface="Cambria" panose="02040503050406030204" pitchFamily="18" charset="0"/>
                        <a:cs typeface="Arial" panose="020B0604020202020204" pitchFamily="34" charset="0"/>
                      </a:rPr>
                      <m:t>2</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i="1">
                        <a:latin typeface="Cambria Math" panose="02040503050406030204" pitchFamily="18" charset="0"/>
                        <a:cs typeface="Arial" panose="020B0604020202020204" pitchFamily="34" charset="0"/>
                      </a:rPr>
                      <m:t>𝐴</m:t>
                    </m:r>
                    <m:r>
                      <a:rPr lang="en-US" i="1">
                        <a:latin typeface="Cambria Math" panose="02040503050406030204" pitchFamily="18" charset="0"/>
                        <a:cs typeface="Arial" panose="020B0604020202020204" pitchFamily="34" charset="0"/>
                      </a:rPr>
                      <m:t>[1]</m:t>
                    </m:r>
                  </m:oMath>
                </a14:m>
                <a:r>
                  <a:rPr lang="en-US"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i="1">
                        <a:latin typeface="Cambria Math" panose="02040503050406030204" pitchFamily="18" charset="0"/>
                        <a:cs typeface="Arial" panose="020B0604020202020204" pitchFamily="34" charset="0"/>
                      </a:rPr>
                      <m:t>𝐴</m:t>
                    </m:r>
                    <m:r>
                      <a:rPr lang="en-US" i="1">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𝑖</m:t>
                    </m:r>
                    <m:r>
                      <a:rPr lang="en-US" i="1">
                        <a:latin typeface="Cambria Math" panose="02040503050406030204" pitchFamily="18" charset="0"/>
                        <a:cs typeface="Arial" panose="020B0604020202020204" pitchFamily="34" charset="0"/>
                      </a:rPr>
                      <m:t>]</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i="1">
                        <a:latin typeface="Cambria Math" panose="02040503050406030204" pitchFamily="18" charset="0"/>
                        <a:cs typeface="Arial" panose="020B0604020202020204" pitchFamily="34" charset="0"/>
                      </a:rPr>
                      <m:t>𝐴</m:t>
                    </m:r>
                    <m:r>
                      <a:rPr lang="en-US" i="1">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h𝑒𝑎𝑝𝑠𝑖𝑧𝑒</m:t>
                    </m:r>
                    <m:r>
                      <a:rPr lang="en-US" i="1">
                        <a:latin typeface="Cambria Math" panose="02040503050406030204" pitchFamily="18" charset="0"/>
                        <a:cs typeface="Arial" panose="020B0604020202020204" pitchFamily="34" charset="0"/>
                      </a:rPr>
                      <m:t> :=</m:t>
                    </m:r>
                    <m:r>
                      <a:rPr lang="en-US" i="1">
                        <a:latin typeface="Cambria Math" panose="02040503050406030204" pitchFamily="18" charset="0"/>
                        <a:cs typeface="Arial" panose="020B0604020202020204" pitchFamily="34" charset="0"/>
                      </a:rPr>
                      <m:t>𝐴</m:t>
                    </m:r>
                    <m:r>
                      <a:rPr lang="en-US" i="1">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h𝑒𝑎𝑝𝑠𝑖𝑧𝑒</m:t>
                    </m:r>
                    <m:r>
                      <a:rPr lang="en-US" i="1">
                        <a:latin typeface="Cambria Math" panose="02040503050406030204" pitchFamily="18" charset="0"/>
                        <a:cs typeface="Arial" panose="020B0604020202020204" pitchFamily="34" charset="0"/>
                      </a:rPr>
                      <m:t>−1</m:t>
                    </m:r>
                  </m:oMath>
                </a14:m>
                <a:endParaRPr lang="en-US"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dirty="0">
                    <a:latin typeface="Cambria" panose="02040503050406030204" pitchFamily="18" charset="0"/>
                    <a:ea typeface="Cambria" panose="02040503050406030204" pitchFamily="18" charset="0"/>
                    <a:cs typeface="Arial" panose="020B0604020202020204" pitchFamily="34" charset="0"/>
                  </a:rPr>
                  <a:t>		Max-</a:t>
                </a:r>
                <a:r>
                  <a:rPr lang="en-US" dirty="0" err="1">
                    <a:latin typeface="Cambria" panose="02040503050406030204" pitchFamily="18" charset="0"/>
                    <a:ea typeface="Cambria" panose="02040503050406030204" pitchFamily="18" charset="0"/>
                    <a:cs typeface="Arial" panose="020B0604020202020204" pitchFamily="34" charset="0"/>
                  </a:rPr>
                  <a:t>Heapify</a:t>
                </a:r>
                <a:r>
                  <a:rPr lang="en-US" dirty="0">
                    <a:latin typeface="Cambria" panose="02040503050406030204" pitchFamily="18" charset="0"/>
                    <a:ea typeface="Cambria" panose="02040503050406030204" pitchFamily="18" charset="0"/>
                    <a:cs typeface="Arial" panose="020B0604020202020204" pitchFamily="34" charset="0"/>
                  </a:rPr>
                  <a:t>(A,1)</a:t>
                </a:r>
              </a:p>
            </p:txBody>
          </p:sp>
        </mc:Choice>
        <mc:Fallback xmlns="">
          <p:sp>
            <p:nvSpPr>
              <p:cNvPr id="4" name="Content Placeholder 3">
                <a:extLst>
                  <a:ext uri="{FF2B5EF4-FFF2-40B4-BE49-F238E27FC236}">
                    <a16:creationId xmlns:a16="http://schemas.microsoft.com/office/drawing/2014/main" id="{E5B9BA79-1DEA-4791-8EE8-7C12DE5B654D}"/>
                  </a:ext>
                </a:extLst>
              </p:cNvPr>
              <p:cNvSpPr>
                <a:spLocks noGrp="1" noRot="1" noChangeAspect="1" noMove="1" noResize="1" noEditPoints="1" noAdjustHandles="1" noChangeArrowheads="1" noChangeShapeType="1" noTextEdit="1"/>
              </p:cNvSpPr>
              <p:nvPr>
                <p:ph idx="1"/>
              </p:nvPr>
            </p:nvSpPr>
            <p:spPr>
              <a:xfrm>
                <a:off x="5788240" y="1600199"/>
                <a:ext cx="5298859" cy="4572001"/>
              </a:xfrm>
              <a:blipFill>
                <a:blip r:embed="rId3"/>
                <a:stretch>
                  <a:fillRect l="-2071" t="-1198"/>
                </a:stretch>
              </a:blipFill>
            </p:spPr>
            <p:txBody>
              <a:bodyPr/>
              <a:lstStyle/>
              <a:p>
                <a:r>
                  <a:rPr lang="en-US">
                    <a:noFill/>
                  </a:rPr>
                  <a:t> </a:t>
                </a:r>
              </a:p>
            </p:txBody>
          </p:sp>
        </mc:Fallback>
      </mc:AlternateContent>
    </p:spTree>
    <p:extLst>
      <p:ext uri="{BB962C8B-B14F-4D97-AF65-F5344CB8AC3E}">
        <p14:creationId xmlns:p14="http://schemas.microsoft.com/office/powerpoint/2010/main" val="25671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796B-1FD6-4274-BC48-E9F7A3823AF6}"/>
              </a:ext>
            </a:extLst>
          </p:cNvPr>
          <p:cNvSpPr>
            <a:spLocks noGrp="1"/>
          </p:cNvSpPr>
          <p:nvPr>
            <p:ph type="title"/>
          </p:nvPr>
        </p:nvSpPr>
        <p:spPr/>
        <p:txBody>
          <a:bodyPr/>
          <a:lstStyle/>
          <a:p>
            <a:r>
              <a:rPr lang="en-US" dirty="0"/>
              <a:t>Applications of Heaps and Heapsort</a:t>
            </a:r>
          </a:p>
        </p:txBody>
      </p:sp>
      <p:sp>
        <p:nvSpPr>
          <p:cNvPr id="3" name="Text Placeholder 2">
            <a:extLst>
              <a:ext uri="{FF2B5EF4-FFF2-40B4-BE49-F238E27FC236}">
                <a16:creationId xmlns:a16="http://schemas.microsoft.com/office/drawing/2014/main" id="{89100B19-0D21-40F7-A3C6-850A4110A68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Priority Queues</a:t>
            </a:r>
          </a:p>
          <a:p>
            <a:pPr marL="742950" lvl="1" indent="-285750">
              <a:buFont typeface="Arial" panose="020B0604020202020204" pitchFamily="34" charset="0"/>
              <a:buChar char="•"/>
            </a:pPr>
            <a:r>
              <a:rPr lang="en-US" dirty="0"/>
              <a:t>an abstract data-type similar to a regular queue or stack data structure in which each element has a "priority" associated with it.</a:t>
            </a:r>
          </a:p>
          <a:p>
            <a:pPr marL="1200150" lvl="2" indent="-285750">
              <a:buFont typeface="Arial" panose="020B0604020202020204" pitchFamily="34" charset="0"/>
              <a:buChar char="•"/>
            </a:pPr>
            <a:r>
              <a:rPr lang="en-US" dirty="0"/>
              <a:t>Bandwidth control in a network router</a:t>
            </a:r>
          </a:p>
          <a:p>
            <a:pPr marL="1200150" lvl="2" indent="-285750">
              <a:buFont typeface="Arial" panose="020B0604020202020204" pitchFamily="34" charset="0"/>
              <a:buChar char="•"/>
            </a:pPr>
            <a:r>
              <a:rPr lang="en-US" dirty="0"/>
              <a:t>Dijkstra's algorithm: Shortest paths between nodes in a graph.</a:t>
            </a:r>
          </a:p>
          <a:p>
            <a:pPr marL="1200150" lvl="2" indent="-285750">
              <a:buFont typeface="Arial" panose="020B0604020202020204" pitchFamily="34" charset="0"/>
              <a:buChar char="•"/>
            </a:pPr>
            <a:r>
              <a:rPr lang="en-US" dirty="0"/>
              <a:t>Huffman coding: commonly used for lossless data compression.</a:t>
            </a:r>
          </a:p>
          <a:p>
            <a:pPr marL="1200150" lvl="2" indent="-285750">
              <a:buFont typeface="Arial" panose="020B0604020202020204" pitchFamily="34" charset="0"/>
              <a:buChar char="•"/>
            </a:pPr>
            <a:r>
              <a:rPr lang="en-US" dirty="0"/>
              <a:t>Breadth-first search (BFS) algorithm</a:t>
            </a:r>
          </a:p>
          <a:p>
            <a:pPr marL="285750" indent="-285750">
              <a:buFont typeface="Arial" panose="020B0604020202020204" pitchFamily="34" charset="0"/>
              <a:buChar char="•"/>
            </a:pPr>
            <a:r>
              <a:rPr lang="en-US" dirty="0"/>
              <a:t>Order statistics</a:t>
            </a:r>
          </a:p>
          <a:p>
            <a:pPr marL="742950" lvl="1" indent="-285750">
              <a:buFont typeface="Arial" panose="020B0604020202020204" pitchFamily="34" charset="0"/>
              <a:buChar char="•"/>
            </a:pPr>
            <a:r>
              <a:rPr lang="en-US" dirty="0"/>
              <a:t>The Heap data structure can be used to efficiently find the k</a:t>
            </a:r>
            <a:r>
              <a:rPr lang="en-US" baseline="30000" dirty="0"/>
              <a:t>th</a:t>
            </a:r>
            <a:r>
              <a:rPr lang="en-US" dirty="0"/>
              <a:t> smallest (or largest) element in an array.</a:t>
            </a:r>
          </a:p>
        </p:txBody>
      </p:sp>
      <p:pic>
        <p:nvPicPr>
          <p:cNvPr id="6" name="Content Placeholder 5">
            <a:extLst>
              <a:ext uri="{FF2B5EF4-FFF2-40B4-BE49-F238E27FC236}">
                <a16:creationId xmlns:a16="http://schemas.microsoft.com/office/drawing/2014/main" id="{17AFB786-6A9C-406A-8640-930D68972D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241" y="3886200"/>
            <a:ext cx="4562964" cy="2286000"/>
          </a:xfrm>
        </p:spPr>
      </p:pic>
      <p:pic>
        <p:nvPicPr>
          <p:cNvPr id="10" name="Picture 9" descr="Diagram&#10;&#10;Description automatically generated">
            <a:extLst>
              <a:ext uri="{FF2B5EF4-FFF2-40B4-BE49-F238E27FC236}">
                <a16:creationId xmlns:a16="http://schemas.microsoft.com/office/drawing/2014/main" id="{1D6F035F-EEFE-4ABA-8764-F6005BD79D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9812" y="1600200"/>
            <a:ext cx="4133821" cy="2286000"/>
          </a:xfrm>
          <a:prstGeom prst="rect">
            <a:avLst/>
          </a:prstGeom>
        </p:spPr>
      </p:pic>
    </p:spTree>
    <p:extLst>
      <p:ext uri="{BB962C8B-B14F-4D97-AF65-F5344CB8AC3E}">
        <p14:creationId xmlns:p14="http://schemas.microsoft.com/office/powerpoint/2010/main" val="389210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4DD96F-EBDA-41C3-A86A-72E093ABDDE7}"/>
              </a:ext>
            </a:extLst>
          </p:cNvPr>
          <p:cNvSpPr txBox="1"/>
          <p:nvPr/>
        </p:nvSpPr>
        <p:spPr>
          <a:xfrm>
            <a:off x="4350169" y="2967335"/>
            <a:ext cx="3491661" cy="923330"/>
          </a:xfrm>
          <a:prstGeom prst="rect">
            <a:avLst/>
          </a:prstGeom>
          <a:noFill/>
        </p:spPr>
        <p:txBody>
          <a:bodyPr wrap="none" rtlCol="0">
            <a:spAutoFit/>
          </a:bodyPr>
          <a:lstStyle/>
          <a:p>
            <a:r>
              <a:rPr lang="en-US" sz="5400" dirty="0"/>
              <a:t>Thank you</a:t>
            </a:r>
          </a:p>
        </p:txBody>
      </p:sp>
    </p:spTree>
    <p:extLst>
      <p:ext uri="{BB962C8B-B14F-4D97-AF65-F5344CB8AC3E}">
        <p14:creationId xmlns:p14="http://schemas.microsoft.com/office/powerpoint/2010/main" val="116259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45CF-EA50-4FA8-9CE4-43B0C9A528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CC57C9-F5E9-4211-85A4-268FD10AAB7A}"/>
              </a:ext>
            </a:extLst>
          </p:cNvPr>
          <p:cNvSpPr>
            <a:spLocks noGrp="1"/>
          </p:cNvSpPr>
          <p:nvPr>
            <p:ph idx="1"/>
          </p:nvPr>
        </p:nvSpPr>
        <p:spPr/>
        <p:txBody>
          <a:bodyPr/>
          <a:lstStyle/>
          <a:p>
            <a:r>
              <a:rPr lang="en-US" dirty="0" err="1">
                <a:effectLst/>
              </a:rPr>
              <a:t>Cormen</a:t>
            </a:r>
            <a:r>
              <a:rPr lang="en-US" dirty="0">
                <a:effectLst/>
              </a:rPr>
              <a:t>, T. H., </a:t>
            </a:r>
            <a:r>
              <a:rPr lang="en-US" dirty="0" err="1">
                <a:effectLst/>
              </a:rPr>
              <a:t>Leiserson</a:t>
            </a:r>
            <a:r>
              <a:rPr lang="en-US" dirty="0">
                <a:effectLst/>
              </a:rPr>
              <a:t>, C. E., Rivest, R. L., &amp; Stein, C. (2009). </a:t>
            </a:r>
            <a:r>
              <a:rPr lang="en-US" i="1" dirty="0">
                <a:effectLst/>
              </a:rPr>
              <a:t>Introduction to algorithms</a:t>
            </a:r>
            <a:r>
              <a:rPr lang="en-US" dirty="0">
                <a:effectLst/>
              </a:rPr>
              <a:t>. </a:t>
            </a:r>
            <a:r>
              <a:rPr lang="en-US" dirty="0" err="1">
                <a:effectLst/>
              </a:rPr>
              <a:t>Mit</a:t>
            </a:r>
            <a:r>
              <a:rPr lang="en-US" dirty="0">
                <a:effectLst/>
              </a:rPr>
              <a:t> Press.</a:t>
            </a:r>
          </a:p>
          <a:p>
            <a:r>
              <a:rPr lang="en-US" dirty="0">
                <a:effectLst/>
              </a:rPr>
              <a:t>“Heapsort.” </a:t>
            </a:r>
            <a:r>
              <a:rPr lang="en-US" i="1" dirty="0">
                <a:effectLst/>
              </a:rPr>
              <a:t>Wikipedia</a:t>
            </a:r>
            <a:r>
              <a:rPr lang="en-US" dirty="0">
                <a:effectLst/>
              </a:rPr>
              <a:t>, Wikimedia Foundation, 21 Apr. 2022, https://en.wikipedia.org/wiki/Heapsort. </a:t>
            </a:r>
          </a:p>
          <a:p>
            <a:r>
              <a:rPr lang="en-US" dirty="0">
                <a:effectLst/>
              </a:rPr>
              <a:t>“Heapsort.” </a:t>
            </a:r>
            <a:r>
              <a:rPr lang="en-US" i="1" dirty="0" err="1">
                <a:effectLst/>
              </a:rPr>
              <a:t>GeeksforGeeks</a:t>
            </a:r>
            <a:r>
              <a:rPr lang="en-US" dirty="0">
                <a:effectLst/>
              </a:rPr>
              <a:t>, 18 May 2022, https://www.geeksforgeeks.org/heap-sort/. </a:t>
            </a:r>
          </a:p>
          <a:p>
            <a:r>
              <a:rPr lang="en-US" dirty="0">
                <a:effectLst/>
              </a:rPr>
              <a:t>Anand, </a:t>
            </a:r>
            <a:r>
              <a:rPr lang="en-US" dirty="0" err="1">
                <a:effectLst/>
              </a:rPr>
              <a:t>Gaurish</a:t>
            </a:r>
            <a:r>
              <a:rPr lang="en-US" dirty="0">
                <a:effectLst/>
              </a:rPr>
              <a:t>. “Applications of Heap - Data Structure.” </a:t>
            </a:r>
            <a:r>
              <a:rPr lang="en-US" i="1" dirty="0">
                <a:effectLst/>
              </a:rPr>
              <a:t>Coding Ninjas </a:t>
            </a:r>
            <a:r>
              <a:rPr lang="en-US" i="1" dirty="0" err="1">
                <a:effectLst/>
              </a:rPr>
              <a:t>CodeStudio</a:t>
            </a:r>
            <a:r>
              <a:rPr lang="en-US" dirty="0">
                <a:effectLst/>
              </a:rPr>
              <a:t>, Coding Ninjas, https://www.codingninjas.com/codestudio/library/applications-of-heap-data-structure. </a:t>
            </a:r>
          </a:p>
          <a:p>
            <a:endParaRPr lang="en-US" dirty="0">
              <a:effectLst/>
            </a:endParaRPr>
          </a:p>
        </p:txBody>
      </p:sp>
    </p:spTree>
    <p:extLst>
      <p:ext uri="{BB962C8B-B14F-4D97-AF65-F5344CB8AC3E}">
        <p14:creationId xmlns:p14="http://schemas.microsoft.com/office/powerpoint/2010/main" val="25762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40</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40</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410395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40</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40</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369872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40</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40</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44485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2F83-5FA2-4A95-B444-F7776F9787AB}"/>
              </a:ext>
            </a:extLst>
          </p:cNvPr>
          <p:cNvSpPr>
            <a:spLocks noGrp="1"/>
          </p:cNvSpPr>
          <p:nvPr>
            <p:ph type="title"/>
          </p:nvPr>
        </p:nvSpPr>
        <p:spPr/>
        <p:txBody>
          <a:bodyPr/>
          <a:lstStyle/>
          <a:p>
            <a:r>
              <a:rPr lang="en-US" dirty="0" err="1"/>
              <a:t>Heapifying</a:t>
            </a:r>
            <a:r>
              <a:rPr lang="en-US" dirty="0"/>
              <a:t> a Binary Tree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C39A54D-A17B-4B59-9B7A-B30DF272D396}"/>
                  </a:ext>
                </a:extLst>
              </p:cNvPr>
              <p:cNvSpPr>
                <a:spLocks noGrp="1"/>
              </p:cNvSpPr>
              <p:nvPr>
                <p:ph type="body" sz="half" idx="2"/>
              </p:nvPr>
            </p:nvSpPr>
            <p:spPr>
              <a:xfrm>
                <a:off x="1104900" y="1600200"/>
                <a:ext cx="5216002" cy="4572000"/>
              </a:xfrm>
            </p:spPr>
            <p:txBody>
              <a:bodyPr>
                <a:normAutofit/>
              </a:bodyPr>
              <a:lstStyle/>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 </a:t>
                </a:r>
                <a14:m>
                  <m:oMath xmlns:m="http://schemas.openxmlformats.org/officeDocument/2006/math">
                    <m:r>
                      <a:rPr lang="en-US" sz="1400" b="0" i="1" smtClean="0">
                        <a:latin typeface="Cambria Math"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 positive integer)</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cs typeface="Arial" panose="020B0604020202020204" pitchFamily="34" charset="0"/>
                      </a:rPr>
                      <m:t>𝑟</m:t>
                    </m:r>
                    <m:r>
                      <a:rPr lang="en-US" sz="1400" b="0" i="1" smtClean="0">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+1</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cs typeface="Arial" panose="020B0604020202020204" pitchFamily="34" charset="0"/>
                      </a:rPr>
                      <m:t>𝑙</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else</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h𝑒𝑎𝑝𝑠𝑖𝑧𝑒</m:t>
                    </m:r>
                  </m:oMath>
                </a14:m>
                <a:r>
                  <a:rPr lang="en-US" sz="1400" dirty="0">
                    <a:latin typeface="Cambria" panose="02040503050406030204" pitchFamily="18" charset="0"/>
                    <a:ea typeface="Cambria" panose="02040503050406030204" pitchFamily="18" charset="0"/>
                    <a:cs typeface="Arial" panose="020B0604020202020204" pitchFamily="34" charset="0"/>
                  </a:rPr>
                  <a:t> and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r>
                      <a:rPr lang="en-US" sz="1400" b="0" i="1" smtClean="0">
                        <a:latin typeface="Cambria Math" panose="02040503050406030204" pitchFamily="18" charset="0"/>
                        <a:ea typeface="Cambria" panose="02040503050406030204" pitchFamily="18" charset="0"/>
                        <a:cs typeface="Arial" panose="020B0604020202020204" pitchFamily="34" charset="0"/>
                      </a:rPr>
                      <m:t>]&gt;</m:t>
                    </m:r>
                    <m:r>
                      <a:rPr lang="en-US" sz="1400" b="0" i="1" smtClean="0">
                        <a:latin typeface="Cambria Math" panose="02040503050406030204" pitchFamily="18" charset="0"/>
                        <a:ea typeface="Cambria Math" panose="02040503050406030204" pitchFamily="18" charset="0"/>
                        <a:cs typeface="Arial" panose="020B0604020202020204" pitchFamily="34" charset="0"/>
                      </a:rPr>
                      <m:t>𝐴</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𝑟</m:t>
                    </m:r>
                  </m:oMath>
                </a14:m>
                <a:endParaRPr lang="en-US" sz="1400" b="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if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oMath>
                </a14:m>
                <a:endParaRPr lang="en-US" sz="1400" b="0" dirty="0">
                  <a:latin typeface="Cambria" panose="02040503050406030204" pitchFamily="18" charset="0"/>
                  <a:ea typeface="Cambria Math"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swap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r>
                  <a:rPr lang="en-US" sz="1400" dirty="0">
                    <a:latin typeface="Cambria" panose="02040503050406030204" pitchFamily="18" charset="0"/>
                    <a:ea typeface="Cambria" panose="02040503050406030204" pitchFamily="18" charset="0"/>
                    <a:cs typeface="Arial" panose="020B0604020202020204" pitchFamily="34" charset="0"/>
                  </a:rPr>
                  <a:t> with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r>
                      <a:rPr lang="en-US" sz="1400" b="0" i="1" smtClean="0">
                        <a:latin typeface="Cambria Math" panose="02040503050406030204" pitchFamily="18" charset="0"/>
                        <a:ea typeface="Cambria" panose="02040503050406030204" pitchFamily="18" charset="0"/>
                        <a:cs typeface="Arial" panose="020B0604020202020204" pitchFamily="34" charset="0"/>
                      </a:rPr>
                      <m:t>]</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𝑙𝑎𝑟𝑔𝑒𝑠𝑡</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pPr marL="0" indent="0">
                  <a:lnSpc>
                    <a:spcPct val="100000"/>
                  </a:lnSpc>
                  <a:spcBef>
                    <a:spcPts val="0"/>
                  </a:spcBef>
                  <a:buNone/>
                </a:pPr>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Procedure Build-Max-Heap(</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oMath>
                </a14:m>
                <a:r>
                  <a:rPr lang="en-US" sz="1400" dirty="0">
                    <a:latin typeface="Cambria" panose="02040503050406030204" pitchFamily="18" charset="0"/>
                    <a:ea typeface="Cambria" panose="02040503050406030204" pitchFamily="18" charset="0"/>
                    <a:cs typeface="Arial" panose="020B0604020202020204" pitchFamily="34" charset="0"/>
                  </a:rPr>
                  <a:t>: array of real numbers)</a:t>
                </a: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h𝑒𝑎𝑝𝑠𝑖𝑧𝑒</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𝑖</m:t>
                    </m:r>
                    <m:r>
                      <a:rPr lang="en-US" sz="1400" b="0" i="1" smtClean="0">
                        <a:latin typeface="Cambria Math" panose="02040503050406030204" pitchFamily="18" charset="0"/>
                        <a:ea typeface="Cambria" panose="02040503050406030204" pitchFamily="18" charset="0"/>
                        <a:cs typeface="Arial" panose="020B0604020202020204" pitchFamily="34" charset="0"/>
                      </a:rPr>
                      <m:t>≔</m:t>
                    </m:r>
                    <m:d>
                      <m:dPr>
                        <m:begChr m:val="⌊"/>
                        <m:endChr m:val="⌋"/>
                        <m:ctrlPr>
                          <a:rPr lang="en-US" sz="1400" b="0" i="1" smtClean="0">
                            <a:latin typeface="Cambria Math" panose="02040503050406030204" pitchFamily="18" charset="0"/>
                            <a:ea typeface="Cambria" panose="02040503050406030204" pitchFamily="18" charset="0"/>
                            <a:cs typeface="Arial" panose="020B0604020202020204" pitchFamily="34" charset="0"/>
                          </a:rPr>
                        </m:ctrlPr>
                      </m:dPr>
                      <m:e>
                        <m:f>
                          <m:fPr>
                            <m:type m:val="lin"/>
                            <m:ctrlPr>
                              <a:rPr lang="en-US" sz="1400" b="0" i="1" smtClean="0">
                                <a:latin typeface="Cambria Math" panose="02040503050406030204" pitchFamily="18" charset="0"/>
                                <a:ea typeface="Cambria"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m:t>
                            </m:r>
                            <m:r>
                              <a:rPr lang="en-US" sz="1400" b="0" i="1" smtClean="0">
                                <a:latin typeface="Cambria Math" panose="02040503050406030204" pitchFamily="18" charset="0"/>
                                <a:ea typeface="Cambria" panose="02040503050406030204" pitchFamily="18" charset="0"/>
                                <a:cs typeface="Arial" panose="020B0604020202020204" pitchFamily="34" charset="0"/>
                              </a:rPr>
                              <m:t>𝑙𝑒𝑛𝑔𝑡h</m:t>
                            </m:r>
                          </m:num>
                          <m:den>
                            <m:r>
                              <a:rPr lang="en-US" sz="1400" b="0" i="1" smtClean="0">
                                <a:latin typeface="Cambria Math" panose="02040503050406030204" pitchFamily="18" charset="0"/>
                                <a:ea typeface="Cambria" panose="02040503050406030204" pitchFamily="18" charset="0"/>
                                <a:cs typeface="Arial" panose="020B0604020202020204" pitchFamily="34" charset="0"/>
                              </a:rPr>
                              <m:t>2</m:t>
                            </m:r>
                          </m:den>
                        </m:f>
                      </m:e>
                    </m:d>
                  </m:oMath>
                </a14:m>
                <a:r>
                  <a:rPr lang="en-US" sz="1400" dirty="0">
                    <a:latin typeface="Cambria" panose="02040503050406030204" pitchFamily="18" charset="0"/>
                    <a:ea typeface="Cambria" panose="02040503050406030204" pitchFamily="18" charset="0"/>
                    <a:cs typeface="Arial" panose="020B0604020202020204" pitchFamily="34" charset="0"/>
                  </a:rPr>
                  <a:t> downto </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1</m:t>
                    </m:r>
                  </m:oMath>
                </a14:m>
                <a:endParaRPr lang="en-US" sz="1400" dirty="0">
                  <a:latin typeface="Cambria" panose="02040503050406030204" pitchFamily="18" charset="0"/>
                  <a:ea typeface="Cambria" panose="02040503050406030204" pitchFamily="18" charset="0"/>
                  <a:cs typeface="Arial" panose="020B0604020202020204" pitchFamily="34" charset="0"/>
                </a:endParaRPr>
              </a:p>
              <a:p>
                <a:pPr marL="0" indent="0">
                  <a:lnSpc>
                    <a:spcPct val="100000"/>
                  </a:lnSpc>
                  <a:spcBef>
                    <a:spcPts val="0"/>
                  </a:spcBef>
                  <a:buNone/>
                </a:pPr>
                <a:r>
                  <a:rPr lang="en-US" sz="1400" dirty="0">
                    <a:latin typeface="Cambria" panose="02040503050406030204" pitchFamily="18" charset="0"/>
                    <a:ea typeface="Cambria" panose="02040503050406030204" pitchFamily="18" charset="0"/>
                    <a:cs typeface="Arial" panose="020B0604020202020204" pitchFamily="34" charset="0"/>
                  </a:rPr>
                  <a:t>		Max-</a:t>
                </a:r>
                <a:r>
                  <a:rPr lang="en-US" sz="1400" dirty="0" err="1">
                    <a:latin typeface="Cambria" panose="02040503050406030204" pitchFamily="18" charset="0"/>
                    <a:ea typeface="Cambria" panose="02040503050406030204" pitchFamily="18" charset="0"/>
                    <a:cs typeface="Arial" panose="020B0604020202020204" pitchFamily="34" charset="0"/>
                  </a:rPr>
                  <a:t>Heapify</a:t>
                </a:r>
                <a:r>
                  <a:rPr lang="en-US" sz="1400" dirty="0">
                    <a:latin typeface="Cambria" panose="02040503050406030204" pitchFamily="18" charset="0"/>
                    <a:ea typeface="Cambria" panose="02040503050406030204" pitchFamily="18" charset="0"/>
                    <a:cs typeface="Arial" panose="020B0604020202020204" pitchFamily="34" charset="0"/>
                  </a:rPr>
                  <a:t>(</a:t>
                </a:r>
                <a14:m>
                  <m:oMath xmlns:m="http://schemas.openxmlformats.org/officeDocument/2006/math">
                    <m:r>
                      <a:rPr lang="en-US" sz="1400" b="0" i="1" smtClean="0">
                        <a:latin typeface="Cambria Math" panose="02040503050406030204" pitchFamily="18" charset="0"/>
                        <a:ea typeface="Cambria" panose="02040503050406030204" pitchFamily="18" charset="0"/>
                        <a:cs typeface="Arial" panose="020B0604020202020204" pitchFamily="34" charset="0"/>
                      </a:rPr>
                      <m:t>𝐴</m:t>
                    </m:r>
                    <m:r>
                      <a:rPr lang="en-US" sz="1400" b="0" i="1" smtClean="0">
                        <a:latin typeface="Cambria Math" panose="02040503050406030204" pitchFamily="18" charset="0"/>
                        <a:ea typeface="Cambria" panose="02040503050406030204" pitchFamily="18" charset="0"/>
                        <a:cs typeface="Arial" panose="020B0604020202020204" pitchFamily="34" charset="0"/>
                      </a:rPr>
                      <m:t>, </m:t>
                    </m:r>
                    <m:r>
                      <a:rPr lang="en-US" sz="1400" b="0" i="1" smtClean="0">
                        <a:latin typeface="Cambria Math" panose="02040503050406030204" pitchFamily="18" charset="0"/>
                        <a:ea typeface="Cambria" panose="02040503050406030204" pitchFamily="18" charset="0"/>
                        <a:cs typeface="Arial" panose="020B0604020202020204" pitchFamily="34" charset="0"/>
                      </a:rPr>
                      <m:t>𝑖</m:t>
                    </m:r>
                  </m:oMath>
                </a14:m>
                <a:r>
                  <a:rPr lang="en-US" sz="1400" dirty="0">
                    <a:latin typeface="Cambria" panose="02040503050406030204" pitchFamily="18" charset="0"/>
                    <a:ea typeface="Cambria" panose="02040503050406030204" pitchFamily="18" charset="0"/>
                    <a:cs typeface="Arial" panose="020B0604020202020204" pitchFamily="34" charset="0"/>
                  </a:rPr>
                  <a:t>)</a:t>
                </a:r>
              </a:p>
              <a:p>
                <a:endParaRPr lang="en-US" sz="1400" dirty="0"/>
              </a:p>
            </p:txBody>
          </p:sp>
        </mc:Choice>
        <mc:Fallback xmlns="">
          <p:sp>
            <p:nvSpPr>
              <p:cNvPr id="3" name="Text Placeholder 2">
                <a:extLst>
                  <a:ext uri="{FF2B5EF4-FFF2-40B4-BE49-F238E27FC236}">
                    <a16:creationId xmlns:a16="http://schemas.microsoft.com/office/drawing/2014/main" id="{DC39A54D-A17B-4B59-9B7A-B30DF272D396}"/>
                  </a:ext>
                </a:extLst>
              </p:cNvPr>
              <p:cNvSpPr>
                <a:spLocks noGrp="1" noRot="1" noChangeAspect="1" noMove="1" noResize="1" noEditPoints="1" noAdjustHandles="1" noChangeArrowheads="1" noChangeShapeType="1" noTextEdit="1"/>
              </p:cNvSpPr>
              <p:nvPr>
                <p:ph type="body" sz="half" idx="2"/>
              </p:nvPr>
            </p:nvSpPr>
            <p:spPr>
              <a:xfrm>
                <a:off x="1104900" y="1600200"/>
                <a:ext cx="5216002" cy="4572000"/>
              </a:xfrm>
              <a:blipFill>
                <a:blip r:embed="rId2"/>
                <a:stretch>
                  <a:fillRect l="-2103" t="-400" r="-1051"/>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45FA92B-FEED-4E96-A769-F9893686DC64}"/>
              </a:ext>
            </a:extLst>
          </p:cNvPr>
          <p:cNvSpPr/>
          <p:nvPr/>
        </p:nvSpPr>
        <p:spPr>
          <a:xfrm>
            <a:off x="8741268" y="1976120"/>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9</a:t>
            </a:r>
          </a:p>
        </p:txBody>
      </p:sp>
      <p:sp>
        <p:nvSpPr>
          <p:cNvPr id="13" name="Oval 12">
            <a:extLst>
              <a:ext uri="{FF2B5EF4-FFF2-40B4-BE49-F238E27FC236}">
                <a16:creationId xmlns:a16="http://schemas.microsoft.com/office/drawing/2014/main" id="{BCA770C4-59A8-4CAE-88CB-C46F07775E69}"/>
              </a:ext>
            </a:extLst>
          </p:cNvPr>
          <p:cNvSpPr/>
          <p:nvPr/>
        </p:nvSpPr>
        <p:spPr>
          <a:xfrm>
            <a:off x="782069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40</a:t>
            </a:r>
          </a:p>
        </p:txBody>
      </p:sp>
      <p:sp>
        <p:nvSpPr>
          <p:cNvPr id="14" name="Oval 13">
            <a:extLst>
              <a:ext uri="{FF2B5EF4-FFF2-40B4-BE49-F238E27FC236}">
                <a16:creationId xmlns:a16="http://schemas.microsoft.com/office/drawing/2014/main" id="{304C0ABE-EB63-4C53-A223-F80CA7C88623}"/>
              </a:ext>
            </a:extLst>
          </p:cNvPr>
          <p:cNvSpPr/>
          <p:nvPr/>
        </p:nvSpPr>
        <p:spPr>
          <a:xfrm>
            <a:off x="9661843" y="2767544"/>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3</a:t>
            </a:r>
          </a:p>
        </p:txBody>
      </p:sp>
      <p:cxnSp>
        <p:nvCxnSpPr>
          <p:cNvPr id="15" name="Straight Connector 14">
            <a:extLst>
              <a:ext uri="{FF2B5EF4-FFF2-40B4-BE49-F238E27FC236}">
                <a16:creationId xmlns:a16="http://schemas.microsoft.com/office/drawing/2014/main" id="{3CBD3549-45F7-4C5E-9834-A5684819D0BC}"/>
              </a:ext>
            </a:extLst>
          </p:cNvPr>
          <p:cNvCxnSpPr>
            <a:cxnSpLocks/>
            <a:stCxn id="12" idx="3"/>
            <a:endCxn id="13" idx="7"/>
          </p:cNvCxnSpPr>
          <p:nvPr/>
        </p:nvCxnSpPr>
        <p:spPr>
          <a:xfrm flipH="1">
            <a:off x="8496214"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336AF1-ABA9-4675-B634-672403AFE856}"/>
              </a:ext>
            </a:extLst>
          </p:cNvPr>
          <p:cNvCxnSpPr>
            <a:cxnSpLocks/>
            <a:stCxn id="12" idx="5"/>
            <a:endCxn id="14" idx="1"/>
          </p:cNvCxnSpPr>
          <p:nvPr/>
        </p:nvCxnSpPr>
        <p:spPr>
          <a:xfrm>
            <a:off x="9416789" y="2651641"/>
            <a:ext cx="360955" cy="231804"/>
          </a:xfrm>
          <a:prstGeom prst="line">
            <a:avLst/>
          </a:prstGeom>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048A8033-8655-48BB-B89E-E1949368BFFA}"/>
              </a:ext>
            </a:extLst>
          </p:cNvPr>
          <p:cNvSpPr/>
          <p:nvPr/>
        </p:nvSpPr>
        <p:spPr>
          <a:xfrm>
            <a:off x="7059620"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12</a:t>
            </a:r>
          </a:p>
        </p:txBody>
      </p:sp>
      <p:cxnSp>
        <p:nvCxnSpPr>
          <p:cNvPr id="20" name="Straight Connector 19">
            <a:extLst>
              <a:ext uri="{FF2B5EF4-FFF2-40B4-BE49-F238E27FC236}">
                <a16:creationId xmlns:a16="http://schemas.microsoft.com/office/drawing/2014/main" id="{3C14C6CE-F64D-4802-8DB6-5E69632ED23E}"/>
              </a:ext>
            </a:extLst>
          </p:cNvPr>
          <p:cNvCxnSpPr>
            <a:cxnSpLocks/>
            <a:stCxn id="13" idx="3"/>
            <a:endCxn id="19" idx="7"/>
          </p:cNvCxnSpPr>
          <p:nvPr/>
        </p:nvCxnSpPr>
        <p:spPr>
          <a:xfrm flipH="1">
            <a:off x="7735141" y="3443065"/>
            <a:ext cx="201453"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EB6CA8FD-85BC-4055-8403-7AE5125B00D7}"/>
              </a:ext>
            </a:extLst>
          </p:cNvPr>
          <p:cNvSpPr/>
          <p:nvPr/>
        </p:nvSpPr>
        <p:spPr>
          <a:xfrm>
            <a:off x="8589761" y="3558966"/>
            <a:ext cx="791422" cy="79142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514843"/>
                </a:solidFill>
              </a:rPr>
              <a:t>37</a:t>
            </a:r>
          </a:p>
        </p:txBody>
      </p:sp>
      <p:cxnSp>
        <p:nvCxnSpPr>
          <p:cNvPr id="32" name="Straight Connector 31">
            <a:extLst>
              <a:ext uri="{FF2B5EF4-FFF2-40B4-BE49-F238E27FC236}">
                <a16:creationId xmlns:a16="http://schemas.microsoft.com/office/drawing/2014/main" id="{1DF19822-FC3A-459F-AAC3-206F2D92F9F6}"/>
              </a:ext>
            </a:extLst>
          </p:cNvPr>
          <p:cNvCxnSpPr>
            <a:cxnSpLocks/>
            <a:stCxn id="13" idx="5"/>
            <a:endCxn id="31" idx="1"/>
          </p:cNvCxnSpPr>
          <p:nvPr/>
        </p:nvCxnSpPr>
        <p:spPr>
          <a:xfrm>
            <a:off x="8496214" y="3443065"/>
            <a:ext cx="209448" cy="231802"/>
          </a:xfrm>
          <a:prstGeom prst="line">
            <a:avLst/>
          </a:prstGeom>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D2A00AF-F463-4406-8217-3153E57DC35D}"/>
              </a:ext>
            </a:extLst>
          </p:cNvPr>
          <p:cNvSpPr txBox="1"/>
          <p:nvPr/>
        </p:nvSpPr>
        <p:spPr>
          <a:xfrm>
            <a:off x="9007800" y="1695786"/>
            <a:ext cx="288862" cy="307777"/>
          </a:xfrm>
          <a:prstGeom prst="rect">
            <a:avLst/>
          </a:prstGeom>
          <a:noFill/>
        </p:spPr>
        <p:txBody>
          <a:bodyPr wrap="none" rtlCol="0">
            <a:spAutoFit/>
          </a:bodyPr>
          <a:lstStyle/>
          <a:p>
            <a:r>
              <a:rPr lang="en-US" sz="1400" dirty="0"/>
              <a:t>1</a:t>
            </a:r>
          </a:p>
        </p:txBody>
      </p:sp>
      <p:sp>
        <p:nvSpPr>
          <p:cNvPr id="41" name="TextBox 40">
            <a:extLst>
              <a:ext uri="{FF2B5EF4-FFF2-40B4-BE49-F238E27FC236}">
                <a16:creationId xmlns:a16="http://schemas.microsoft.com/office/drawing/2014/main" id="{82221BA8-2AF2-4BE2-82C2-D4A843C2E826}"/>
              </a:ext>
            </a:extLst>
          </p:cNvPr>
          <p:cNvSpPr txBox="1"/>
          <p:nvPr/>
        </p:nvSpPr>
        <p:spPr>
          <a:xfrm>
            <a:off x="9928375" y="2471757"/>
            <a:ext cx="288862" cy="307777"/>
          </a:xfrm>
          <a:prstGeom prst="rect">
            <a:avLst/>
          </a:prstGeom>
          <a:noFill/>
        </p:spPr>
        <p:txBody>
          <a:bodyPr wrap="none" rtlCol="0">
            <a:spAutoFit/>
          </a:bodyPr>
          <a:lstStyle/>
          <a:p>
            <a:r>
              <a:rPr lang="en-US" sz="1400" dirty="0"/>
              <a:t>3</a:t>
            </a:r>
          </a:p>
        </p:txBody>
      </p:sp>
      <p:sp>
        <p:nvSpPr>
          <p:cNvPr id="42" name="TextBox 41">
            <a:extLst>
              <a:ext uri="{FF2B5EF4-FFF2-40B4-BE49-F238E27FC236}">
                <a16:creationId xmlns:a16="http://schemas.microsoft.com/office/drawing/2014/main" id="{28E44DA8-AC53-4142-A415-8ECEFC13EE90}"/>
              </a:ext>
            </a:extLst>
          </p:cNvPr>
          <p:cNvSpPr txBox="1"/>
          <p:nvPr/>
        </p:nvSpPr>
        <p:spPr>
          <a:xfrm>
            <a:off x="8087225" y="2459170"/>
            <a:ext cx="288862" cy="307777"/>
          </a:xfrm>
          <a:prstGeom prst="rect">
            <a:avLst/>
          </a:prstGeom>
          <a:noFill/>
        </p:spPr>
        <p:txBody>
          <a:bodyPr wrap="none" rtlCol="0">
            <a:spAutoFit/>
          </a:bodyPr>
          <a:lstStyle/>
          <a:p>
            <a:r>
              <a:rPr lang="en-US" sz="1400" dirty="0"/>
              <a:t>2</a:t>
            </a:r>
          </a:p>
        </p:txBody>
      </p:sp>
      <p:sp>
        <p:nvSpPr>
          <p:cNvPr id="43" name="TextBox 42">
            <a:extLst>
              <a:ext uri="{FF2B5EF4-FFF2-40B4-BE49-F238E27FC236}">
                <a16:creationId xmlns:a16="http://schemas.microsoft.com/office/drawing/2014/main" id="{92F063FB-3DE3-45A3-9192-44001E552634}"/>
              </a:ext>
            </a:extLst>
          </p:cNvPr>
          <p:cNvSpPr txBox="1"/>
          <p:nvPr/>
        </p:nvSpPr>
        <p:spPr>
          <a:xfrm>
            <a:off x="8856293" y="3250594"/>
            <a:ext cx="288862" cy="307777"/>
          </a:xfrm>
          <a:prstGeom prst="rect">
            <a:avLst/>
          </a:prstGeom>
          <a:noFill/>
        </p:spPr>
        <p:txBody>
          <a:bodyPr wrap="none" rtlCol="0">
            <a:spAutoFit/>
          </a:bodyPr>
          <a:lstStyle/>
          <a:p>
            <a:r>
              <a:rPr lang="en-US" sz="1400" dirty="0"/>
              <a:t>5</a:t>
            </a:r>
          </a:p>
        </p:txBody>
      </p:sp>
      <p:sp>
        <p:nvSpPr>
          <p:cNvPr id="44" name="TextBox 43">
            <a:extLst>
              <a:ext uri="{FF2B5EF4-FFF2-40B4-BE49-F238E27FC236}">
                <a16:creationId xmlns:a16="http://schemas.microsoft.com/office/drawing/2014/main" id="{5F3E9630-7356-432F-B283-20C879DCC59E}"/>
              </a:ext>
            </a:extLst>
          </p:cNvPr>
          <p:cNvSpPr txBox="1"/>
          <p:nvPr/>
        </p:nvSpPr>
        <p:spPr>
          <a:xfrm>
            <a:off x="7326876" y="3224215"/>
            <a:ext cx="288862" cy="307777"/>
          </a:xfrm>
          <a:prstGeom prst="rect">
            <a:avLst/>
          </a:prstGeom>
          <a:noFill/>
        </p:spPr>
        <p:txBody>
          <a:bodyPr wrap="none" rtlCol="0">
            <a:spAutoFit/>
          </a:bodyPr>
          <a:lstStyle/>
          <a:p>
            <a:r>
              <a:rPr lang="en-US" sz="1400" dirty="0"/>
              <a:t>4</a:t>
            </a:r>
          </a:p>
        </p:txBody>
      </p:sp>
      <p:sp>
        <p:nvSpPr>
          <p:cNvPr id="45" name="Rectangle 44">
            <a:extLst>
              <a:ext uri="{FF2B5EF4-FFF2-40B4-BE49-F238E27FC236}">
                <a16:creationId xmlns:a16="http://schemas.microsoft.com/office/drawing/2014/main" id="{7B1DE057-545F-4213-A0EC-EFEC0DFC780E}"/>
              </a:ext>
            </a:extLst>
          </p:cNvPr>
          <p:cNvSpPr/>
          <p:nvPr/>
        </p:nvSpPr>
        <p:spPr>
          <a:xfrm>
            <a:off x="7610690"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9</a:t>
            </a:r>
          </a:p>
        </p:txBody>
      </p:sp>
      <p:sp>
        <p:nvSpPr>
          <p:cNvPr id="46" name="Rectangle 45">
            <a:extLst>
              <a:ext uri="{FF2B5EF4-FFF2-40B4-BE49-F238E27FC236}">
                <a16:creationId xmlns:a16="http://schemas.microsoft.com/office/drawing/2014/main" id="{6246C3AB-504B-4EE8-AE4B-5F1313667337}"/>
              </a:ext>
            </a:extLst>
          </p:cNvPr>
          <p:cNvSpPr/>
          <p:nvPr/>
        </p:nvSpPr>
        <p:spPr>
          <a:xfrm>
            <a:off x="8157342"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40</a:t>
            </a:r>
          </a:p>
        </p:txBody>
      </p:sp>
      <p:sp>
        <p:nvSpPr>
          <p:cNvPr id="47" name="Rectangle 46">
            <a:extLst>
              <a:ext uri="{FF2B5EF4-FFF2-40B4-BE49-F238E27FC236}">
                <a16:creationId xmlns:a16="http://schemas.microsoft.com/office/drawing/2014/main" id="{3B9DEF67-E677-4C16-9A73-11A364D0E0D8}"/>
              </a:ext>
            </a:extLst>
          </p:cNvPr>
          <p:cNvSpPr/>
          <p:nvPr/>
        </p:nvSpPr>
        <p:spPr>
          <a:xfrm>
            <a:off x="8703994"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3</a:t>
            </a:r>
          </a:p>
        </p:txBody>
      </p:sp>
      <p:sp>
        <p:nvSpPr>
          <p:cNvPr id="48" name="Rectangle 47">
            <a:extLst>
              <a:ext uri="{FF2B5EF4-FFF2-40B4-BE49-F238E27FC236}">
                <a16:creationId xmlns:a16="http://schemas.microsoft.com/office/drawing/2014/main" id="{A420BF96-685E-44D8-B8DA-BCD17A632E5A}"/>
              </a:ext>
            </a:extLst>
          </p:cNvPr>
          <p:cNvSpPr/>
          <p:nvPr/>
        </p:nvSpPr>
        <p:spPr>
          <a:xfrm>
            <a:off x="9255079"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12</a:t>
            </a:r>
          </a:p>
        </p:txBody>
      </p:sp>
      <p:sp>
        <p:nvSpPr>
          <p:cNvPr id="49" name="Rectangle 48">
            <a:extLst>
              <a:ext uri="{FF2B5EF4-FFF2-40B4-BE49-F238E27FC236}">
                <a16:creationId xmlns:a16="http://schemas.microsoft.com/office/drawing/2014/main" id="{8DDF525D-D456-4655-831C-F5CEB5C6B0CE}"/>
              </a:ext>
            </a:extLst>
          </p:cNvPr>
          <p:cNvSpPr/>
          <p:nvPr/>
        </p:nvSpPr>
        <p:spPr>
          <a:xfrm>
            <a:off x="9801731" y="5153244"/>
            <a:ext cx="546652" cy="546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514843"/>
                </a:solidFill>
              </a:rPr>
              <a:t>37</a:t>
            </a:r>
          </a:p>
        </p:txBody>
      </p:sp>
      <p:sp>
        <p:nvSpPr>
          <p:cNvPr id="61" name="TextBox 60">
            <a:extLst>
              <a:ext uri="{FF2B5EF4-FFF2-40B4-BE49-F238E27FC236}">
                <a16:creationId xmlns:a16="http://schemas.microsoft.com/office/drawing/2014/main" id="{A496C4E9-AE7E-469E-84B2-E88C34681736}"/>
              </a:ext>
            </a:extLst>
          </p:cNvPr>
          <p:cNvSpPr txBox="1"/>
          <p:nvPr/>
        </p:nvSpPr>
        <p:spPr>
          <a:xfrm>
            <a:off x="7748561" y="4860781"/>
            <a:ext cx="274434" cy="276999"/>
          </a:xfrm>
          <a:prstGeom prst="rect">
            <a:avLst/>
          </a:prstGeom>
          <a:noFill/>
        </p:spPr>
        <p:txBody>
          <a:bodyPr wrap="none" rtlCol="0">
            <a:spAutoFit/>
          </a:bodyPr>
          <a:lstStyle/>
          <a:p>
            <a:r>
              <a:rPr lang="en-US" sz="1200" dirty="0"/>
              <a:t>1</a:t>
            </a:r>
          </a:p>
        </p:txBody>
      </p:sp>
      <p:sp>
        <p:nvSpPr>
          <p:cNvPr id="62" name="TextBox 61">
            <a:extLst>
              <a:ext uri="{FF2B5EF4-FFF2-40B4-BE49-F238E27FC236}">
                <a16:creationId xmlns:a16="http://schemas.microsoft.com/office/drawing/2014/main" id="{A23FD795-7BDE-41CE-B494-78D528C5153A}"/>
              </a:ext>
            </a:extLst>
          </p:cNvPr>
          <p:cNvSpPr txBox="1"/>
          <p:nvPr/>
        </p:nvSpPr>
        <p:spPr>
          <a:xfrm>
            <a:off x="8287271" y="4860782"/>
            <a:ext cx="274434" cy="276999"/>
          </a:xfrm>
          <a:prstGeom prst="rect">
            <a:avLst/>
          </a:prstGeom>
          <a:noFill/>
        </p:spPr>
        <p:txBody>
          <a:bodyPr wrap="none" rtlCol="0">
            <a:spAutoFit/>
          </a:bodyPr>
          <a:lstStyle/>
          <a:p>
            <a:r>
              <a:rPr lang="en-US" sz="1200" dirty="0"/>
              <a:t>2</a:t>
            </a:r>
          </a:p>
        </p:txBody>
      </p:sp>
      <p:sp>
        <p:nvSpPr>
          <p:cNvPr id="63" name="TextBox 62">
            <a:extLst>
              <a:ext uri="{FF2B5EF4-FFF2-40B4-BE49-F238E27FC236}">
                <a16:creationId xmlns:a16="http://schemas.microsoft.com/office/drawing/2014/main" id="{4DF1C8F7-795C-4B53-8405-B18A88D321EE}"/>
              </a:ext>
            </a:extLst>
          </p:cNvPr>
          <p:cNvSpPr txBox="1"/>
          <p:nvPr/>
        </p:nvSpPr>
        <p:spPr>
          <a:xfrm>
            <a:off x="8825981" y="4860780"/>
            <a:ext cx="274434" cy="276999"/>
          </a:xfrm>
          <a:prstGeom prst="rect">
            <a:avLst/>
          </a:prstGeom>
          <a:noFill/>
        </p:spPr>
        <p:txBody>
          <a:bodyPr wrap="none" rtlCol="0">
            <a:spAutoFit/>
          </a:bodyPr>
          <a:lstStyle/>
          <a:p>
            <a:r>
              <a:rPr lang="en-US" sz="1200" dirty="0"/>
              <a:t>3</a:t>
            </a:r>
          </a:p>
        </p:txBody>
      </p:sp>
      <p:sp>
        <p:nvSpPr>
          <p:cNvPr id="64" name="TextBox 63">
            <a:extLst>
              <a:ext uri="{FF2B5EF4-FFF2-40B4-BE49-F238E27FC236}">
                <a16:creationId xmlns:a16="http://schemas.microsoft.com/office/drawing/2014/main" id="{71CB2321-A628-4987-9BC1-3D45545A6353}"/>
              </a:ext>
            </a:extLst>
          </p:cNvPr>
          <p:cNvSpPr txBox="1"/>
          <p:nvPr/>
        </p:nvSpPr>
        <p:spPr>
          <a:xfrm>
            <a:off x="9364691" y="4860780"/>
            <a:ext cx="274434" cy="276999"/>
          </a:xfrm>
          <a:prstGeom prst="rect">
            <a:avLst/>
          </a:prstGeom>
          <a:noFill/>
        </p:spPr>
        <p:txBody>
          <a:bodyPr wrap="none" rtlCol="0">
            <a:spAutoFit/>
          </a:bodyPr>
          <a:lstStyle/>
          <a:p>
            <a:r>
              <a:rPr lang="en-US" sz="1200" dirty="0"/>
              <a:t>4</a:t>
            </a:r>
          </a:p>
        </p:txBody>
      </p:sp>
      <p:sp>
        <p:nvSpPr>
          <p:cNvPr id="65" name="TextBox 64">
            <a:extLst>
              <a:ext uri="{FF2B5EF4-FFF2-40B4-BE49-F238E27FC236}">
                <a16:creationId xmlns:a16="http://schemas.microsoft.com/office/drawing/2014/main" id="{9E08E0AA-71A1-4F1D-85F0-4070D5332DBE}"/>
              </a:ext>
            </a:extLst>
          </p:cNvPr>
          <p:cNvSpPr txBox="1"/>
          <p:nvPr/>
        </p:nvSpPr>
        <p:spPr>
          <a:xfrm>
            <a:off x="9903401" y="4860780"/>
            <a:ext cx="274434"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6624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2136</TotalTime>
  <Words>9601</Words>
  <Application>Microsoft Office PowerPoint</Application>
  <PresentationFormat>Widescreen</PresentationFormat>
  <Paragraphs>1864</Paragraphs>
  <Slides>56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Cambria</vt:lpstr>
      <vt:lpstr>Cambria Math</vt:lpstr>
      <vt:lpstr>Euphemia</vt:lpstr>
      <vt:lpstr>Euphemia (Body)</vt:lpstr>
      <vt:lpstr>Plantagenet Cherokee</vt:lpstr>
      <vt:lpstr>Wingdings</vt:lpstr>
      <vt:lpstr>Academic Literature 16x9</vt:lpstr>
      <vt:lpstr>Binary Heaps and Heapsort</vt:lpstr>
      <vt:lpstr>What is a Binary Heap</vt:lpstr>
      <vt:lpstr>The Heap Property</vt:lpstr>
      <vt:lpstr>Heapsort</vt:lpstr>
      <vt:lpstr>Heapifying a Binary Tree</vt:lpstr>
      <vt:lpstr>Heapifying a Binary Tree</vt:lpstr>
      <vt:lpstr>Heapifying a Binary Tree</vt:lpstr>
      <vt:lpstr>Heapifying a Binary Tree</vt:lpstr>
      <vt:lpstr>Heapifying a Binary Tree</vt:lpstr>
      <vt:lpstr>Heapifying a Binary Tree</vt:lpstr>
      <vt:lpstr>Heapifying a Binary Tree</vt:lpstr>
      <vt:lpstr>Heapifying a Binary Tree</vt:lpstr>
      <vt:lpstr>Heapifying a Binary Tree</vt:lpstr>
      <vt:lpstr>Heapifying a Binary Tree</vt:lpstr>
      <vt:lpstr>Heapifying a Binary Tree</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Sorting the Heap</vt:lpstr>
      <vt:lpstr>Computational Complexity</vt:lpstr>
      <vt:lpstr>Applications of Heaps and Heapsort</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 and heapsort</dc:title>
  <dc:creator>Alejandro Gutierrez Franco</dc:creator>
  <cp:lastModifiedBy> </cp:lastModifiedBy>
  <cp:revision>72</cp:revision>
  <dcterms:created xsi:type="dcterms:W3CDTF">2022-05-20T03:01:35Z</dcterms:created>
  <dcterms:modified xsi:type="dcterms:W3CDTF">2022-05-22T07:37:45Z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