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Proxima Nova"/>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roximaNova-regular.fntdata"/><Relationship Id="rId25" Type="http://schemas.openxmlformats.org/officeDocument/2006/relationships/slide" Target="slides/slide19.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roximaNova-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42e3e7cd_1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42e3e7c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d9cbb025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d9cbb025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d9cbb025e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d9cbb025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d9cbb025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d9cbb025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d9cbb025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d9cbb025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2d9cbb025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2d9cbb025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2d9cbb025e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2d9cbb025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2d9cbb025e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2d9cbb025e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d9cbb025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2d9cbb025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2d9cbb025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2d9cbb025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cb9a3abeb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cb9a3abe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bab3a369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bab3a369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742e3e7cd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42e3e7cd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d9cbb025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d9cbb025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4400e73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4400e73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d9cbb025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d9cbb025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9c40d9f9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9c40d9f9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9c40d9f9_0_2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9c40d9f9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d9cbb025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d9cbb025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56" name="Google Shape;56;p14"/>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7" name="Google Shape;57;p14"/>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1" name="Google Shape;61;p1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Google Shape;6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0" name="Shape 80"/>
        <p:cNvGrpSpPr/>
        <p:nvPr/>
      </p:nvGrpSpPr>
      <p:grpSpPr>
        <a:xfrm>
          <a:off x="0" y="0"/>
          <a:ext cx="0" cy="0"/>
          <a:chOff x="0" y="0"/>
          <a:chExt cx="0" cy="0"/>
        </a:xfrm>
      </p:grpSpPr>
      <p:sp>
        <p:nvSpPr>
          <p:cNvPr id="81" name="Google Shape;81;p20"/>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21"/>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86" name="Google Shape;86;p21"/>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Google Shape;87;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89" name="Google Shape;8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22"/>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92" name="Google Shape;9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3"/>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96" name="Google Shape;96;p23"/>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White cloud in front of dark blue star-filled sky" id="104" name="Google Shape;104;p25"/>
          <p:cNvPicPr preferRelativeResize="0"/>
          <p:nvPr/>
        </p:nvPicPr>
        <p:blipFill rotWithShape="1">
          <a:blip r:embed="rId3">
            <a:alphaModFix/>
          </a:blip>
          <a:srcRect b="17067" l="0" r="1719" t="0"/>
          <a:stretch/>
        </p:blipFill>
        <p:spPr>
          <a:xfrm>
            <a:off x="0" y="0"/>
            <a:ext cx="9144001" cy="5143500"/>
          </a:xfrm>
          <a:prstGeom prst="rect">
            <a:avLst/>
          </a:prstGeom>
          <a:noFill/>
          <a:ln>
            <a:noFill/>
          </a:ln>
        </p:spPr>
      </p:pic>
      <p:sp>
        <p:nvSpPr>
          <p:cNvPr id="105" name="Google Shape;105;p25"/>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The Applications of Relations</a:t>
            </a:r>
            <a:endParaRPr sz="6000"/>
          </a:p>
          <a:p>
            <a:pPr indent="0" lvl="0" marL="0" rtl="0" algn="l">
              <a:spcBef>
                <a:spcPts val="0"/>
              </a:spcBef>
              <a:spcAft>
                <a:spcPts val="0"/>
              </a:spcAft>
              <a:buNone/>
            </a:pPr>
            <a:r>
              <a:rPr lang="en" sz="3600"/>
              <a:t>(Kustral</a:t>
            </a:r>
            <a:r>
              <a:rPr lang="en" sz="3600"/>
              <a:t>’s algorithm and graph theory)</a:t>
            </a:r>
            <a:endParaRPr sz="3600"/>
          </a:p>
        </p:txBody>
      </p:sp>
      <p:sp>
        <p:nvSpPr>
          <p:cNvPr id="106" name="Google Shape;106;p25"/>
          <p:cNvSpPr txBox="1"/>
          <p:nvPr>
            <p:ph idx="1" type="subTitle"/>
          </p:nvPr>
        </p:nvSpPr>
        <p:spPr>
          <a:xfrm>
            <a:off x="510450" y="3235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
            </a:r>
            <a:r>
              <a:rPr lang="en" sz="2400"/>
              <a:t>y</a:t>
            </a:r>
            <a:r>
              <a:rPr lang="en"/>
              <a:t> Omar Monge</a:t>
            </a:r>
            <a:endParaRPr/>
          </a:p>
        </p:txBody>
      </p:sp>
      <p:sp>
        <p:nvSpPr>
          <p:cNvPr id="107" name="Google Shape;107;p25"/>
          <p:cNvSpPr txBox="1"/>
          <p:nvPr>
            <p:ph idx="1" type="subTitle"/>
          </p:nvPr>
        </p:nvSpPr>
        <p:spPr>
          <a:xfrm>
            <a:off x="510450" y="4370773"/>
            <a:ext cx="8123100" cy="50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mongeoa3895@student.laccd.edu</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cxnSp>
        <p:nvCxnSpPr>
          <p:cNvPr id="108" name="Google Shape;108;p25"/>
          <p:cNvCxnSpPr/>
          <p:nvPr/>
        </p:nvCxnSpPr>
        <p:spPr>
          <a:xfrm>
            <a:off x="615150" y="2998025"/>
            <a:ext cx="5004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Minimum spanning trees</a:t>
            </a:r>
            <a:endParaRPr/>
          </a:p>
        </p:txBody>
      </p:sp>
      <p:sp>
        <p:nvSpPr>
          <p:cNvPr id="165" name="Google Shape;165;p34"/>
          <p:cNvSpPr txBox="1"/>
          <p:nvPr>
            <p:ph idx="1" type="body"/>
          </p:nvPr>
        </p:nvSpPr>
        <p:spPr>
          <a:xfrm>
            <a:off x="3663300" y="1017725"/>
            <a:ext cx="5169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tool to help us is an abstract construct called Minimum spanning Trees (MST). </a:t>
            </a:r>
            <a:endParaRPr/>
          </a:p>
          <a:p>
            <a:pPr indent="0" lvl="0" marL="0" rtl="0" algn="l">
              <a:spcBef>
                <a:spcPts val="1600"/>
              </a:spcBef>
              <a:spcAft>
                <a:spcPts val="0"/>
              </a:spcAft>
              <a:buNone/>
            </a:pPr>
            <a:r>
              <a:rPr lang="en"/>
              <a:t>It is the subset of the </a:t>
            </a:r>
            <a:r>
              <a:rPr lang="en"/>
              <a:t>original</a:t>
            </a:r>
            <a:r>
              <a:rPr lang="en"/>
              <a:t> graph and shows the minimum case of weights between each node</a:t>
            </a:r>
            <a:endParaRPr/>
          </a:p>
          <a:p>
            <a:pPr indent="0" lvl="0" marL="0" rtl="0" algn="l">
              <a:spcBef>
                <a:spcPts val="1600"/>
              </a:spcBef>
              <a:spcAft>
                <a:spcPts val="0"/>
              </a:spcAft>
              <a:buNone/>
            </a:pPr>
            <a:r>
              <a:rPr lang="en"/>
              <a:t>This is what we want to find given the entire collection of data. We also want NO </a:t>
            </a:r>
            <a:r>
              <a:rPr lang="en"/>
              <a:t>unnecessary</a:t>
            </a:r>
            <a:r>
              <a:rPr lang="en"/>
              <a:t> edges, meanwhile adding and combining edges to form a new tree.</a:t>
            </a:r>
            <a:endParaRPr/>
          </a:p>
          <a:p>
            <a:pPr indent="0" lvl="0" marL="0" rtl="0" algn="l">
              <a:spcBef>
                <a:spcPts val="1600"/>
              </a:spcBef>
              <a:spcAft>
                <a:spcPts val="1600"/>
              </a:spcAft>
              <a:buNone/>
            </a:pPr>
            <a:r>
              <a:rPr lang="en"/>
              <a:t>We can perform this by using Union-find based approach. </a:t>
            </a:r>
            <a:endParaRPr/>
          </a:p>
        </p:txBody>
      </p:sp>
      <p:pic>
        <p:nvPicPr>
          <p:cNvPr id="166" name="Google Shape;166;p34"/>
          <p:cNvPicPr preferRelativeResize="0"/>
          <p:nvPr/>
        </p:nvPicPr>
        <p:blipFill>
          <a:blip r:embed="rId3">
            <a:alphaModFix/>
          </a:blip>
          <a:stretch>
            <a:fillRect/>
          </a:stretch>
        </p:blipFill>
        <p:spPr>
          <a:xfrm>
            <a:off x="503900" y="1152475"/>
            <a:ext cx="2857500" cy="2305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Kruskal and Relations </a:t>
            </a:r>
            <a:endParaRPr/>
          </a:p>
        </p:txBody>
      </p:sp>
      <p:sp>
        <p:nvSpPr>
          <p:cNvPr id="172" name="Google Shape;172;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Kruskal’s algorithm essentially is:</a:t>
            </a:r>
            <a:endParaRPr/>
          </a:p>
          <a:p>
            <a:pPr indent="0" lvl="0" marL="0" rtl="0" algn="l">
              <a:spcBef>
                <a:spcPts val="1600"/>
              </a:spcBef>
              <a:spcAft>
                <a:spcPts val="0"/>
              </a:spcAft>
              <a:buNone/>
            </a:pPr>
            <a:r>
              <a:rPr lang="en"/>
              <a:t>1) making an empty set in which to add the minimum edges, then we sort the edges of the graph </a:t>
            </a:r>
            <a:endParaRPr/>
          </a:p>
          <a:p>
            <a:pPr indent="0" lvl="0" marL="0" rtl="0" algn="l">
              <a:spcBef>
                <a:spcPts val="1600"/>
              </a:spcBef>
              <a:spcAft>
                <a:spcPts val="0"/>
              </a:spcAft>
              <a:buNone/>
            </a:pPr>
            <a:r>
              <a:rPr lang="en"/>
              <a:t>2) check if the </a:t>
            </a:r>
            <a:r>
              <a:rPr lang="en"/>
              <a:t>vertices </a:t>
            </a:r>
            <a:r>
              <a:rPr lang="en"/>
              <a:t>aren’t being repeated. We need to perform </a:t>
            </a:r>
            <a:r>
              <a:rPr b="1" lang="en"/>
              <a:t>union operation</a:t>
            </a:r>
            <a:r>
              <a:rPr lang="en"/>
              <a:t> where the collection of vertices </a:t>
            </a:r>
            <a:r>
              <a:rPr lang="en"/>
              <a:t>don't</a:t>
            </a:r>
            <a:r>
              <a:rPr lang="en"/>
              <a:t> repeat, </a:t>
            </a:r>
            <a:endParaRPr/>
          </a:p>
          <a:p>
            <a:pPr indent="0" lvl="0" marL="0" rtl="0" algn="l">
              <a:spcBef>
                <a:spcPts val="1600"/>
              </a:spcBef>
              <a:spcAft>
                <a:spcPts val="1600"/>
              </a:spcAft>
              <a:buNone/>
            </a:pPr>
            <a:r>
              <a:rPr lang="en"/>
              <a:t>performing an intersection of the two sets there should be no difference</a:t>
            </a:r>
            <a:endParaRPr/>
          </a:p>
        </p:txBody>
      </p:sp>
      <p:pic>
        <p:nvPicPr>
          <p:cNvPr id="173" name="Google Shape;173;p35"/>
          <p:cNvPicPr preferRelativeResize="0"/>
          <p:nvPr/>
        </p:nvPicPr>
        <p:blipFill>
          <a:blip r:embed="rId3">
            <a:alphaModFix/>
          </a:blip>
          <a:stretch>
            <a:fillRect/>
          </a:stretch>
        </p:blipFill>
        <p:spPr>
          <a:xfrm>
            <a:off x="680350" y="3900650"/>
            <a:ext cx="1953300" cy="668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Disjoint set intro</a:t>
            </a:r>
            <a:endParaRPr/>
          </a:p>
        </p:txBody>
      </p:sp>
      <p:sp>
        <p:nvSpPr>
          <p:cNvPr id="179" name="Google Shape;179;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Disjoint operation is a Union-find algorithm, where we perform a Union binary relation, in which to make sure elements don’t repeat.</a:t>
            </a:r>
            <a:endParaRPr/>
          </a:p>
          <a:p>
            <a:pPr indent="0" lvl="0" marL="0" rtl="0" algn="l">
              <a:spcBef>
                <a:spcPts val="1600"/>
              </a:spcBef>
              <a:spcAft>
                <a:spcPts val="0"/>
              </a:spcAft>
              <a:buNone/>
            </a:pPr>
            <a:r>
              <a:rPr lang="en"/>
              <a:t>Disjoint sets provide easy solutions, they are very good at handling problems where we have to deal with equivalence relations, where we can’t repeat elements.</a:t>
            </a:r>
            <a:endParaRPr/>
          </a:p>
          <a:p>
            <a:pPr indent="0" lvl="0" marL="0" rtl="0" algn="l">
              <a:spcBef>
                <a:spcPts val="1600"/>
              </a:spcBef>
              <a:spcAft>
                <a:spcPts val="1600"/>
              </a:spcAft>
              <a:buNone/>
            </a:pPr>
            <a:r>
              <a:rPr lang="en"/>
              <a:t>These are very useful for creating </a:t>
            </a:r>
            <a:r>
              <a:rPr lang="en"/>
              <a:t>adjacency</a:t>
            </a:r>
            <a:r>
              <a:rPr lang="en"/>
              <a:t> lists.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Disjoint Operation</a:t>
            </a:r>
            <a:endParaRPr/>
          </a:p>
        </p:txBody>
      </p:sp>
      <p:sp>
        <p:nvSpPr>
          <p:cNvPr id="185" name="Google Shape;185;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  a set with {a,b,c} and a separate set with {d,e,f} are disjointed</a:t>
            </a:r>
            <a:endParaRPr/>
          </a:p>
          <a:p>
            <a:pPr indent="0" lvl="0" marL="0" rtl="0" algn="l">
              <a:spcBef>
                <a:spcPts val="1600"/>
              </a:spcBef>
              <a:spcAft>
                <a:spcPts val="0"/>
              </a:spcAft>
              <a:buNone/>
            </a:pPr>
            <a:r>
              <a:rPr lang="en"/>
              <a:t>If we perform a Union on both of these sets we should end up with {a,b,c,d,e,f}</a:t>
            </a:r>
            <a:endParaRPr/>
          </a:p>
          <a:p>
            <a:pPr indent="0" lvl="0" marL="0" rtl="0" algn="l">
              <a:spcBef>
                <a:spcPts val="1600"/>
              </a:spcBef>
              <a:spcAft>
                <a:spcPts val="0"/>
              </a:spcAft>
              <a:buNone/>
            </a:pPr>
            <a:r>
              <a:rPr lang="en"/>
              <a:t>Because our problems requires that we sort first and then make sure no unnecessary edges are repeating this makes it easier to subset and partition the set of all the edges and weights</a:t>
            </a:r>
            <a:endParaRPr/>
          </a:p>
          <a:p>
            <a:pPr indent="45720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Equivalence relation</a:t>
            </a:r>
            <a:endParaRPr/>
          </a:p>
        </p:txBody>
      </p:sp>
      <p:sp>
        <p:nvSpPr>
          <p:cNvPr id="191" name="Google Shape;191;p38"/>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Equivalence classes are disjoint sets where the equivalent relation R on a given set A, denotes a as [a], [a] is a partition of set A with respect to a.</a:t>
            </a:r>
            <a:endParaRPr/>
          </a:p>
          <a:p>
            <a:pPr indent="457200" lvl="0" marL="0" rtl="0" algn="l">
              <a:spcBef>
                <a:spcPts val="1600"/>
              </a:spcBef>
              <a:spcAft>
                <a:spcPts val="0"/>
              </a:spcAft>
              <a:buNone/>
            </a:pPr>
            <a:r>
              <a:t/>
            </a:r>
            <a:endParaRPr/>
          </a:p>
          <a:p>
            <a:pPr indent="457200" lvl="0" marL="0" rtl="0" algn="l">
              <a:spcBef>
                <a:spcPts val="1600"/>
              </a:spcBef>
              <a:spcAft>
                <a:spcPts val="0"/>
              </a:spcAft>
              <a:buNone/>
            </a:pPr>
            <a:r>
              <a:rPr lang="en"/>
              <a:t>[a] = {x ∈A ∣x R a}</a:t>
            </a:r>
            <a:endParaRPr/>
          </a:p>
          <a:p>
            <a:pPr indent="0" lvl="0" marL="0" rtl="0" algn="l">
              <a:spcBef>
                <a:spcPts val="1600"/>
              </a:spcBef>
              <a:spcAft>
                <a:spcPts val="1600"/>
              </a:spcAft>
              <a:buNone/>
            </a:pPr>
            <a:r>
              <a:rPr lang="en"/>
              <a:t>An equivalence class is when disjoint sets in a union make up the original set. They are a partition of Set A, if R is over A, then every a∈A has an equivalence class</a:t>
            </a:r>
            <a:endParaRPr/>
          </a:p>
        </p:txBody>
      </p:sp>
      <p:pic>
        <p:nvPicPr>
          <p:cNvPr id="192" name="Google Shape;192;p38"/>
          <p:cNvPicPr preferRelativeResize="0"/>
          <p:nvPr/>
        </p:nvPicPr>
        <p:blipFill>
          <a:blip r:embed="rId3">
            <a:alphaModFix/>
          </a:blip>
          <a:stretch>
            <a:fillRect/>
          </a:stretch>
        </p:blipFill>
        <p:spPr>
          <a:xfrm>
            <a:off x="810675" y="1773025"/>
            <a:ext cx="1674069" cy="57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example with an </a:t>
            </a:r>
            <a:r>
              <a:rPr lang="en"/>
              <a:t>Equivalence</a:t>
            </a:r>
            <a:r>
              <a:rPr lang="en"/>
              <a:t> class</a:t>
            </a:r>
            <a:endParaRPr/>
          </a:p>
        </p:txBody>
      </p:sp>
      <p:sp>
        <p:nvSpPr>
          <p:cNvPr id="198" name="Google Shape;198;p39"/>
          <p:cNvSpPr txBox="1"/>
          <p:nvPr>
            <p:ph idx="1" type="body"/>
          </p:nvPr>
        </p:nvSpPr>
        <p:spPr>
          <a:xfrm>
            <a:off x="311700" y="1017725"/>
            <a:ext cx="8236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binary relation with R being a=b, aka equivalence relation.</a:t>
            </a:r>
            <a:endParaRPr/>
          </a:p>
          <a:p>
            <a:pPr indent="0" lvl="0" marL="0" rtl="0" algn="l">
              <a:spcBef>
                <a:spcPts val="1600"/>
              </a:spcBef>
              <a:spcAft>
                <a:spcPts val="1600"/>
              </a:spcAft>
              <a:buNone/>
            </a:pPr>
            <a:r>
              <a:t/>
            </a:r>
            <a:endParaRPr/>
          </a:p>
        </p:txBody>
      </p:sp>
      <p:pic>
        <p:nvPicPr>
          <p:cNvPr id="199" name="Google Shape;199;p39"/>
          <p:cNvPicPr preferRelativeResize="0"/>
          <p:nvPr/>
        </p:nvPicPr>
        <p:blipFill>
          <a:blip r:embed="rId3">
            <a:alphaModFix/>
          </a:blip>
          <a:stretch>
            <a:fillRect/>
          </a:stretch>
        </p:blipFill>
        <p:spPr>
          <a:xfrm>
            <a:off x="4572000" y="1697900"/>
            <a:ext cx="3931851" cy="3058600"/>
          </a:xfrm>
          <a:prstGeom prst="rect">
            <a:avLst/>
          </a:prstGeom>
          <a:noFill/>
          <a:ln>
            <a:noFill/>
          </a:ln>
        </p:spPr>
      </p:pic>
      <p:sp>
        <p:nvSpPr>
          <p:cNvPr id="200" name="Google Shape;200;p39"/>
          <p:cNvSpPr txBox="1"/>
          <p:nvPr>
            <p:ph idx="1" type="body"/>
          </p:nvPr>
        </p:nvSpPr>
        <p:spPr>
          <a:xfrm>
            <a:off x="311700" y="1473375"/>
            <a:ext cx="4725000" cy="4563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t>Ex1) Set A = {1,2,3} </a:t>
            </a:r>
            <a:endParaRPr sz="1600"/>
          </a:p>
          <a:p>
            <a:pPr indent="0" lvl="0" marL="0" rtl="0" algn="l">
              <a:lnSpc>
                <a:spcPct val="100000"/>
              </a:lnSpc>
              <a:spcBef>
                <a:spcPts val="1600"/>
              </a:spcBef>
              <a:spcAft>
                <a:spcPts val="0"/>
              </a:spcAft>
              <a:buNone/>
            </a:pPr>
            <a:r>
              <a:rPr lang="en" sz="1600"/>
              <a:t>R = {(1,1),(2,2),(3,3),(3,2),(2,3)} </a:t>
            </a:r>
            <a:endParaRPr sz="1600"/>
          </a:p>
          <a:p>
            <a:pPr indent="0" lvl="0" marL="0" rtl="0" algn="l">
              <a:lnSpc>
                <a:spcPct val="100000"/>
              </a:lnSpc>
              <a:spcBef>
                <a:spcPts val="1600"/>
              </a:spcBef>
              <a:spcAft>
                <a:spcPts val="0"/>
              </a:spcAft>
              <a:buNone/>
            </a:pPr>
            <a:r>
              <a:rPr lang="en" sz="1600"/>
              <a:t>[1]R = {(1,1)} = {1}</a:t>
            </a:r>
            <a:endParaRPr sz="1600"/>
          </a:p>
          <a:p>
            <a:pPr indent="0" lvl="0" marL="0" rtl="0" algn="l">
              <a:lnSpc>
                <a:spcPct val="100000"/>
              </a:lnSpc>
              <a:spcBef>
                <a:spcPts val="1600"/>
              </a:spcBef>
              <a:spcAft>
                <a:spcPts val="0"/>
              </a:spcAft>
              <a:buNone/>
            </a:pPr>
            <a:r>
              <a:rPr lang="en" sz="1600"/>
              <a:t>[2]R = {(2,2),(3,2),(2,3)} = {2,3}</a:t>
            </a:r>
            <a:endParaRPr sz="1600"/>
          </a:p>
          <a:p>
            <a:pPr indent="0" lvl="0" marL="0" rtl="0" algn="l">
              <a:lnSpc>
                <a:spcPct val="100000"/>
              </a:lnSpc>
              <a:spcBef>
                <a:spcPts val="1600"/>
              </a:spcBef>
              <a:spcAft>
                <a:spcPts val="0"/>
              </a:spcAft>
              <a:buNone/>
            </a:pPr>
            <a:r>
              <a:rPr lang="en" sz="1600"/>
              <a:t>[3]R = {(3,3),(3,2),(2,3)} = {3,2} = {2,3} = [2] </a:t>
            </a:r>
            <a:endParaRPr sz="1600"/>
          </a:p>
          <a:p>
            <a:pPr indent="0" lvl="0" marL="0" rtl="0" algn="l">
              <a:lnSpc>
                <a:spcPct val="100000"/>
              </a:lnSpc>
              <a:spcBef>
                <a:spcPts val="1600"/>
              </a:spcBef>
              <a:spcAft>
                <a:spcPts val="0"/>
              </a:spcAft>
              <a:buNone/>
            </a:pPr>
            <a:r>
              <a:rPr lang="en" sz="1600"/>
              <a:t>Let Set B be the Partition of Set A where the subsets are an equivalence class</a:t>
            </a:r>
            <a:endParaRPr sz="1600"/>
          </a:p>
          <a:p>
            <a:pPr indent="0" lvl="0" marL="0" rtl="0" algn="l">
              <a:lnSpc>
                <a:spcPct val="100000"/>
              </a:lnSpc>
              <a:spcBef>
                <a:spcPts val="1600"/>
              </a:spcBef>
              <a:spcAft>
                <a:spcPts val="0"/>
              </a:spcAft>
              <a:buNone/>
            </a:pPr>
            <a:r>
              <a:rPr lang="en" sz="1600"/>
              <a:t>Ans: B1 = {1}, B2= {2,3}</a:t>
            </a:r>
            <a:endParaRPr sz="1600"/>
          </a:p>
          <a:p>
            <a:pPr indent="0" lvl="0" marL="0" rtl="0" algn="l">
              <a:lnSpc>
                <a:spcPct val="100000"/>
              </a:lnSpc>
              <a:spcBef>
                <a:spcPts val="1600"/>
              </a:spcBef>
              <a:spcAft>
                <a:spcPts val="0"/>
              </a:spcAft>
              <a:buNone/>
            </a:pPr>
            <a:r>
              <a:t/>
            </a:r>
            <a:endParaRPr sz="1200"/>
          </a:p>
          <a:p>
            <a:pPr indent="0" lvl="0" marL="0" rtl="0" algn="l">
              <a:lnSpc>
                <a:spcPct val="100000"/>
              </a:lnSpc>
              <a:spcBef>
                <a:spcPts val="1600"/>
              </a:spcBef>
              <a:spcAft>
                <a:spcPts val="1600"/>
              </a:spcAft>
              <a:buNone/>
            </a:pPr>
            <a:r>
              <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0"/>
          <p:cNvSpPr txBox="1"/>
          <p:nvPr>
            <p:ph type="title"/>
          </p:nvPr>
        </p:nvSpPr>
        <p:spPr>
          <a:xfrm>
            <a:off x="311700" y="330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a:t>
            </a:r>
            <a:r>
              <a:rPr lang="en"/>
              <a:t> relations and displaying graphs</a:t>
            </a:r>
            <a:endParaRPr/>
          </a:p>
        </p:txBody>
      </p:sp>
      <p:sp>
        <p:nvSpPr>
          <p:cNvPr id="206" name="Google Shape;206;p40"/>
          <p:cNvSpPr txBox="1"/>
          <p:nvPr>
            <p:ph idx="1" type="body"/>
          </p:nvPr>
        </p:nvSpPr>
        <p:spPr>
          <a:xfrm>
            <a:off x="311700" y="1152475"/>
            <a:ext cx="3104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example instead of using a=b we are using the relation a&gt;b.</a:t>
            </a:r>
            <a:endParaRPr/>
          </a:p>
          <a:p>
            <a:pPr indent="0" lvl="0" marL="0" rtl="0" algn="l">
              <a:spcBef>
                <a:spcPts val="1600"/>
              </a:spcBef>
              <a:spcAft>
                <a:spcPts val="0"/>
              </a:spcAft>
              <a:buNone/>
            </a:pPr>
            <a:r>
              <a:rPr lang="en"/>
              <a:t>There are many kinds of binary relation but the one we are interested is</a:t>
            </a:r>
            <a:r>
              <a:rPr lang="en"/>
              <a:t> equivalence because we can disjoint the set without pairing unnecessary edges</a:t>
            </a:r>
            <a:endParaRPr/>
          </a:p>
          <a:p>
            <a:pPr indent="0" lvl="0" marL="0" rtl="0" algn="l">
              <a:spcBef>
                <a:spcPts val="1600"/>
              </a:spcBef>
              <a:spcAft>
                <a:spcPts val="1600"/>
              </a:spcAft>
              <a:buNone/>
            </a:pPr>
            <a:r>
              <a:t/>
            </a:r>
            <a:endParaRPr/>
          </a:p>
        </p:txBody>
      </p:sp>
      <p:pic>
        <p:nvPicPr>
          <p:cNvPr id="207" name="Google Shape;207;p40"/>
          <p:cNvPicPr preferRelativeResize="0"/>
          <p:nvPr/>
        </p:nvPicPr>
        <p:blipFill>
          <a:blip r:embed="rId3">
            <a:alphaModFix/>
          </a:blip>
          <a:stretch>
            <a:fillRect/>
          </a:stretch>
        </p:blipFill>
        <p:spPr>
          <a:xfrm>
            <a:off x="3612925" y="1152475"/>
            <a:ext cx="5140226" cy="3290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Disjoint-set </a:t>
            </a:r>
            <a:r>
              <a:rPr lang="en"/>
              <a:t>Algorithm</a:t>
            </a:r>
            <a:endParaRPr/>
          </a:p>
        </p:txBody>
      </p:sp>
      <p:sp>
        <p:nvSpPr>
          <p:cNvPr id="213" name="Google Shape;213;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Kruskal’s algorithm uses concepts from another abstract data structure called </a:t>
            </a:r>
            <a:r>
              <a:rPr b="1" lang="en"/>
              <a:t>Disjoint sets</a:t>
            </a:r>
            <a:r>
              <a:rPr lang="en"/>
              <a:t>, </a:t>
            </a:r>
            <a:r>
              <a:rPr lang="en"/>
              <a:t>also called union-find. </a:t>
            </a:r>
            <a:endParaRPr/>
          </a:p>
          <a:p>
            <a:pPr indent="0" lvl="0" marL="457200" rtl="0" algn="l">
              <a:spcBef>
                <a:spcPts val="1600"/>
              </a:spcBef>
              <a:spcAft>
                <a:spcPts val="1600"/>
              </a:spcAft>
              <a:buNone/>
            </a:pPr>
            <a:r>
              <a:t/>
            </a:r>
            <a:endParaRPr sz="1600"/>
          </a:p>
        </p:txBody>
      </p:sp>
      <p:sp>
        <p:nvSpPr>
          <p:cNvPr id="214" name="Google Shape;214;p41"/>
          <p:cNvSpPr txBox="1"/>
          <p:nvPr>
            <p:ph idx="1" type="body"/>
          </p:nvPr>
        </p:nvSpPr>
        <p:spPr>
          <a:xfrm>
            <a:off x="311700" y="2099475"/>
            <a:ext cx="3106500" cy="1390800"/>
          </a:xfrm>
          <a:prstGeom prst="rect">
            <a:avLst/>
          </a:prstGeom>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260350" lvl="0" marL="457200" rtl="0" algn="l">
              <a:lnSpc>
                <a:spcPct val="100000"/>
              </a:lnSpc>
              <a:spcBef>
                <a:spcPts val="0"/>
              </a:spcBef>
              <a:spcAft>
                <a:spcPts val="0"/>
              </a:spcAft>
              <a:buSzPts val="500"/>
              <a:buChar char="●"/>
            </a:pPr>
            <a:r>
              <a:rPr lang="en" sz="900"/>
              <a:t>function Find(x) is</a:t>
            </a:r>
            <a:endParaRPr sz="900"/>
          </a:p>
          <a:p>
            <a:pPr indent="-260350" lvl="0" marL="457200" rtl="0" algn="l">
              <a:lnSpc>
                <a:spcPct val="100000"/>
              </a:lnSpc>
              <a:spcBef>
                <a:spcPts val="0"/>
              </a:spcBef>
              <a:spcAft>
                <a:spcPts val="0"/>
              </a:spcAft>
              <a:buSzPts val="500"/>
              <a:buChar char="●"/>
            </a:pPr>
            <a:r>
              <a:rPr lang="en" sz="900"/>
              <a:t>    if x.parent ≠ x then</a:t>
            </a:r>
            <a:endParaRPr sz="900"/>
          </a:p>
          <a:p>
            <a:pPr indent="-260350" lvl="0" marL="457200" rtl="0" algn="l">
              <a:lnSpc>
                <a:spcPct val="100000"/>
              </a:lnSpc>
              <a:spcBef>
                <a:spcPts val="0"/>
              </a:spcBef>
              <a:spcAft>
                <a:spcPts val="0"/>
              </a:spcAft>
              <a:buSzPts val="500"/>
              <a:buChar char="●"/>
            </a:pPr>
            <a:r>
              <a:rPr lang="en" sz="900"/>
              <a:t>        x.parent := Find(x.parent)</a:t>
            </a:r>
            <a:endParaRPr sz="900"/>
          </a:p>
          <a:p>
            <a:pPr indent="-260350" lvl="0" marL="457200" rtl="0" algn="l">
              <a:lnSpc>
                <a:spcPct val="100000"/>
              </a:lnSpc>
              <a:spcBef>
                <a:spcPts val="0"/>
              </a:spcBef>
              <a:spcAft>
                <a:spcPts val="0"/>
              </a:spcAft>
              <a:buSzPts val="500"/>
              <a:buChar char="●"/>
            </a:pPr>
            <a:r>
              <a:rPr lang="en" sz="900"/>
              <a:t>        return x.parent</a:t>
            </a:r>
            <a:endParaRPr sz="900"/>
          </a:p>
          <a:p>
            <a:pPr indent="-260350" lvl="0" marL="457200" rtl="0" algn="l">
              <a:lnSpc>
                <a:spcPct val="100000"/>
              </a:lnSpc>
              <a:spcBef>
                <a:spcPts val="0"/>
              </a:spcBef>
              <a:spcAft>
                <a:spcPts val="0"/>
              </a:spcAft>
              <a:buSzPts val="500"/>
              <a:buChar char="●"/>
            </a:pPr>
            <a:r>
              <a:rPr lang="en" sz="900"/>
              <a:t>    else</a:t>
            </a:r>
            <a:endParaRPr sz="900"/>
          </a:p>
          <a:p>
            <a:pPr indent="-260350" lvl="0" marL="457200" rtl="0" algn="l">
              <a:lnSpc>
                <a:spcPct val="100000"/>
              </a:lnSpc>
              <a:spcBef>
                <a:spcPts val="0"/>
              </a:spcBef>
              <a:spcAft>
                <a:spcPts val="0"/>
              </a:spcAft>
              <a:buSzPts val="500"/>
              <a:buChar char="●"/>
            </a:pPr>
            <a:r>
              <a:rPr lang="en" sz="900"/>
              <a:t>        return x</a:t>
            </a:r>
            <a:endParaRPr sz="900"/>
          </a:p>
          <a:p>
            <a:pPr indent="-260350" lvl="0" marL="457200" rtl="0" algn="l">
              <a:lnSpc>
                <a:spcPct val="100000"/>
              </a:lnSpc>
              <a:spcBef>
                <a:spcPts val="0"/>
              </a:spcBef>
              <a:spcAft>
                <a:spcPts val="0"/>
              </a:spcAft>
              <a:buSzPts val="500"/>
              <a:buChar char="●"/>
            </a:pPr>
            <a:r>
              <a:rPr lang="en" sz="900"/>
              <a:t>    end if</a:t>
            </a:r>
            <a:endParaRPr sz="900"/>
          </a:p>
          <a:p>
            <a:pPr indent="-260350" lvl="0" marL="457200" rtl="0" algn="l">
              <a:lnSpc>
                <a:spcPct val="100000"/>
              </a:lnSpc>
              <a:spcBef>
                <a:spcPts val="0"/>
              </a:spcBef>
              <a:spcAft>
                <a:spcPts val="0"/>
              </a:spcAft>
              <a:buSzPts val="500"/>
              <a:buChar char="●"/>
            </a:pPr>
            <a:r>
              <a:rPr lang="en" sz="900"/>
              <a:t>end function</a:t>
            </a:r>
            <a:endParaRPr sz="900"/>
          </a:p>
          <a:p>
            <a:pPr indent="-285750" lvl="0" marL="457200" rtl="0" algn="l">
              <a:lnSpc>
                <a:spcPct val="100000"/>
              </a:lnSpc>
              <a:spcBef>
                <a:spcPts val="0"/>
              </a:spcBef>
              <a:spcAft>
                <a:spcPts val="0"/>
              </a:spcAft>
              <a:buSzPts val="900"/>
              <a:buChar char="●"/>
            </a:pPr>
            <a:r>
              <a:t/>
            </a:r>
            <a:endParaRPr sz="900"/>
          </a:p>
        </p:txBody>
      </p:sp>
      <p:sp>
        <p:nvSpPr>
          <p:cNvPr id="215" name="Google Shape;215;p41"/>
          <p:cNvSpPr txBox="1"/>
          <p:nvPr/>
        </p:nvSpPr>
        <p:spPr>
          <a:xfrm>
            <a:off x="418250" y="2004750"/>
            <a:ext cx="351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16" name="Google Shape;216;p41"/>
          <p:cNvSpPr txBox="1"/>
          <p:nvPr>
            <p:ph idx="1" type="body"/>
          </p:nvPr>
        </p:nvSpPr>
        <p:spPr>
          <a:xfrm>
            <a:off x="3743650" y="2099475"/>
            <a:ext cx="4672200" cy="2774100"/>
          </a:xfrm>
          <a:prstGeom prst="rect">
            <a:avLst/>
          </a:prstGeom>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285750" lvl="0" marL="457200" rtl="0" algn="l">
              <a:lnSpc>
                <a:spcPct val="100000"/>
              </a:lnSpc>
              <a:spcBef>
                <a:spcPts val="0"/>
              </a:spcBef>
              <a:spcAft>
                <a:spcPts val="0"/>
              </a:spcAft>
              <a:buSzPts val="900"/>
              <a:buChar char="●"/>
            </a:pPr>
            <a:r>
              <a:rPr lang="en" sz="900"/>
              <a:t>function Union(x, y) is</a:t>
            </a:r>
            <a:endParaRPr sz="900"/>
          </a:p>
          <a:p>
            <a:pPr indent="-285750" lvl="0" marL="457200" rtl="0" algn="l">
              <a:lnSpc>
                <a:spcPct val="100000"/>
              </a:lnSpc>
              <a:spcBef>
                <a:spcPts val="0"/>
              </a:spcBef>
              <a:spcAft>
                <a:spcPts val="0"/>
              </a:spcAft>
              <a:buSzPts val="900"/>
              <a:buChar char="●"/>
            </a:pPr>
            <a:r>
              <a:rPr lang="en" sz="900"/>
              <a:t>    // Replace nodes by roots</a:t>
            </a:r>
            <a:endParaRPr sz="900"/>
          </a:p>
          <a:p>
            <a:pPr indent="-285750" lvl="0" marL="457200" rtl="0" algn="l">
              <a:lnSpc>
                <a:spcPct val="100000"/>
              </a:lnSpc>
              <a:spcBef>
                <a:spcPts val="0"/>
              </a:spcBef>
              <a:spcAft>
                <a:spcPts val="0"/>
              </a:spcAft>
              <a:buSzPts val="900"/>
              <a:buChar char="●"/>
            </a:pPr>
            <a:r>
              <a:rPr lang="en" sz="900"/>
              <a:t>    x := Find(x)</a:t>
            </a:r>
            <a:endParaRPr sz="900"/>
          </a:p>
          <a:p>
            <a:pPr indent="-285750" lvl="0" marL="457200" rtl="0" algn="l">
              <a:lnSpc>
                <a:spcPct val="100000"/>
              </a:lnSpc>
              <a:spcBef>
                <a:spcPts val="0"/>
              </a:spcBef>
              <a:spcAft>
                <a:spcPts val="0"/>
              </a:spcAft>
              <a:buSzPts val="900"/>
              <a:buChar char="●"/>
            </a:pPr>
            <a:r>
              <a:rPr lang="en" sz="900"/>
              <a:t>    y := Find(y)</a:t>
            </a:r>
            <a:endParaRPr sz="900"/>
          </a:p>
          <a:p>
            <a:pPr indent="-285750" lvl="0" marL="457200" rtl="0" algn="l">
              <a:lnSpc>
                <a:spcPct val="100000"/>
              </a:lnSpc>
              <a:spcBef>
                <a:spcPts val="0"/>
              </a:spcBef>
              <a:spcAft>
                <a:spcPts val="0"/>
              </a:spcAft>
              <a:buSzPts val="900"/>
              <a:buChar char="●"/>
            </a:pPr>
            <a:r>
              <a:t/>
            </a:r>
            <a:endParaRPr sz="900"/>
          </a:p>
          <a:p>
            <a:pPr indent="-285750" lvl="0" marL="457200" rtl="0" algn="l">
              <a:lnSpc>
                <a:spcPct val="100000"/>
              </a:lnSpc>
              <a:spcBef>
                <a:spcPts val="0"/>
              </a:spcBef>
              <a:spcAft>
                <a:spcPts val="0"/>
              </a:spcAft>
              <a:buSzPts val="900"/>
              <a:buChar char="●"/>
            </a:pPr>
            <a:r>
              <a:rPr lang="en" sz="900"/>
              <a:t>    if x = y then</a:t>
            </a:r>
            <a:endParaRPr sz="900"/>
          </a:p>
          <a:p>
            <a:pPr indent="-285750" lvl="0" marL="457200" rtl="0" algn="l">
              <a:lnSpc>
                <a:spcPct val="100000"/>
              </a:lnSpc>
              <a:spcBef>
                <a:spcPts val="0"/>
              </a:spcBef>
              <a:spcAft>
                <a:spcPts val="0"/>
              </a:spcAft>
              <a:buSzPts val="900"/>
              <a:buChar char="●"/>
            </a:pPr>
            <a:r>
              <a:rPr lang="en" sz="900"/>
              <a:t>        return  // x and y are already in the same set</a:t>
            </a:r>
            <a:endParaRPr sz="900"/>
          </a:p>
          <a:p>
            <a:pPr indent="-285750" lvl="0" marL="457200" rtl="0" algn="l">
              <a:lnSpc>
                <a:spcPct val="100000"/>
              </a:lnSpc>
              <a:spcBef>
                <a:spcPts val="0"/>
              </a:spcBef>
              <a:spcAft>
                <a:spcPts val="0"/>
              </a:spcAft>
              <a:buSzPts val="900"/>
              <a:buChar char="●"/>
            </a:pPr>
            <a:r>
              <a:rPr lang="en" sz="900"/>
              <a:t>    end if</a:t>
            </a:r>
            <a:endParaRPr sz="900"/>
          </a:p>
          <a:p>
            <a:pPr indent="-285750" lvl="0" marL="457200" rtl="0" algn="l">
              <a:lnSpc>
                <a:spcPct val="100000"/>
              </a:lnSpc>
              <a:spcBef>
                <a:spcPts val="0"/>
              </a:spcBef>
              <a:spcAft>
                <a:spcPts val="0"/>
              </a:spcAft>
              <a:buSzPts val="900"/>
              <a:buChar char="●"/>
            </a:pPr>
            <a:r>
              <a:t/>
            </a:r>
            <a:endParaRPr sz="900"/>
          </a:p>
          <a:p>
            <a:pPr indent="-285750" lvl="0" marL="457200" rtl="0" algn="l">
              <a:lnSpc>
                <a:spcPct val="100000"/>
              </a:lnSpc>
              <a:spcBef>
                <a:spcPts val="0"/>
              </a:spcBef>
              <a:spcAft>
                <a:spcPts val="0"/>
              </a:spcAft>
              <a:buSzPts val="900"/>
              <a:buChar char="●"/>
            </a:pPr>
            <a:r>
              <a:rPr lang="en" sz="900"/>
              <a:t>    // If necessary, rename variables to ensure that</a:t>
            </a:r>
            <a:endParaRPr sz="900"/>
          </a:p>
          <a:p>
            <a:pPr indent="-285750" lvl="0" marL="457200" rtl="0" algn="l">
              <a:lnSpc>
                <a:spcPct val="100000"/>
              </a:lnSpc>
              <a:spcBef>
                <a:spcPts val="0"/>
              </a:spcBef>
              <a:spcAft>
                <a:spcPts val="0"/>
              </a:spcAft>
              <a:buSzPts val="900"/>
              <a:buChar char="●"/>
            </a:pPr>
            <a:r>
              <a:rPr lang="en" sz="900"/>
              <a:t>    // x has at least as many descendants as y</a:t>
            </a:r>
            <a:endParaRPr sz="900"/>
          </a:p>
          <a:p>
            <a:pPr indent="-285750" lvl="0" marL="457200" rtl="0" algn="l">
              <a:lnSpc>
                <a:spcPct val="100000"/>
              </a:lnSpc>
              <a:spcBef>
                <a:spcPts val="0"/>
              </a:spcBef>
              <a:spcAft>
                <a:spcPts val="0"/>
              </a:spcAft>
              <a:buSzPts val="900"/>
              <a:buChar char="●"/>
            </a:pPr>
            <a:r>
              <a:rPr lang="en" sz="900"/>
              <a:t>    if x.size &lt; y.size then</a:t>
            </a:r>
            <a:endParaRPr sz="900"/>
          </a:p>
          <a:p>
            <a:pPr indent="-285750" lvl="0" marL="457200" rtl="0" algn="l">
              <a:lnSpc>
                <a:spcPct val="100000"/>
              </a:lnSpc>
              <a:spcBef>
                <a:spcPts val="0"/>
              </a:spcBef>
              <a:spcAft>
                <a:spcPts val="0"/>
              </a:spcAft>
              <a:buSzPts val="900"/>
              <a:buChar char="●"/>
            </a:pPr>
            <a:r>
              <a:rPr lang="en" sz="900"/>
              <a:t>        (x, y) := (y, x)</a:t>
            </a:r>
            <a:endParaRPr sz="900"/>
          </a:p>
          <a:p>
            <a:pPr indent="-285750" lvl="0" marL="457200" rtl="0" algn="l">
              <a:lnSpc>
                <a:spcPct val="100000"/>
              </a:lnSpc>
              <a:spcBef>
                <a:spcPts val="0"/>
              </a:spcBef>
              <a:spcAft>
                <a:spcPts val="0"/>
              </a:spcAft>
              <a:buSzPts val="900"/>
              <a:buChar char="●"/>
            </a:pPr>
            <a:r>
              <a:rPr lang="en" sz="900"/>
              <a:t>    end if</a:t>
            </a:r>
            <a:endParaRPr sz="900"/>
          </a:p>
          <a:p>
            <a:pPr indent="-285750" lvl="0" marL="457200" rtl="0" algn="l">
              <a:lnSpc>
                <a:spcPct val="100000"/>
              </a:lnSpc>
              <a:spcBef>
                <a:spcPts val="0"/>
              </a:spcBef>
              <a:spcAft>
                <a:spcPts val="0"/>
              </a:spcAft>
              <a:buSzPts val="900"/>
              <a:buChar char="●"/>
            </a:pPr>
            <a:r>
              <a:t/>
            </a:r>
            <a:endParaRPr sz="900"/>
          </a:p>
          <a:p>
            <a:pPr indent="-285750" lvl="0" marL="457200" rtl="0" algn="l">
              <a:lnSpc>
                <a:spcPct val="100000"/>
              </a:lnSpc>
              <a:spcBef>
                <a:spcPts val="0"/>
              </a:spcBef>
              <a:spcAft>
                <a:spcPts val="0"/>
              </a:spcAft>
              <a:buSzPts val="900"/>
              <a:buChar char="●"/>
            </a:pPr>
            <a:r>
              <a:rPr lang="en" sz="900"/>
              <a:t>    // Make x the new root</a:t>
            </a:r>
            <a:endParaRPr sz="900"/>
          </a:p>
          <a:p>
            <a:pPr indent="-285750" lvl="0" marL="457200" rtl="0" algn="l">
              <a:lnSpc>
                <a:spcPct val="100000"/>
              </a:lnSpc>
              <a:spcBef>
                <a:spcPts val="0"/>
              </a:spcBef>
              <a:spcAft>
                <a:spcPts val="0"/>
              </a:spcAft>
              <a:buSzPts val="900"/>
              <a:buChar char="●"/>
            </a:pPr>
            <a:r>
              <a:rPr lang="en" sz="900"/>
              <a:t>    y.parent := x</a:t>
            </a:r>
            <a:endParaRPr sz="900"/>
          </a:p>
          <a:p>
            <a:pPr indent="-285750" lvl="0" marL="457200" rtl="0" algn="l">
              <a:lnSpc>
                <a:spcPct val="100000"/>
              </a:lnSpc>
              <a:spcBef>
                <a:spcPts val="0"/>
              </a:spcBef>
              <a:spcAft>
                <a:spcPts val="0"/>
              </a:spcAft>
              <a:buSzPts val="900"/>
              <a:buChar char="●"/>
            </a:pPr>
            <a:r>
              <a:rPr lang="en" sz="900"/>
              <a:t>    // Update the size of x</a:t>
            </a:r>
            <a:endParaRPr sz="900"/>
          </a:p>
          <a:p>
            <a:pPr indent="-285750" lvl="0" marL="457200" rtl="0" algn="l">
              <a:lnSpc>
                <a:spcPct val="100000"/>
              </a:lnSpc>
              <a:spcBef>
                <a:spcPts val="0"/>
              </a:spcBef>
              <a:spcAft>
                <a:spcPts val="0"/>
              </a:spcAft>
              <a:buSzPts val="900"/>
              <a:buChar char="●"/>
            </a:pPr>
            <a:r>
              <a:rPr lang="en" sz="900"/>
              <a:t>    x.size := x.size + y.size</a:t>
            </a:r>
            <a:endParaRPr sz="900"/>
          </a:p>
          <a:p>
            <a:pPr indent="-285750" lvl="0" marL="457200" rtl="0" algn="l">
              <a:lnSpc>
                <a:spcPct val="100000"/>
              </a:lnSpc>
              <a:spcBef>
                <a:spcPts val="0"/>
              </a:spcBef>
              <a:spcAft>
                <a:spcPts val="0"/>
              </a:spcAft>
              <a:buSzPts val="900"/>
              <a:buChar char="●"/>
            </a:pPr>
            <a:r>
              <a:rPr lang="en" sz="900"/>
              <a:t>end function</a:t>
            </a:r>
            <a:endParaRPr sz="900"/>
          </a:p>
          <a:p>
            <a:pPr indent="-260350" lvl="0" marL="457200" rtl="0" algn="l">
              <a:lnSpc>
                <a:spcPct val="100000"/>
              </a:lnSpc>
              <a:spcBef>
                <a:spcPts val="0"/>
              </a:spcBef>
              <a:spcAft>
                <a:spcPts val="0"/>
              </a:spcAft>
              <a:buSzPts val="500"/>
              <a:buChar char="●"/>
            </a:pPr>
            <a:r>
              <a:t/>
            </a:r>
            <a:endParaRPr sz="500"/>
          </a:p>
        </p:txBody>
      </p:sp>
      <p:sp>
        <p:nvSpPr>
          <p:cNvPr id="217" name="Google Shape;217;p41"/>
          <p:cNvSpPr txBox="1"/>
          <p:nvPr>
            <p:ph idx="1" type="body"/>
          </p:nvPr>
        </p:nvSpPr>
        <p:spPr>
          <a:xfrm>
            <a:off x="311700" y="3490275"/>
            <a:ext cx="3106500" cy="1390800"/>
          </a:xfrm>
          <a:prstGeom prst="rect">
            <a:avLst/>
          </a:prstGeom>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260350" lvl="0" marL="457200" rtl="0" algn="l">
              <a:lnSpc>
                <a:spcPct val="100000"/>
              </a:lnSpc>
              <a:spcBef>
                <a:spcPts val="0"/>
              </a:spcBef>
              <a:spcAft>
                <a:spcPts val="0"/>
              </a:spcAft>
              <a:buSzPts val="500"/>
              <a:buChar char="●"/>
            </a:pPr>
            <a:r>
              <a:rPr lang="en" sz="900"/>
              <a:t>function MakeSet(x) is</a:t>
            </a:r>
            <a:endParaRPr sz="900"/>
          </a:p>
          <a:p>
            <a:pPr indent="-260350" lvl="0" marL="457200" rtl="0" algn="l">
              <a:lnSpc>
                <a:spcPct val="100000"/>
              </a:lnSpc>
              <a:spcBef>
                <a:spcPts val="0"/>
              </a:spcBef>
              <a:spcAft>
                <a:spcPts val="0"/>
              </a:spcAft>
              <a:buSzPts val="500"/>
              <a:buChar char="●"/>
            </a:pPr>
            <a:r>
              <a:rPr lang="en" sz="900"/>
              <a:t>    if x is not already in the forest then</a:t>
            </a:r>
            <a:endParaRPr sz="900"/>
          </a:p>
          <a:p>
            <a:pPr indent="-260350" lvl="0" marL="457200" rtl="0" algn="l">
              <a:lnSpc>
                <a:spcPct val="100000"/>
              </a:lnSpc>
              <a:spcBef>
                <a:spcPts val="0"/>
              </a:spcBef>
              <a:spcAft>
                <a:spcPts val="0"/>
              </a:spcAft>
              <a:buSzPts val="500"/>
              <a:buChar char="●"/>
            </a:pPr>
            <a:r>
              <a:rPr lang="en" sz="900"/>
              <a:t>        x.parent := x</a:t>
            </a:r>
            <a:endParaRPr sz="900"/>
          </a:p>
          <a:p>
            <a:pPr indent="-260350" lvl="0" marL="457200" rtl="0" algn="l">
              <a:lnSpc>
                <a:spcPct val="100000"/>
              </a:lnSpc>
              <a:spcBef>
                <a:spcPts val="0"/>
              </a:spcBef>
              <a:spcAft>
                <a:spcPts val="0"/>
              </a:spcAft>
              <a:buSzPts val="500"/>
              <a:buChar char="●"/>
            </a:pPr>
            <a:r>
              <a:rPr lang="en" sz="900"/>
              <a:t>        x.size := 1     // if nodes store size</a:t>
            </a:r>
            <a:endParaRPr sz="900"/>
          </a:p>
          <a:p>
            <a:pPr indent="-260350" lvl="0" marL="457200" rtl="0" algn="l">
              <a:lnSpc>
                <a:spcPct val="100000"/>
              </a:lnSpc>
              <a:spcBef>
                <a:spcPts val="0"/>
              </a:spcBef>
              <a:spcAft>
                <a:spcPts val="0"/>
              </a:spcAft>
              <a:buSzPts val="500"/>
              <a:buChar char="●"/>
            </a:pPr>
            <a:r>
              <a:rPr lang="en" sz="900"/>
              <a:t>        x.rank := 0     // if nodes store rank</a:t>
            </a:r>
            <a:endParaRPr sz="900"/>
          </a:p>
          <a:p>
            <a:pPr indent="-260350" lvl="0" marL="457200" rtl="0" algn="l">
              <a:lnSpc>
                <a:spcPct val="100000"/>
              </a:lnSpc>
              <a:spcBef>
                <a:spcPts val="0"/>
              </a:spcBef>
              <a:spcAft>
                <a:spcPts val="0"/>
              </a:spcAft>
              <a:buSzPts val="500"/>
              <a:buChar char="●"/>
            </a:pPr>
            <a:r>
              <a:rPr lang="en" sz="900"/>
              <a:t>    end if</a:t>
            </a:r>
            <a:endParaRPr sz="900"/>
          </a:p>
          <a:p>
            <a:pPr indent="-260350" lvl="0" marL="457200" rtl="0" algn="l">
              <a:lnSpc>
                <a:spcPct val="100000"/>
              </a:lnSpc>
              <a:spcBef>
                <a:spcPts val="0"/>
              </a:spcBef>
              <a:spcAft>
                <a:spcPts val="0"/>
              </a:spcAft>
              <a:buSzPts val="500"/>
              <a:buChar char="●"/>
            </a:pPr>
            <a:r>
              <a:rPr lang="en" sz="900"/>
              <a:t>end function</a:t>
            </a:r>
            <a:endParaRPr sz="900"/>
          </a:p>
          <a:p>
            <a:pPr indent="-285750" lvl="0" marL="457200" rtl="0" algn="l">
              <a:lnSpc>
                <a:spcPct val="100000"/>
              </a:lnSpc>
              <a:spcBef>
                <a:spcPts val="0"/>
              </a:spcBef>
              <a:spcAft>
                <a:spcPts val="0"/>
              </a:spcAft>
              <a:buSzPts val="900"/>
              <a:buChar char="●"/>
            </a:pPr>
            <a:r>
              <a:t/>
            </a:r>
            <a:endParaRPr sz="900"/>
          </a:p>
          <a:p>
            <a:pPr indent="-285750" lvl="0" marL="457200" rtl="0" algn="l">
              <a:lnSpc>
                <a:spcPct val="100000"/>
              </a:lnSpc>
              <a:spcBef>
                <a:spcPts val="0"/>
              </a:spcBef>
              <a:spcAft>
                <a:spcPts val="0"/>
              </a:spcAft>
              <a:buSzPts val="900"/>
              <a:buChar char="●"/>
            </a:pPr>
            <a:r>
              <a:t/>
            </a:r>
            <a:endParaRPr sz="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Kruskal’s </a:t>
            </a:r>
            <a:r>
              <a:rPr lang="en"/>
              <a:t>Algorithms</a:t>
            </a:r>
            <a:endParaRPr/>
          </a:p>
        </p:txBody>
      </p:sp>
      <p:sp>
        <p:nvSpPr>
          <p:cNvPr id="223" name="Google Shape;223;p42"/>
          <p:cNvSpPr txBox="1"/>
          <p:nvPr>
            <p:ph idx="1" type="body"/>
          </p:nvPr>
        </p:nvSpPr>
        <p:spPr>
          <a:xfrm>
            <a:off x="311700" y="1017725"/>
            <a:ext cx="8520600" cy="35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Kruskal's</a:t>
            </a:r>
            <a:r>
              <a:rPr lang="en"/>
              <a:t> algorithm </a:t>
            </a:r>
            <a:r>
              <a:rPr lang="en"/>
              <a:t>pseudo</a:t>
            </a:r>
            <a:r>
              <a:rPr lang="en"/>
              <a:t> code</a:t>
            </a:r>
            <a:endParaRPr/>
          </a:p>
          <a:p>
            <a:pPr indent="-342900" lvl="0" marL="457200" rtl="0" algn="l">
              <a:lnSpc>
                <a:spcPct val="100000"/>
              </a:lnSpc>
              <a:spcBef>
                <a:spcPts val="1600"/>
              </a:spcBef>
              <a:spcAft>
                <a:spcPts val="0"/>
              </a:spcAft>
              <a:buSzPts val="1800"/>
              <a:buChar char="●"/>
            </a:pPr>
            <a:r>
              <a:rPr lang="en"/>
              <a:t>    F:= ∅</a:t>
            </a:r>
            <a:endParaRPr/>
          </a:p>
          <a:p>
            <a:pPr indent="-342900" lvl="0" marL="457200" rtl="0" algn="l">
              <a:lnSpc>
                <a:spcPct val="100000"/>
              </a:lnSpc>
              <a:spcBef>
                <a:spcPts val="0"/>
              </a:spcBef>
              <a:spcAft>
                <a:spcPts val="0"/>
              </a:spcAft>
              <a:buSzPts val="1800"/>
              <a:buChar char="●"/>
            </a:pPr>
            <a:r>
              <a:rPr lang="en"/>
              <a:t>    for each v ∈ G.V do</a:t>
            </a:r>
            <a:endParaRPr/>
          </a:p>
          <a:p>
            <a:pPr indent="-342900" lvl="0" marL="457200" rtl="0" algn="l">
              <a:lnSpc>
                <a:spcPct val="100000"/>
              </a:lnSpc>
              <a:spcBef>
                <a:spcPts val="0"/>
              </a:spcBef>
              <a:spcAft>
                <a:spcPts val="0"/>
              </a:spcAft>
              <a:buSzPts val="1800"/>
              <a:buChar char="●"/>
            </a:pPr>
            <a:r>
              <a:rPr lang="en"/>
              <a:t>        MAKE-SET(v)</a:t>
            </a:r>
            <a:endParaRPr/>
          </a:p>
          <a:p>
            <a:pPr indent="-342900" lvl="0" marL="457200" rtl="0" algn="l">
              <a:lnSpc>
                <a:spcPct val="100000"/>
              </a:lnSpc>
              <a:spcBef>
                <a:spcPts val="0"/>
              </a:spcBef>
              <a:spcAft>
                <a:spcPts val="0"/>
              </a:spcAft>
              <a:buSzPts val="1800"/>
              <a:buChar char="●"/>
            </a:pPr>
            <a:r>
              <a:rPr lang="en"/>
              <a:t>    for each (u, v) in G.E ordered by weight(u, v), increasing do</a:t>
            </a:r>
            <a:endParaRPr/>
          </a:p>
          <a:p>
            <a:pPr indent="-342900" lvl="0" marL="457200" rtl="0" algn="l">
              <a:lnSpc>
                <a:spcPct val="100000"/>
              </a:lnSpc>
              <a:spcBef>
                <a:spcPts val="0"/>
              </a:spcBef>
              <a:spcAft>
                <a:spcPts val="0"/>
              </a:spcAft>
              <a:buSzPts val="1800"/>
              <a:buChar char="●"/>
            </a:pPr>
            <a:r>
              <a:rPr lang="en"/>
              <a:t>        if FIND-SET(u) ≠ FIND-SET(v) then</a:t>
            </a:r>
            <a:endParaRPr/>
          </a:p>
          <a:p>
            <a:pPr indent="-342900" lvl="0" marL="457200" rtl="0" algn="l">
              <a:lnSpc>
                <a:spcPct val="100000"/>
              </a:lnSpc>
              <a:spcBef>
                <a:spcPts val="0"/>
              </a:spcBef>
              <a:spcAft>
                <a:spcPts val="0"/>
              </a:spcAft>
              <a:buSzPts val="1800"/>
              <a:buChar char="●"/>
            </a:pPr>
            <a:r>
              <a:rPr lang="en"/>
              <a:t>            F:= F ∪ {(u, v)} ∪ {(v, u)}</a:t>
            </a:r>
            <a:endParaRPr/>
          </a:p>
          <a:p>
            <a:pPr indent="-342900" lvl="0" marL="457200" rtl="0" algn="l">
              <a:lnSpc>
                <a:spcPct val="100000"/>
              </a:lnSpc>
              <a:spcBef>
                <a:spcPts val="0"/>
              </a:spcBef>
              <a:spcAft>
                <a:spcPts val="0"/>
              </a:spcAft>
              <a:buSzPts val="1800"/>
              <a:buChar char="●"/>
            </a:pPr>
            <a:r>
              <a:rPr lang="en"/>
              <a:t>            UNION(FIND-SET(u), FIND-SET(v))</a:t>
            </a:r>
            <a:endParaRPr/>
          </a:p>
          <a:p>
            <a:pPr indent="-342900" lvl="0" marL="457200" rtl="0" algn="l">
              <a:lnSpc>
                <a:spcPct val="100000"/>
              </a:lnSpc>
              <a:spcBef>
                <a:spcPts val="0"/>
              </a:spcBef>
              <a:spcAft>
                <a:spcPts val="0"/>
              </a:spcAft>
              <a:buSzPts val="1800"/>
              <a:buChar char="●"/>
            </a:pPr>
            <a:r>
              <a:rPr lang="en"/>
              <a:t>    return F</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3"/>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about shortest path from a source?</a:t>
            </a:r>
            <a:endParaRPr/>
          </a:p>
        </p:txBody>
      </p:sp>
      <p:sp>
        <p:nvSpPr>
          <p:cNvPr id="229" name="Google Shape;229;p43"/>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30" name="Google Shape;230;p4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In this case we have to use distrijia’s algo, since disjoint and kuscral alg are for finding MST</a:t>
            </a:r>
            <a:endParaRPr/>
          </a:p>
          <a:p>
            <a:pPr indent="-342900" lvl="0" marL="457200" rtl="0" algn="l">
              <a:spcBef>
                <a:spcPts val="1600"/>
              </a:spcBef>
              <a:spcAft>
                <a:spcPts val="1600"/>
              </a:spcAft>
              <a:buSzPts val="1800"/>
              <a:buChar char="●"/>
            </a:pPr>
            <a:r>
              <a:rPr lang="en"/>
              <a:t>Distrijia is finding a path between two vertices or a source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Why I chose this?</a:t>
            </a:r>
            <a:endParaRPr sz="3600"/>
          </a:p>
        </p:txBody>
      </p:sp>
      <p:sp>
        <p:nvSpPr>
          <p:cNvPr id="114" name="Google Shape;114;p26"/>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Data </a:t>
            </a:r>
            <a:r>
              <a:rPr lang="en" sz="2400"/>
              <a:t>analysis</a:t>
            </a:r>
            <a:r>
              <a:rPr lang="en" sz="2400"/>
              <a:t> and </a:t>
            </a:r>
            <a:r>
              <a:rPr lang="en" sz="2400"/>
              <a:t>effective</a:t>
            </a:r>
            <a:r>
              <a:rPr lang="en" sz="2400"/>
              <a:t> programing requires to have an intuition of Discrete math and logic. I wanted to research how algorithms connect with symbolic logic so I could </a:t>
            </a:r>
            <a:r>
              <a:rPr lang="en" sz="2400"/>
              <a:t>further</a:t>
            </a:r>
            <a:r>
              <a:rPr lang="en" sz="2400"/>
              <a:t> </a:t>
            </a:r>
            <a:r>
              <a:rPr lang="en" sz="2400"/>
              <a:t>my understanding </a:t>
            </a:r>
            <a:endParaRPr sz="2400"/>
          </a:p>
          <a:p>
            <a:pPr indent="0" lvl="0" marL="0" rtl="0" algn="l">
              <a:spcBef>
                <a:spcPts val="1600"/>
              </a:spcBef>
              <a:spcAft>
                <a:spcPts val="0"/>
              </a:spcAft>
              <a:buNone/>
            </a:pPr>
            <a:r>
              <a:rPr lang="en" sz="2400"/>
              <a:t>	</a:t>
            </a:r>
            <a:endParaRPr sz="2400"/>
          </a:p>
          <a:p>
            <a:pPr indent="0" lvl="0" marL="0" rtl="0" algn="l">
              <a:spcBef>
                <a:spcPts val="1600"/>
              </a:spcBef>
              <a:spcAft>
                <a:spcPts val="1600"/>
              </a:spcAft>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7"/>
          <p:cNvSpPr txBox="1"/>
          <p:nvPr>
            <p:ph type="title"/>
          </p:nvPr>
        </p:nvSpPr>
        <p:spPr>
          <a:xfrm>
            <a:off x="265500" y="1816950"/>
            <a:ext cx="4045200" cy="150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theory and logic from discrete math apply to us?</a:t>
            </a:r>
            <a:endParaRPr/>
          </a:p>
        </p:txBody>
      </p:sp>
      <p:sp>
        <p:nvSpPr>
          <p:cNvPr id="120" name="Google Shape;120;p2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Let’s say I am trying to determine the shortest path between all locations, networks, flights, etc.</a:t>
            </a:r>
            <a:endParaRPr sz="2400"/>
          </a:p>
          <a:p>
            <a:pPr indent="0" lvl="0" marL="0" rtl="0" algn="l">
              <a:spcBef>
                <a:spcPts val="1600"/>
              </a:spcBef>
              <a:spcAft>
                <a:spcPts val="0"/>
              </a:spcAft>
              <a:buNone/>
            </a:pPr>
            <a:r>
              <a:t/>
            </a:r>
            <a:endParaRPr sz="2400"/>
          </a:p>
          <a:p>
            <a:pPr indent="0" lvl="0" marL="0" rtl="0" algn="l">
              <a:spcBef>
                <a:spcPts val="1600"/>
              </a:spcBef>
              <a:spcAft>
                <a:spcPts val="1600"/>
              </a:spcAft>
              <a:buNone/>
            </a:pPr>
            <a:r>
              <a:rPr lang="en" sz="2400"/>
              <a:t>How can I effectively communicate the information and how do I determine </a:t>
            </a:r>
            <a:r>
              <a:rPr lang="en" sz="2400"/>
              <a:t>what</a:t>
            </a:r>
            <a:r>
              <a:rPr lang="en" sz="2400"/>
              <a:t> the meaningful relationship is?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Network problem</a:t>
            </a:r>
            <a:endParaRPr/>
          </a:p>
        </p:txBody>
      </p:sp>
      <p:sp>
        <p:nvSpPr>
          <p:cNvPr id="126" name="Google Shape;126;p28"/>
          <p:cNvSpPr txBox="1"/>
          <p:nvPr>
            <p:ph idx="1" type="body"/>
          </p:nvPr>
        </p:nvSpPr>
        <p:spPr>
          <a:xfrm>
            <a:off x="311700" y="1152475"/>
            <a:ext cx="5457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have a collection of data that have a relationship to one another, how can we find what data(nodes or vertex) have special meaning. For example, if we </a:t>
            </a:r>
            <a:r>
              <a:rPr lang="en"/>
              <a:t>scroll through facebook, how does facebook know who to recommend to add as a friend? </a:t>
            </a:r>
            <a:endParaRPr/>
          </a:p>
          <a:p>
            <a:pPr indent="0" lvl="0" marL="0" rtl="0" algn="l">
              <a:spcBef>
                <a:spcPts val="1600"/>
              </a:spcBef>
              <a:spcAft>
                <a:spcPts val="0"/>
              </a:spcAft>
              <a:buNone/>
            </a:pPr>
            <a:r>
              <a:rPr lang="en"/>
              <a:t>They sort and chose the closes or neighboring people who you might know based on a graph.</a:t>
            </a:r>
            <a:endParaRPr/>
          </a:p>
          <a:p>
            <a:pPr indent="0" lvl="0" marL="0" rtl="0" algn="l">
              <a:spcBef>
                <a:spcPts val="1600"/>
              </a:spcBef>
              <a:spcAft>
                <a:spcPts val="0"/>
              </a:spcAft>
              <a:buNone/>
            </a:pPr>
            <a:r>
              <a:rPr lang="en"/>
              <a:t>This requires a fundamental logic of binary relations.  </a:t>
            </a:r>
            <a:endParaRPr/>
          </a:p>
          <a:p>
            <a:pPr indent="0" lvl="0" marL="0" rtl="0" algn="l">
              <a:spcBef>
                <a:spcPts val="1600"/>
              </a:spcBef>
              <a:spcAft>
                <a:spcPts val="1600"/>
              </a:spcAft>
              <a:buNone/>
            </a:pPr>
            <a:r>
              <a:t/>
            </a:r>
            <a:endParaRPr/>
          </a:p>
        </p:txBody>
      </p:sp>
      <p:pic>
        <p:nvPicPr>
          <p:cNvPr id="127" name="Google Shape;127;p28"/>
          <p:cNvPicPr preferRelativeResize="0"/>
          <p:nvPr/>
        </p:nvPicPr>
        <p:blipFill>
          <a:blip r:embed="rId3">
            <a:alphaModFix/>
          </a:blip>
          <a:stretch>
            <a:fillRect/>
          </a:stretch>
        </p:blipFill>
        <p:spPr>
          <a:xfrm>
            <a:off x="5769000" y="930775"/>
            <a:ext cx="2625551" cy="1640975"/>
          </a:xfrm>
          <a:prstGeom prst="rect">
            <a:avLst/>
          </a:prstGeom>
          <a:noFill/>
          <a:ln>
            <a:noFill/>
          </a:ln>
        </p:spPr>
      </p:pic>
      <p:pic>
        <p:nvPicPr>
          <p:cNvPr id="128" name="Google Shape;128;p28"/>
          <p:cNvPicPr preferRelativeResize="0"/>
          <p:nvPr/>
        </p:nvPicPr>
        <p:blipFill>
          <a:blip r:embed="rId4">
            <a:alphaModFix/>
          </a:blip>
          <a:stretch>
            <a:fillRect/>
          </a:stretch>
        </p:blipFill>
        <p:spPr>
          <a:xfrm>
            <a:off x="5653025" y="2571750"/>
            <a:ext cx="2857500" cy="1600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9"/>
          <p:cNvSpPr txBox="1"/>
          <p:nvPr>
            <p:ph type="title"/>
          </p:nvPr>
        </p:nvSpPr>
        <p:spPr>
          <a:xfrm>
            <a:off x="1009475" y="-1651475"/>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400"/>
              <a:t>Look at this mess</a:t>
            </a:r>
            <a:endParaRPr sz="4400"/>
          </a:p>
        </p:txBody>
      </p:sp>
      <p:pic>
        <p:nvPicPr>
          <p:cNvPr id="134" name="Google Shape;134;p29"/>
          <p:cNvPicPr preferRelativeResize="0"/>
          <p:nvPr/>
        </p:nvPicPr>
        <p:blipFill>
          <a:blip r:embed="rId3">
            <a:alphaModFix/>
          </a:blip>
          <a:stretch>
            <a:fillRect/>
          </a:stretch>
        </p:blipFill>
        <p:spPr>
          <a:xfrm>
            <a:off x="759150" y="699403"/>
            <a:ext cx="7218300" cy="4011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type of graphs are there?</a:t>
            </a:r>
            <a:endParaRPr/>
          </a:p>
        </p:txBody>
      </p:sp>
      <p:sp>
        <p:nvSpPr>
          <p:cNvPr id="140" name="Google Shape;140;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First let’s figure out what kind of graph we are trying to represent:</a:t>
            </a:r>
            <a:endParaRPr sz="2200"/>
          </a:p>
          <a:p>
            <a:pPr indent="0" lvl="0" marL="0" rtl="0" algn="l">
              <a:spcBef>
                <a:spcPts val="1600"/>
              </a:spcBef>
              <a:spcAft>
                <a:spcPts val="0"/>
              </a:spcAft>
              <a:buNone/>
            </a:pPr>
            <a:r>
              <a:rPr lang="en" sz="2200"/>
              <a:t>	Here are a few that are </a:t>
            </a:r>
            <a:r>
              <a:rPr lang="en" sz="2200"/>
              <a:t>relevant</a:t>
            </a:r>
            <a:r>
              <a:rPr lang="en" sz="2200"/>
              <a:t> to our problem:</a:t>
            </a:r>
            <a:endParaRPr sz="2200"/>
          </a:p>
          <a:p>
            <a:pPr indent="0" lvl="0" marL="457200" rtl="0" algn="l">
              <a:spcBef>
                <a:spcPts val="1600"/>
              </a:spcBef>
              <a:spcAft>
                <a:spcPts val="0"/>
              </a:spcAft>
              <a:buNone/>
            </a:pPr>
            <a:r>
              <a:rPr lang="en" sz="2200"/>
              <a:t>A simple graph is when all </a:t>
            </a:r>
            <a:r>
              <a:rPr lang="en" sz="2200"/>
              <a:t>vertices</a:t>
            </a:r>
            <a:r>
              <a:rPr lang="en" sz="2200"/>
              <a:t> connect</a:t>
            </a:r>
            <a:endParaRPr sz="2200"/>
          </a:p>
          <a:p>
            <a:pPr indent="0" lvl="0" marL="457200" rtl="0" algn="l">
              <a:spcBef>
                <a:spcPts val="1600"/>
              </a:spcBef>
              <a:spcAft>
                <a:spcPts val="0"/>
              </a:spcAft>
              <a:buNone/>
            </a:pPr>
            <a:r>
              <a:rPr lang="en" sz="2200"/>
              <a:t>A weighted graph is when the edges of the vertices have numbers, weights, data.</a:t>
            </a:r>
            <a:endParaRPr sz="2200"/>
          </a:p>
          <a:p>
            <a:pPr indent="0" lvl="0" marL="457200" rtl="0" algn="l">
              <a:spcBef>
                <a:spcPts val="1600"/>
              </a:spcBef>
              <a:spcAft>
                <a:spcPts val="0"/>
              </a:spcAft>
              <a:buNone/>
            </a:pPr>
            <a:r>
              <a:rPr lang="en" sz="2200"/>
              <a:t>A directed graph is when vertices are going in one way with vectors. Undirected means the path flows all directions</a:t>
            </a:r>
            <a:endParaRPr sz="2200"/>
          </a:p>
          <a:p>
            <a:pPr indent="0" lvl="0" marL="0" rtl="0" algn="l">
              <a:spcBef>
                <a:spcPts val="1600"/>
              </a:spcBef>
              <a:spcAft>
                <a:spcPts val="1600"/>
              </a:spcAft>
              <a:buNone/>
            </a:pPr>
            <a:r>
              <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Representing the Graph</a:t>
            </a:r>
            <a:endParaRPr sz="3600"/>
          </a:p>
        </p:txBody>
      </p:sp>
      <p:sp>
        <p:nvSpPr>
          <p:cNvPr id="146" name="Google Shape;146;p31"/>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There are three ways to represent a weighted graph:</a:t>
            </a:r>
            <a:endParaRPr sz="2200"/>
          </a:p>
          <a:p>
            <a:pPr indent="0" lvl="0" marL="0" rtl="0" algn="l">
              <a:spcBef>
                <a:spcPts val="1600"/>
              </a:spcBef>
              <a:spcAft>
                <a:spcPts val="0"/>
              </a:spcAft>
              <a:buNone/>
            </a:pPr>
            <a:r>
              <a:rPr lang="en" sz="2200"/>
              <a:t>•Representing Weighted Edges: Edge Array</a:t>
            </a:r>
            <a:endParaRPr sz="2200"/>
          </a:p>
          <a:p>
            <a:pPr indent="0" lvl="0" marL="0" rtl="0" algn="l">
              <a:spcBef>
                <a:spcPts val="1600"/>
              </a:spcBef>
              <a:spcAft>
                <a:spcPts val="0"/>
              </a:spcAft>
              <a:buNone/>
            </a:pPr>
            <a:r>
              <a:rPr lang="en" sz="2200"/>
              <a:t>•Weighted Adjacency matrices</a:t>
            </a:r>
            <a:endParaRPr sz="2200"/>
          </a:p>
          <a:p>
            <a:pPr indent="0" lvl="0" marL="0" rtl="0" algn="l">
              <a:spcBef>
                <a:spcPts val="1600"/>
              </a:spcBef>
              <a:spcAft>
                <a:spcPts val="0"/>
              </a:spcAft>
              <a:buNone/>
            </a:pPr>
            <a:r>
              <a:rPr lang="en" sz="2200"/>
              <a:t>•Adjacency lists –it combines adjacency matrices with edge lists</a:t>
            </a:r>
            <a:endParaRPr sz="2200"/>
          </a:p>
          <a:p>
            <a:pPr indent="0" lvl="0" marL="0" rtl="0" algn="l">
              <a:spcBef>
                <a:spcPts val="1600"/>
              </a:spcBef>
              <a:spcAft>
                <a:spcPts val="1600"/>
              </a:spcAft>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2"/>
          <p:cNvSpPr txBox="1"/>
          <p:nvPr>
            <p:ph idx="4294967295" type="title"/>
          </p:nvPr>
        </p:nvSpPr>
        <p:spPr>
          <a:xfrm>
            <a:off x="311700" y="445025"/>
            <a:ext cx="4084500" cy="10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Possible solution..</a:t>
            </a:r>
            <a:endParaRPr sz="3600"/>
          </a:p>
        </p:txBody>
      </p:sp>
      <p:sp>
        <p:nvSpPr>
          <p:cNvPr id="152" name="Google Shape;152;p32"/>
          <p:cNvSpPr txBox="1"/>
          <p:nvPr>
            <p:ph idx="4294967295" type="body"/>
          </p:nvPr>
        </p:nvSpPr>
        <p:spPr>
          <a:xfrm>
            <a:off x="311700" y="1169275"/>
            <a:ext cx="4084500" cy="3915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We know that edge length is weighted because of the time, distance etc.</a:t>
            </a:r>
            <a:endParaRPr/>
          </a:p>
          <a:p>
            <a:pPr indent="-342900" lvl="0" marL="457200" rtl="0" algn="l">
              <a:spcBef>
                <a:spcPts val="1600"/>
              </a:spcBef>
              <a:spcAft>
                <a:spcPts val="1600"/>
              </a:spcAft>
              <a:buSzPts val="1800"/>
              <a:buAutoNum type="arabicPeriod"/>
            </a:pPr>
            <a:r>
              <a:rPr lang="en"/>
              <a:t>also assume that there are no restrictions to directions of edges. We can assume we can travel back and forth between connected vertices</a:t>
            </a:r>
            <a:endParaRPr/>
          </a:p>
        </p:txBody>
      </p:sp>
      <p:sp>
        <p:nvSpPr>
          <p:cNvPr id="153" name="Google Shape;153;p32"/>
          <p:cNvSpPr txBox="1"/>
          <p:nvPr>
            <p:ph idx="4294967295" type="body"/>
          </p:nvPr>
        </p:nvSpPr>
        <p:spPr>
          <a:xfrm>
            <a:off x="4572000" y="1077300"/>
            <a:ext cx="4084500" cy="391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this graph is undirected and weighted we can assume that we should use an algorithm that searches for a subset of the graph that is the smallest distance that connects all vertices.</a:t>
            </a:r>
            <a:endParaRPr/>
          </a:p>
          <a:p>
            <a:pPr indent="0" lvl="0" marL="0" rtl="0" algn="l">
              <a:spcBef>
                <a:spcPts val="1600"/>
              </a:spcBef>
              <a:spcAft>
                <a:spcPts val="1600"/>
              </a:spcAft>
              <a:buNone/>
            </a:pPr>
            <a:r>
              <a:rPr lang="en"/>
              <a:t>Solution: create an algorithm to create a minimum spanning tree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3"/>
          <p:cNvSpPr txBox="1"/>
          <p:nvPr>
            <p:ph idx="1" type="body"/>
          </p:nvPr>
        </p:nvSpPr>
        <p:spPr>
          <a:xfrm>
            <a:off x="311700" y="778825"/>
            <a:ext cx="8520600" cy="378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By using relations covered in discrete math we can find adjacency list, edge lists, or arrays. Not only can we find ways to represent our graph but we can use these tools to find the minimum path in a given graph. We can create a MST which is a subgraph of a graph, we can apply logic from disjoint sets to help us understand. </a:t>
            </a:r>
            <a:endParaRPr/>
          </a:p>
        </p:txBody>
      </p:sp>
      <p:sp>
        <p:nvSpPr>
          <p:cNvPr id="159" name="Google Shape;159;p33"/>
          <p:cNvSpPr txBox="1"/>
          <p:nvPr>
            <p:ph type="title"/>
          </p:nvPr>
        </p:nvSpPr>
        <p:spPr>
          <a:xfrm>
            <a:off x="311700" y="206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Relations and graphs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