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8" r:id="rId3"/>
    <p:sldId id="259" r:id="rId4"/>
    <p:sldId id="284" r:id="rId5"/>
    <p:sldId id="260" r:id="rId6"/>
    <p:sldId id="261" r:id="rId7"/>
    <p:sldId id="263" r:id="rId8"/>
    <p:sldId id="265" r:id="rId9"/>
    <p:sldId id="262" r:id="rId10"/>
    <p:sldId id="264" r:id="rId11"/>
    <p:sldId id="266" r:id="rId12"/>
    <p:sldId id="269" r:id="rId13"/>
    <p:sldId id="270" r:id="rId14"/>
    <p:sldId id="271" r:id="rId15"/>
    <p:sldId id="268" r:id="rId16"/>
    <p:sldId id="272" r:id="rId17"/>
    <p:sldId id="274" r:id="rId18"/>
    <p:sldId id="273" r:id="rId19"/>
    <p:sldId id="279" r:id="rId20"/>
    <p:sldId id="275" r:id="rId21"/>
    <p:sldId id="278" r:id="rId22"/>
    <p:sldId id="276" r:id="rId23"/>
    <p:sldId id="277"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2rxo+65eZFivGj2O24Yw==" hashData="PcEIh3kxwzfldmOpfOhqvxcUO8R65bTWqtmmf24IOc/pRRpdqECRU/DFmK0lo2yYPgY3nWbVCih4m+L3M0WRW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4F6"/>
    <a:srgbClr val="87F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9CB2-33C8-4414-A7E1-FABD04962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3FFB5F1-B009-472D-90B9-A91EC372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DAAD34-47D2-41EF-B1E8-2C1541952D64}"/>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719B7E42-C7A3-4D7E-A53A-C374E1DEB32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B20EFF-8AB5-48CD-AC3E-17AA2DBDBC5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84081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576C-B654-4ED7-A56F-2336A34F083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C59F984-98C9-4520-8FE3-388BE8B6F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587BDD-705D-43DD-BB8C-045EB122CDF2}"/>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B7DDAD00-882E-4D3E-9A84-D973F8EF0A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6946007-F992-4E07-BADA-838A59937DE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96838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AD359-41AB-4A9C-AA33-7393087DE8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27633BC-E518-4623-BCD9-78D44623A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3E7583C-A97A-4201-960B-88C88167CC4A}"/>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1CDB7773-7FDB-4E95-BCCD-05AAAE803EC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312639-C80C-44B6-9CAB-25F4A4C45E07}"/>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50440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B670-CBE3-4812-A0D3-2B89DA3C3C6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5D2CD04-5597-4D99-8534-F390A5075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AEA6382-FFC6-45A8-9365-01B6526FD0D5}"/>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88CC57C1-4EAF-49AC-A5A2-FC77D0BC91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ED40538-156B-477B-8171-9DFE23AAB910}"/>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6993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D45F-4735-423A-BE03-ABDF5BF3A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AB28B3A-FB37-42A8-B712-BD6AA270B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45F29-DB93-475F-BF6F-65C58FBAE25B}"/>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6C05A830-B21E-4F95-9A77-EF51CECDF1B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FC8D80F-4960-4A86-8CEE-DD108549DB7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6795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F5F1-234E-4513-91BD-A1580CDD8BA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FF2DF4F-0A2A-4FC9-BAA5-B2FCEA6FB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DEBA365-AD71-4DF3-AFE0-8CBA04E94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5631D0D-31A8-44EB-80B1-8161D9BE8D85}"/>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6" name="Footer Placeholder 5">
            <a:extLst>
              <a:ext uri="{FF2B5EF4-FFF2-40B4-BE49-F238E27FC236}">
                <a16:creationId xmlns:a16="http://schemas.microsoft.com/office/drawing/2014/main" id="{978E3E27-A986-4ED6-9D6F-B8F73129EBE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9B0C38F-D969-4782-ABBF-56E692F3904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598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DA57-6295-4480-B5D6-E9694484081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E3861D3-66C5-41B9-A6F7-06451263B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39D4F-64A5-40E7-B425-44A9C9ACF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2D2DD7B-A259-447D-9065-D27B1AA56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CD917-A447-44DF-BB9D-0CD61A547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3F6B019-D2DF-4D61-9BE6-56196B2D6D6E}"/>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8" name="Footer Placeholder 7">
            <a:extLst>
              <a:ext uri="{FF2B5EF4-FFF2-40B4-BE49-F238E27FC236}">
                <a16:creationId xmlns:a16="http://schemas.microsoft.com/office/drawing/2014/main" id="{FDAE189A-EA79-4432-884F-88F827AFFF6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37DEEF7-91E2-4C7E-A6FA-AF363B96960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049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F163-CAD1-41F9-8A94-2C03A80EBE1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0333355-BC1B-4A51-9C6D-C9CC358F8CA0}"/>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4" name="Footer Placeholder 3">
            <a:extLst>
              <a:ext uri="{FF2B5EF4-FFF2-40B4-BE49-F238E27FC236}">
                <a16:creationId xmlns:a16="http://schemas.microsoft.com/office/drawing/2014/main" id="{9D42C67C-DE35-4E00-9363-49AB084430F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B73086E-D267-4B31-AF75-08478F21B92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75836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BAAE-420B-41A7-A535-F92DCC90CE08}"/>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3" name="Footer Placeholder 2">
            <a:extLst>
              <a:ext uri="{FF2B5EF4-FFF2-40B4-BE49-F238E27FC236}">
                <a16:creationId xmlns:a16="http://schemas.microsoft.com/office/drawing/2014/main" id="{7C29A23B-C489-450B-A386-9CDF1138145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35D0BB6-80A8-4333-9155-51EA117DC816}"/>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30004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E54D-F90A-4871-A351-E4D826619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2352C5F-149A-476B-936C-88982D79D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571DF57-8FE8-4FD3-8DAE-AFC9308D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6DE61-2080-4A4F-B0AA-14C5FDA9213E}"/>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6" name="Footer Placeholder 5">
            <a:extLst>
              <a:ext uri="{FF2B5EF4-FFF2-40B4-BE49-F238E27FC236}">
                <a16:creationId xmlns:a16="http://schemas.microsoft.com/office/drawing/2014/main" id="{A2DDC880-D596-429A-B2E0-B6FDC88825D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D0B18A0-AC5C-4156-8C94-1624C23C4FB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25929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B4ED-ECAE-43A3-8528-79B1F2446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5200316-59CE-412D-9795-4B1177439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FC0C6CF-5E67-4795-8365-644806CCC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8AF2-B5A4-4141-9128-FD9E55DF5F07}"/>
              </a:ext>
            </a:extLst>
          </p:cNvPr>
          <p:cNvSpPr>
            <a:spLocks noGrp="1"/>
          </p:cNvSpPr>
          <p:nvPr>
            <p:ph type="dt" sz="half" idx="10"/>
          </p:nvPr>
        </p:nvSpPr>
        <p:spPr/>
        <p:txBody>
          <a:bodyPr/>
          <a:lstStyle/>
          <a:p>
            <a:fld id="{1A1E4030-8C29-4A9C-A230-8E29B51D2E8C}" type="datetimeFigureOut">
              <a:rPr lang="en-ID" smtClean="0"/>
              <a:t>22/04/2021</a:t>
            </a:fld>
            <a:endParaRPr lang="en-ID"/>
          </a:p>
        </p:txBody>
      </p:sp>
      <p:sp>
        <p:nvSpPr>
          <p:cNvPr id="6" name="Footer Placeholder 5">
            <a:extLst>
              <a:ext uri="{FF2B5EF4-FFF2-40B4-BE49-F238E27FC236}">
                <a16:creationId xmlns:a16="http://schemas.microsoft.com/office/drawing/2014/main" id="{146F8202-2052-4AA4-857B-DA5B4705DD8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21231A-4E41-4CD2-9F88-9F167D7BA21F}"/>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19581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034FE-7312-4C37-8CDF-E1985A4C7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E16975D-6FE6-4EDB-BB01-9FB1E280D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91A072D-98BB-4240-95B6-329E59498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E4030-8C29-4A9C-A230-8E29B51D2E8C}" type="datetimeFigureOut">
              <a:rPr lang="en-ID" smtClean="0"/>
              <a:t>22/04/2021</a:t>
            </a:fld>
            <a:endParaRPr lang="en-ID"/>
          </a:p>
        </p:txBody>
      </p:sp>
      <p:sp>
        <p:nvSpPr>
          <p:cNvPr id="5" name="Footer Placeholder 4">
            <a:extLst>
              <a:ext uri="{FF2B5EF4-FFF2-40B4-BE49-F238E27FC236}">
                <a16:creationId xmlns:a16="http://schemas.microsoft.com/office/drawing/2014/main" id="{E4891D96-8681-43E9-87AB-678B5C001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C822D06-C333-44C1-90EB-2602CCB3D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3B59-BA95-43B0-BD2B-007042DBAFE0}" type="slidenum">
              <a:rPr lang="en-ID" smtClean="0"/>
              <a:t>‹#›</a:t>
            </a:fld>
            <a:endParaRPr lang="en-ID"/>
          </a:p>
        </p:txBody>
      </p:sp>
    </p:spTree>
    <p:extLst>
      <p:ext uri="{BB962C8B-B14F-4D97-AF65-F5344CB8AC3E}">
        <p14:creationId xmlns:p14="http://schemas.microsoft.com/office/powerpoint/2010/main" val="85600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onathanRyanW/ISLR_Default/blob/master/script/Logistic%20Regression.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nathanRyanW/ISLR_Default/blob/master/script/KNN%20Non-Student.R" TargetMode="External"/><Relationship Id="rId2" Type="http://schemas.openxmlformats.org/officeDocument/2006/relationships/hyperlink" Target="https://github.com/JonathanRyanW/ISLR_Default/blob/master/script/KNN%20Student.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wesomeopensource.com/project/JWarmenhoven/ISLR-python" TargetMode="External"/><Relationship Id="rId2" Type="http://schemas.openxmlformats.org/officeDocument/2006/relationships/hyperlink" Target="https://upgradedpoints.com/best-premium-luxury-credit-cards/" TargetMode="External"/><Relationship Id="rId1" Type="http://schemas.openxmlformats.org/officeDocument/2006/relationships/slideLayout" Target="../slideLayouts/slideLayout7.xml"/><Relationship Id="rId5" Type="http://schemas.openxmlformats.org/officeDocument/2006/relationships/hyperlink" Target="https://www.linkedin.com/in/jonathan-ryan-wilianto/" TargetMode="External"/><Relationship Id="rId4" Type="http://schemas.openxmlformats.org/officeDocument/2006/relationships/hyperlink" Target="https://github.com/JonathanRyan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onathanRyanW/ISLR_Defaul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9D0280-0C0E-4BBD-9A8A-5005C1310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87424AF-0588-431F-AF4A-FE05315D0761}"/>
              </a:ext>
            </a:extLst>
          </p:cNvPr>
          <p:cNvSpPr/>
          <p:nvPr/>
        </p:nvSpPr>
        <p:spPr>
          <a:xfrm>
            <a:off x="1" y="5150840"/>
            <a:ext cx="12192000" cy="1442907"/>
          </a:xfrm>
          <a:prstGeom prst="rect">
            <a:avLst/>
          </a:prstGeom>
          <a:solidFill>
            <a:srgbClr val="4DD4F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FFFE5A14-DE19-483E-9FFD-DF5256E03E4A}"/>
              </a:ext>
            </a:extLst>
          </p:cNvPr>
          <p:cNvSpPr txBox="1"/>
          <p:nvPr/>
        </p:nvSpPr>
        <p:spPr>
          <a:xfrm>
            <a:off x="285225" y="5333684"/>
            <a:ext cx="9605395" cy="1077218"/>
          </a:xfrm>
          <a:prstGeom prst="rect">
            <a:avLst/>
          </a:prstGeom>
          <a:noFill/>
        </p:spPr>
        <p:txBody>
          <a:bodyPr wrap="square" rtlCol="0">
            <a:spAutoFit/>
          </a:bodyPr>
          <a:lstStyle/>
          <a:p>
            <a:r>
              <a:rPr lang="en-US" sz="3200" b="1" dirty="0">
                <a:solidFill>
                  <a:schemeClr val="bg1"/>
                </a:solidFill>
                <a:latin typeface="Century Gothic" panose="020B0502020202020204" pitchFamily="34" charset="0"/>
              </a:rPr>
              <a:t>Default Dataset</a:t>
            </a:r>
            <a:r>
              <a:rPr lang="en-ID" sz="3200" b="1" dirty="0">
                <a:solidFill>
                  <a:schemeClr val="bg1"/>
                </a:solidFill>
                <a:latin typeface="Century Gothic" panose="020B0502020202020204" pitchFamily="34" charset="0"/>
              </a:rPr>
              <a:t> – EDA, KNN, Logistic Regression</a:t>
            </a:r>
          </a:p>
          <a:p>
            <a:r>
              <a:rPr lang="en-ID" sz="3200" b="1" dirty="0">
                <a:solidFill>
                  <a:schemeClr val="bg1"/>
                </a:solidFill>
                <a:latin typeface="Century Gothic" panose="020B0502020202020204" pitchFamily="34" charset="0"/>
              </a:rPr>
              <a:t>By Jonathan Ryan </a:t>
            </a:r>
            <a:r>
              <a:rPr lang="en-ID" sz="3200" b="1" dirty="0" err="1">
                <a:solidFill>
                  <a:schemeClr val="bg1"/>
                </a:solidFill>
                <a:latin typeface="Century Gothic" panose="020B0502020202020204" pitchFamily="34" charset="0"/>
              </a:rPr>
              <a:t>Wilianto</a:t>
            </a:r>
            <a:endParaRPr lang="en-US" sz="3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4814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F0B79A-77EE-4416-8517-BF6F6B67580F}"/>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F3F87A25-797D-4FA0-97DC-5DCC800F35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A72B1FCE-2EFF-4D83-8256-671539D0186A}"/>
              </a:ext>
            </a:extLst>
          </p:cNvPr>
          <p:cNvSpPr txBox="1"/>
          <p:nvPr/>
        </p:nvSpPr>
        <p:spPr>
          <a:xfrm>
            <a:off x="1487451" y="2828108"/>
            <a:ext cx="9217097" cy="2677656"/>
          </a:xfrm>
          <a:prstGeom prst="rect">
            <a:avLst/>
          </a:prstGeom>
          <a:noFill/>
        </p:spPr>
        <p:txBody>
          <a:bodyPr wrap="square" rtlCol="0">
            <a:spAutoFit/>
          </a:bodyPr>
          <a:lstStyle/>
          <a:p>
            <a:pPr algn="just"/>
            <a:r>
              <a:rPr lang="en-US" sz="2400" dirty="0"/>
              <a:t>We will build a Logistic Regression Model to predict which customer will default based on the student, income, and balance variables. To see the codes used in this analysis please visit:</a:t>
            </a:r>
          </a:p>
          <a:p>
            <a:pPr algn="just"/>
            <a:r>
              <a:rPr lang="en-US" sz="2400" dirty="0"/>
              <a:t> </a:t>
            </a:r>
            <a:r>
              <a:rPr lang="en-US" sz="2400" dirty="0">
                <a:hlinkClick r:id="rId2"/>
              </a:rPr>
              <a:t>https://github.com/JonathanRyanW/ISLR_Default/blob/master/script/Logistic%20Regression.R</a:t>
            </a:r>
            <a:endParaRPr lang="en-US" sz="2400" dirty="0"/>
          </a:p>
          <a:p>
            <a:pPr algn="ctr"/>
            <a:endParaRPr lang="en-US" sz="2400" dirty="0"/>
          </a:p>
        </p:txBody>
      </p:sp>
    </p:spTree>
    <p:extLst>
      <p:ext uri="{BB962C8B-B14F-4D97-AF65-F5344CB8AC3E}">
        <p14:creationId xmlns:p14="http://schemas.microsoft.com/office/powerpoint/2010/main" val="113804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9" name="TextBox 8">
            <a:extLst>
              <a:ext uri="{FF2B5EF4-FFF2-40B4-BE49-F238E27FC236}">
                <a16:creationId xmlns:a16="http://schemas.microsoft.com/office/drawing/2014/main" id="{CA692A2F-0218-406E-A553-5CBD3DF61CDD}"/>
              </a:ext>
            </a:extLst>
          </p:cNvPr>
          <p:cNvSpPr txBox="1"/>
          <p:nvPr/>
        </p:nvSpPr>
        <p:spPr>
          <a:xfrm>
            <a:off x="7064942" y="2065522"/>
            <a:ext cx="4749358" cy="1477328"/>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p:txBody>
      </p:sp>
      <p:pic>
        <p:nvPicPr>
          <p:cNvPr id="10" name="Picture 9">
            <a:extLst>
              <a:ext uri="{FF2B5EF4-FFF2-40B4-BE49-F238E27FC236}">
                <a16:creationId xmlns:a16="http://schemas.microsoft.com/office/drawing/2014/main" id="{F2CCF0F8-FEDB-4279-B862-ACB9E2B9DDF5}"/>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11" name="Frame 10">
            <a:extLst>
              <a:ext uri="{FF2B5EF4-FFF2-40B4-BE49-F238E27FC236}">
                <a16:creationId xmlns:a16="http://schemas.microsoft.com/office/drawing/2014/main" id="{CE45698A-C211-4D7E-A60F-0F5D22DF34A9}"/>
              </a:ext>
            </a:extLst>
          </p:cNvPr>
          <p:cNvSpPr/>
          <p:nvPr/>
        </p:nvSpPr>
        <p:spPr>
          <a:xfrm>
            <a:off x="5293895" y="3060834"/>
            <a:ext cx="1511165" cy="991402"/>
          </a:xfrm>
          <a:prstGeom prst="frame">
            <a:avLst>
              <a:gd name="adj1" fmla="val 326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3778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FFB70F-BA89-451D-AA6C-DB0576DEC296}"/>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5" name="Frame 4">
            <a:extLst>
              <a:ext uri="{FF2B5EF4-FFF2-40B4-BE49-F238E27FC236}">
                <a16:creationId xmlns:a16="http://schemas.microsoft.com/office/drawing/2014/main" id="{E5F4F6C5-79E4-4FA1-B7DF-E6AF482EDC4D}"/>
              </a:ext>
            </a:extLst>
          </p:cNvPr>
          <p:cNvSpPr/>
          <p:nvPr/>
        </p:nvSpPr>
        <p:spPr>
          <a:xfrm>
            <a:off x="5390147" y="4015634"/>
            <a:ext cx="991402" cy="28875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 name="TextBox 8">
            <a:extLst>
              <a:ext uri="{FF2B5EF4-FFF2-40B4-BE49-F238E27FC236}">
                <a16:creationId xmlns:a16="http://schemas.microsoft.com/office/drawing/2014/main" id="{7412A8B4-2940-41DF-8F13-916FDE75FC2E}"/>
              </a:ext>
            </a:extLst>
          </p:cNvPr>
          <p:cNvSpPr txBox="1"/>
          <p:nvPr/>
        </p:nvSpPr>
        <p:spPr>
          <a:xfrm>
            <a:off x="7064942" y="2065522"/>
            <a:ext cx="4749358" cy="2585323"/>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highlight>
                  <a:srgbClr val="4DD4F6"/>
                </a:highlight>
              </a:rPr>
              <a:t>Income doesn’t affect default.</a:t>
            </a:r>
            <a:r>
              <a:rPr lang="en-US" dirty="0"/>
              <a:t> The p-value is 0.80. This is a very large p value. The same observation can be derived from the scatterplot on </a:t>
            </a:r>
            <a:r>
              <a:rPr lang="en-US" dirty="0">
                <a:hlinkClick r:id="rId3" action="ppaction://hlinksldjump"/>
              </a:rPr>
              <a:t>Page </a:t>
            </a:r>
            <a:r>
              <a:rPr lang="en-US" dirty="0"/>
              <a:t>6 and box plot on </a:t>
            </a:r>
            <a:r>
              <a:rPr lang="en-US" dirty="0">
                <a:hlinkClick r:id="rId4" action="ppaction://hlinksldjump"/>
              </a:rPr>
              <a:t>Page 6</a:t>
            </a:r>
            <a:r>
              <a:rPr lang="en-US" dirty="0"/>
              <a:t>.</a:t>
            </a:r>
          </a:p>
        </p:txBody>
      </p:sp>
    </p:spTree>
    <p:extLst>
      <p:ext uri="{BB962C8B-B14F-4D97-AF65-F5344CB8AC3E}">
        <p14:creationId xmlns:p14="http://schemas.microsoft.com/office/powerpoint/2010/main" val="408448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FBC25B94-3D34-4C68-830F-C765CE1C4956}"/>
              </a:ext>
            </a:extLst>
          </p:cNvPr>
          <p:cNvSpPr txBox="1"/>
          <p:nvPr/>
        </p:nvSpPr>
        <p:spPr>
          <a:xfrm>
            <a:off x="7064942" y="2065522"/>
            <a:ext cx="4749358" cy="3693319"/>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t>Income doesn’t affect default. The p-value is 0.80. This is a very large p value. The same observation can be derived from the scatterplot on </a:t>
            </a:r>
            <a:r>
              <a:rPr lang="en-US" dirty="0">
                <a:hlinkClick r:id="rId2" action="ppaction://hlinksldjump"/>
              </a:rPr>
              <a:t>Page 6</a:t>
            </a:r>
            <a:r>
              <a:rPr lang="en-US" dirty="0"/>
              <a:t> and the left box plot on </a:t>
            </a:r>
            <a:r>
              <a:rPr lang="en-US" dirty="0">
                <a:hlinkClick r:id="rId3" action="ppaction://hlinksldjump"/>
              </a:rPr>
              <a:t>Page 7</a:t>
            </a:r>
            <a:r>
              <a:rPr lang="en-US" dirty="0"/>
              <a:t>.</a:t>
            </a:r>
          </a:p>
          <a:p>
            <a:pPr algn="just"/>
            <a:endParaRPr lang="en-US" dirty="0"/>
          </a:p>
          <a:p>
            <a:pPr algn="just"/>
            <a:r>
              <a:rPr lang="en-US" dirty="0"/>
              <a:t>The balance coefficient is positive (5.649e-03). Giving evidence that </a:t>
            </a:r>
            <a:r>
              <a:rPr lang="en-US" dirty="0">
                <a:highlight>
                  <a:srgbClr val="4DD4F6"/>
                </a:highlight>
              </a:rPr>
              <a:t>higher balance indeed indicates higher probability to default.</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4"/>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925051" y="3779590"/>
            <a:ext cx="1145407" cy="2651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88570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25B94-3D34-4C68-830F-C765CE1C4956}"/>
              </a:ext>
            </a:extLst>
          </p:cNvPr>
          <p:cNvSpPr txBox="1"/>
          <p:nvPr/>
        </p:nvSpPr>
        <p:spPr>
          <a:xfrm>
            <a:off x="7064942" y="2342520"/>
            <a:ext cx="4749358" cy="3139321"/>
          </a:xfrm>
          <a:prstGeom prst="rect">
            <a:avLst/>
          </a:prstGeom>
          <a:noFill/>
        </p:spPr>
        <p:txBody>
          <a:bodyPr wrap="square" rtlCol="0">
            <a:spAutoFit/>
          </a:bodyPr>
          <a:lstStyle/>
          <a:p>
            <a:pPr algn="just"/>
            <a:r>
              <a:rPr lang="en-US" dirty="0"/>
              <a:t>The </a:t>
            </a:r>
            <a:r>
              <a:rPr lang="en-US" dirty="0" err="1"/>
              <a:t>studentYes</a:t>
            </a:r>
            <a:r>
              <a:rPr lang="en-US" dirty="0"/>
              <a:t> coefficient is negative. Indicating that students are less likely to default compared to non students. This coefficient may seem to contradict our findings on </a:t>
            </a:r>
            <a:r>
              <a:rPr lang="en-US" dirty="0">
                <a:hlinkClick r:id="rId2" action="ppaction://hlinksldjump"/>
              </a:rPr>
              <a:t>Page 5</a:t>
            </a:r>
            <a:r>
              <a:rPr lang="en-US" dirty="0"/>
              <a:t> which states that students are more likely to default compared to non-students.</a:t>
            </a:r>
          </a:p>
          <a:p>
            <a:pPr algn="just"/>
            <a:endParaRPr lang="en-US" dirty="0"/>
          </a:p>
          <a:p>
            <a:pPr algn="just"/>
            <a:r>
              <a:rPr lang="en-US" dirty="0"/>
              <a:t>However there is no contradiction here. They are both true. </a:t>
            </a:r>
            <a:r>
              <a:rPr lang="en-US" dirty="0">
                <a:highlight>
                  <a:srgbClr val="4DD4F6"/>
                </a:highlight>
              </a:rPr>
              <a:t>This is a phenomenon known as Confounding.</a:t>
            </a:r>
            <a:r>
              <a:rPr lang="en-US" dirty="0"/>
              <a:t> It happens because the student and balance variables are correlated. </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3"/>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776557" y="3538959"/>
            <a:ext cx="1293902" cy="25339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 name="Rectangle 6">
            <a:extLst>
              <a:ext uri="{FF2B5EF4-FFF2-40B4-BE49-F238E27FC236}">
                <a16:creationId xmlns:a16="http://schemas.microsoft.com/office/drawing/2014/main" id="{5782C723-726E-42DD-BFE1-3BAAD05A059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E47B795-E2DA-41D1-B6B7-6B147F4E73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Tree>
    <p:extLst>
      <p:ext uri="{BB962C8B-B14F-4D97-AF65-F5344CB8AC3E}">
        <p14:creationId xmlns:p14="http://schemas.microsoft.com/office/powerpoint/2010/main" val="179566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136E8B-5A37-4756-B30E-68101B116F72}"/>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8DB008B7-432C-4CE2-9998-0E249037B4BC}"/>
              </a:ext>
            </a:extLst>
          </p:cNvPr>
          <p:cNvSpPr txBox="1"/>
          <p:nvPr/>
        </p:nvSpPr>
        <p:spPr>
          <a:xfrm>
            <a:off x="3362773" y="259788"/>
            <a:ext cx="5466453"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CONFOUNDING</a:t>
            </a:r>
          </a:p>
        </p:txBody>
      </p:sp>
      <p:sp>
        <p:nvSpPr>
          <p:cNvPr id="6" name="TextBox 5">
            <a:extLst>
              <a:ext uri="{FF2B5EF4-FFF2-40B4-BE49-F238E27FC236}">
                <a16:creationId xmlns:a16="http://schemas.microsoft.com/office/drawing/2014/main" id="{E150746C-40A5-46A2-84B6-012404456212}"/>
              </a:ext>
            </a:extLst>
          </p:cNvPr>
          <p:cNvSpPr txBox="1"/>
          <p:nvPr/>
        </p:nvSpPr>
        <p:spPr>
          <a:xfrm>
            <a:off x="5457955" y="1870941"/>
            <a:ext cx="5837770" cy="4524315"/>
          </a:xfrm>
          <a:prstGeom prst="rect">
            <a:avLst/>
          </a:prstGeom>
          <a:noFill/>
        </p:spPr>
        <p:txBody>
          <a:bodyPr wrap="square" rtlCol="0">
            <a:spAutoFit/>
          </a:bodyPr>
          <a:lstStyle/>
          <a:p>
            <a:pPr algn="just"/>
            <a:r>
              <a:rPr lang="en-US" dirty="0"/>
              <a:t>Our analysis on </a:t>
            </a:r>
            <a:r>
              <a:rPr lang="en-US" dirty="0">
                <a:hlinkClick r:id="rId2" action="ppaction://hlinksldjump"/>
              </a:rPr>
              <a:t>Page 5</a:t>
            </a:r>
            <a:r>
              <a:rPr lang="en-US" dirty="0"/>
              <a:t> shows that if we do not have any information about </a:t>
            </a:r>
            <a:r>
              <a:rPr lang="en-US" dirty="0" err="1"/>
              <a:t>about</a:t>
            </a:r>
            <a:r>
              <a:rPr lang="en-US" dirty="0"/>
              <a:t> a student and a non-student, the student is more likely to default.</a:t>
            </a:r>
          </a:p>
          <a:p>
            <a:pPr algn="just"/>
            <a:endParaRPr lang="en-US" dirty="0"/>
          </a:p>
          <a:p>
            <a:pPr algn="just"/>
            <a:r>
              <a:rPr lang="en-US" dirty="0"/>
              <a:t>However, the Logistic Regression Model tells us that if we know that they have the same income and balance then the student is less likely to default.</a:t>
            </a:r>
          </a:p>
          <a:p>
            <a:pPr algn="just"/>
            <a:endParaRPr lang="en-US" dirty="0"/>
          </a:p>
          <a:p>
            <a:pPr algn="just"/>
            <a:r>
              <a:rPr lang="en-US" dirty="0"/>
              <a:t>It happens because students generally have higher balance (Second boxplot on </a:t>
            </a:r>
            <a:r>
              <a:rPr lang="en-US" dirty="0">
                <a:hlinkClick r:id="rId3" action="ppaction://hlinksldjump"/>
              </a:rPr>
              <a:t>Page 9</a:t>
            </a:r>
            <a:r>
              <a:rPr lang="en-US" dirty="0"/>
              <a:t>) and balance itself is associated with higher default rate (Second boxplot on </a:t>
            </a:r>
            <a:r>
              <a:rPr lang="en-US" dirty="0">
                <a:hlinkClick r:id="rId4" action="ppaction://hlinksldjump"/>
              </a:rPr>
              <a:t>Page 7</a:t>
            </a:r>
            <a:r>
              <a:rPr lang="en-US" dirty="0"/>
              <a:t>).</a:t>
            </a:r>
          </a:p>
          <a:p>
            <a:pPr algn="just"/>
            <a:endParaRPr lang="en-US" dirty="0"/>
          </a:p>
          <a:p>
            <a:pPr algn="just"/>
            <a:r>
              <a:rPr lang="en-US" dirty="0"/>
              <a:t>This means that even though students are less likely to default than a non student with the same income and balance, overall students are more likely to default because they tend to have higher balance!</a:t>
            </a:r>
          </a:p>
        </p:txBody>
      </p:sp>
      <p:sp>
        <p:nvSpPr>
          <p:cNvPr id="10" name="Arrow: Down 9">
            <a:extLst>
              <a:ext uri="{FF2B5EF4-FFF2-40B4-BE49-F238E27FC236}">
                <a16:creationId xmlns:a16="http://schemas.microsoft.com/office/drawing/2014/main" id="{2A44DA13-04DC-431C-978A-BE314FA9E046}"/>
              </a:ext>
            </a:extLst>
          </p:cNvPr>
          <p:cNvSpPr/>
          <p:nvPr/>
        </p:nvSpPr>
        <p:spPr>
          <a:xfrm>
            <a:off x="2358189" y="2783590"/>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E0AB64F9-4268-429A-B5C1-6D37438C69C3}"/>
              </a:ext>
            </a:extLst>
          </p:cNvPr>
          <p:cNvSpPr txBox="1"/>
          <p:nvPr/>
        </p:nvSpPr>
        <p:spPr>
          <a:xfrm>
            <a:off x="1947859" y="2361490"/>
            <a:ext cx="2829828" cy="369332"/>
          </a:xfrm>
          <a:prstGeom prst="rect">
            <a:avLst/>
          </a:prstGeom>
          <a:noFill/>
        </p:spPr>
        <p:txBody>
          <a:bodyPr wrap="square" rtlCol="0">
            <a:spAutoFit/>
          </a:bodyPr>
          <a:lstStyle/>
          <a:p>
            <a:r>
              <a:rPr lang="en-US" dirty="0"/>
              <a:t>Being a student</a:t>
            </a:r>
            <a:endParaRPr lang="en-ID" dirty="0"/>
          </a:p>
        </p:txBody>
      </p:sp>
      <p:sp>
        <p:nvSpPr>
          <p:cNvPr id="12" name="TextBox 11">
            <a:extLst>
              <a:ext uri="{FF2B5EF4-FFF2-40B4-BE49-F238E27FC236}">
                <a16:creationId xmlns:a16="http://schemas.microsoft.com/office/drawing/2014/main" id="{B06376C7-C01E-48AE-AA42-3B0953B7AD32}"/>
              </a:ext>
            </a:extLst>
          </p:cNvPr>
          <p:cNvSpPr txBox="1"/>
          <p:nvPr/>
        </p:nvSpPr>
        <p:spPr>
          <a:xfrm>
            <a:off x="1947859" y="3763767"/>
            <a:ext cx="2829828" cy="369332"/>
          </a:xfrm>
          <a:prstGeom prst="rect">
            <a:avLst/>
          </a:prstGeom>
          <a:noFill/>
        </p:spPr>
        <p:txBody>
          <a:bodyPr wrap="square" rtlCol="0">
            <a:spAutoFit/>
          </a:bodyPr>
          <a:lstStyle/>
          <a:p>
            <a:r>
              <a:rPr lang="en-US" dirty="0"/>
              <a:t>Higher balance</a:t>
            </a:r>
            <a:endParaRPr lang="en-ID" dirty="0"/>
          </a:p>
        </p:txBody>
      </p:sp>
      <p:sp>
        <p:nvSpPr>
          <p:cNvPr id="13" name="TextBox 12">
            <a:extLst>
              <a:ext uri="{FF2B5EF4-FFF2-40B4-BE49-F238E27FC236}">
                <a16:creationId xmlns:a16="http://schemas.microsoft.com/office/drawing/2014/main" id="{61E46E5E-37DC-427A-B8B3-D1B0C1F6918A}"/>
              </a:ext>
            </a:extLst>
          </p:cNvPr>
          <p:cNvSpPr txBox="1"/>
          <p:nvPr/>
        </p:nvSpPr>
        <p:spPr>
          <a:xfrm>
            <a:off x="1294596" y="5271580"/>
            <a:ext cx="2829828" cy="369332"/>
          </a:xfrm>
          <a:prstGeom prst="rect">
            <a:avLst/>
          </a:prstGeom>
          <a:noFill/>
        </p:spPr>
        <p:txBody>
          <a:bodyPr wrap="square" rtlCol="0">
            <a:spAutoFit/>
          </a:bodyPr>
          <a:lstStyle/>
          <a:p>
            <a:r>
              <a:rPr lang="en-US" dirty="0"/>
              <a:t>Higher probability to default </a:t>
            </a:r>
            <a:endParaRPr lang="en-ID" dirty="0"/>
          </a:p>
        </p:txBody>
      </p:sp>
      <p:sp>
        <p:nvSpPr>
          <p:cNvPr id="14" name="Arrow: Down 13">
            <a:extLst>
              <a:ext uri="{FF2B5EF4-FFF2-40B4-BE49-F238E27FC236}">
                <a16:creationId xmlns:a16="http://schemas.microsoft.com/office/drawing/2014/main" id="{615D9CD8-4BAD-482E-90D7-A094A092FF1B}"/>
              </a:ext>
            </a:extLst>
          </p:cNvPr>
          <p:cNvSpPr/>
          <p:nvPr/>
        </p:nvSpPr>
        <p:spPr>
          <a:xfrm>
            <a:off x="2358188" y="4238635"/>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6532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174678-976A-4CDF-93CA-EC26FE231DE1}"/>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F3DA104-0A48-4481-A4B4-2DBB92E89E47}"/>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2D3E8AF3-0DE3-4580-A2AD-56C83F969C9F}"/>
              </a:ext>
            </a:extLst>
          </p:cNvPr>
          <p:cNvSpPr txBox="1"/>
          <p:nvPr/>
        </p:nvSpPr>
        <p:spPr>
          <a:xfrm>
            <a:off x="5521234" y="2016109"/>
            <a:ext cx="6031831" cy="3970318"/>
          </a:xfrm>
          <a:prstGeom prst="rect">
            <a:avLst/>
          </a:prstGeom>
          <a:noFill/>
        </p:spPr>
        <p:txBody>
          <a:bodyPr wrap="square" rtlCol="0">
            <a:spAutoFit/>
          </a:bodyPr>
          <a:lstStyle/>
          <a:p>
            <a:pPr algn="just"/>
            <a:r>
              <a:rPr lang="en-US" dirty="0"/>
              <a:t>Our Logistic model successfully predicted the correct default category 97.63% of the time (2929 times out of 3000 attempts).</a:t>
            </a:r>
          </a:p>
          <a:p>
            <a:pPr algn="just"/>
            <a:endParaRPr lang="en-US" dirty="0"/>
          </a:p>
          <a:p>
            <a:pPr algn="just"/>
            <a:r>
              <a:rPr lang="en-US" dirty="0"/>
              <a:t>Here is the confusion matrix for this model.</a:t>
            </a:r>
          </a:p>
          <a:p>
            <a:pPr algn="just"/>
            <a:endParaRPr lang="en-US" dirty="0"/>
          </a:p>
          <a:p>
            <a:pPr algn="just"/>
            <a:r>
              <a:rPr lang="en-US" dirty="0">
                <a:highlight>
                  <a:srgbClr val="4DD4F6"/>
                </a:highlight>
              </a:rPr>
              <a:t>Our model has a high accuracy, but low sensitivity</a:t>
            </a:r>
            <a:r>
              <a:rPr lang="en-US" dirty="0"/>
              <a:t>. This fact might be problematic as most credit card companies would like to accurately predict customers who actually defaulted. They care less much about predicting customers who are not going to default at all.</a:t>
            </a:r>
          </a:p>
          <a:p>
            <a:pPr algn="just"/>
            <a:endParaRPr lang="en-US" dirty="0"/>
          </a:p>
          <a:p>
            <a:pPr algn="just"/>
            <a:r>
              <a:rPr lang="en-US" dirty="0"/>
              <a:t>Now that the Logistic Regression Model is done we will proceed with KNN.</a:t>
            </a:r>
            <a:endParaRPr lang="en-ID" dirty="0"/>
          </a:p>
        </p:txBody>
      </p:sp>
      <p:sp>
        <p:nvSpPr>
          <p:cNvPr id="7" name="TextBox 6">
            <a:extLst>
              <a:ext uri="{FF2B5EF4-FFF2-40B4-BE49-F238E27FC236}">
                <a16:creationId xmlns:a16="http://schemas.microsoft.com/office/drawing/2014/main" id="{D46D2266-6028-40A4-99DF-EB8975282A18}"/>
              </a:ext>
            </a:extLst>
          </p:cNvPr>
          <p:cNvSpPr txBox="1"/>
          <p:nvPr/>
        </p:nvSpPr>
        <p:spPr>
          <a:xfrm>
            <a:off x="338715" y="4870975"/>
            <a:ext cx="5408941" cy="830997"/>
          </a:xfrm>
          <a:prstGeom prst="rect">
            <a:avLst/>
          </a:prstGeom>
          <a:noFill/>
        </p:spPr>
        <p:txBody>
          <a:bodyPr wrap="square" rtlCol="0">
            <a:spAutoFit/>
          </a:bodyPr>
          <a:lstStyle/>
          <a:p>
            <a:r>
              <a:rPr lang="en-US" sz="2400" dirty="0"/>
              <a:t>Sensitivity: 37/100 = 37%</a:t>
            </a:r>
          </a:p>
          <a:p>
            <a:r>
              <a:rPr lang="en-US" sz="2400" dirty="0"/>
              <a:t>Specificity: 2892 / 2900 = 99.72%</a:t>
            </a:r>
            <a:endParaRPr lang="en-ID" sz="2400" dirty="0"/>
          </a:p>
        </p:txBody>
      </p:sp>
      <p:pic>
        <p:nvPicPr>
          <p:cNvPr id="6" name="Picture 5">
            <a:extLst>
              <a:ext uri="{FF2B5EF4-FFF2-40B4-BE49-F238E27FC236}">
                <a16:creationId xmlns:a16="http://schemas.microsoft.com/office/drawing/2014/main" id="{E1E5B95C-6FAA-4538-AFDB-FAC01BBE7BAD}"/>
              </a:ext>
            </a:extLst>
          </p:cNvPr>
          <p:cNvPicPr>
            <a:picLocks noChangeAspect="1"/>
          </p:cNvPicPr>
          <p:nvPr/>
        </p:nvPicPr>
        <p:blipFill rotWithShape="1">
          <a:blip r:embed="rId2"/>
          <a:srcRect l="1169" t="2965" r="2040" b="2801"/>
          <a:stretch/>
        </p:blipFill>
        <p:spPr>
          <a:xfrm>
            <a:off x="269967" y="2441358"/>
            <a:ext cx="4945432" cy="1994263"/>
          </a:xfrm>
          <a:prstGeom prst="rect">
            <a:avLst/>
          </a:prstGeom>
        </p:spPr>
      </p:pic>
    </p:spTree>
    <p:extLst>
      <p:ext uri="{BB962C8B-B14F-4D97-AF65-F5344CB8AC3E}">
        <p14:creationId xmlns:p14="http://schemas.microsoft.com/office/powerpoint/2010/main" val="369820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57E5F-089D-4A3E-B19A-8E519A475B79}"/>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41615E55-50DE-465D-B6E6-71A70F7B55FF}"/>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61CB66BE-8CA8-4BD7-8123-15F4A6B0EF13}"/>
              </a:ext>
            </a:extLst>
          </p:cNvPr>
          <p:cNvSpPr txBox="1"/>
          <p:nvPr/>
        </p:nvSpPr>
        <p:spPr>
          <a:xfrm>
            <a:off x="1332411" y="2061754"/>
            <a:ext cx="9527178" cy="4524315"/>
          </a:xfrm>
          <a:prstGeom prst="rect">
            <a:avLst/>
          </a:prstGeom>
          <a:noFill/>
        </p:spPr>
        <p:txBody>
          <a:bodyPr wrap="square" rtlCol="0">
            <a:spAutoFit/>
          </a:bodyPr>
          <a:lstStyle/>
          <a:p>
            <a:pPr algn="just"/>
            <a:r>
              <a:rPr lang="en-US" sz="2400" dirty="0"/>
              <a:t>We will perform KNN to predict which customer will default based on the student, income, and balance variables. To see the exact codes I used on this analysis please visit:</a:t>
            </a:r>
          </a:p>
          <a:p>
            <a:pPr algn="just"/>
            <a:endParaRPr lang="en-US" sz="2400" dirty="0"/>
          </a:p>
          <a:p>
            <a:pPr marL="342900" indent="-342900" algn="just">
              <a:buAutoNum type="arabicPeriod"/>
            </a:pPr>
            <a:r>
              <a:rPr lang="en-US" sz="2400" dirty="0"/>
              <a:t>Student: </a:t>
            </a:r>
            <a:r>
              <a:rPr lang="en-US" sz="2400" dirty="0">
                <a:hlinkClick r:id="rId2"/>
              </a:rPr>
              <a:t>https://github.com/JonathanRyanW/ISLR_Default/blob/master/script/KNN%20Student.R</a:t>
            </a:r>
            <a:endParaRPr lang="en-US" sz="2400" dirty="0"/>
          </a:p>
          <a:p>
            <a:pPr marL="342900" indent="-342900" algn="just">
              <a:buAutoNum type="arabicPeriod"/>
            </a:pPr>
            <a:endParaRPr lang="en-US" sz="2400" dirty="0"/>
          </a:p>
          <a:p>
            <a:pPr marL="342900" indent="-342900" algn="just">
              <a:buAutoNum type="arabicPeriod"/>
            </a:pPr>
            <a:r>
              <a:rPr lang="en-US" sz="2400" dirty="0"/>
              <a:t>Non-Student: </a:t>
            </a:r>
            <a:r>
              <a:rPr lang="en-US" sz="2400" dirty="0">
                <a:hlinkClick r:id="rId3"/>
              </a:rPr>
              <a:t>https://github.com/JonathanRyanW/ISLR_Default/blob/master/script/KNN%20Non-Student.R</a:t>
            </a:r>
            <a:endParaRPr lang="en-US" sz="2400" dirty="0"/>
          </a:p>
          <a:p>
            <a:pPr algn="ctr"/>
            <a:endParaRPr lang="en-US" sz="2400" dirty="0"/>
          </a:p>
        </p:txBody>
      </p:sp>
    </p:spTree>
    <p:extLst>
      <p:ext uri="{BB962C8B-B14F-4D97-AF65-F5344CB8AC3E}">
        <p14:creationId xmlns:p14="http://schemas.microsoft.com/office/powerpoint/2010/main" val="241465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EC9A6F-DB37-4182-A9B3-9CDE3B947D3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92A45FA8-E458-4CE6-8AFF-E2CBB648DE4D}"/>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81932769-D265-4E5F-9E04-C0CDCC71C5DA}"/>
              </a:ext>
            </a:extLst>
          </p:cNvPr>
          <p:cNvSpPr txBox="1"/>
          <p:nvPr/>
        </p:nvSpPr>
        <p:spPr>
          <a:xfrm>
            <a:off x="5091763" y="1867301"/>
            <a:ext cx="6294923" cy="3416320"/>
          </a:xfrm>
          <a:prstGeom prst="rect">
            <a:avLst/>
          </a:prstGeom>
          <a:noFill/>
        </p:spPr>
        <p:txBody>
          <a:bodyPr wrap="square" rtlCol="0">
            <a:spAutoFit/>
          </a:bodyPr>
          <a:lstStyle/>
          <a:p>
            <a:pPr algn="just"/>
            <a:r>
              <a:rPr lang="en-US" dirty="0"/>
              <a:t>We want to compare the prediction accuracy between KNN and Logistic Regression model. However there is a small problem because 1 of the predictors is a categorical variable, that is, the student variable.</a:t>
            </a:r>
          </a:p>
          <a:p>
            <a:pPr algn="just"/>
            <a:endParaRPr lang="en-US" dirty="0"/>
          </a:p>
          <a:p>
            <a:pPr algn="just"/>
            <a:r>
              <a:rPr lang="en-US" dirty="0"/>
              <a:t>KNN does not play well with categorical predictor. We will split the data into student data and non-student data. Each of them will be split 70/30. That is, 70% of the data will be used to train KNN and 30% will be used to evaluate the KNN.</a:t>
            </a:r>
          </a:p>
          <a:p>
            <a:pPr algn="just"/>
            <a:endParaRPr lang="en-US" dirty="0"/>
          </a:p>
          <a:p>
            <a:pPr algn="just"/>
            <a:r>
              <a:rPr lang="en-US" dirty="0"/>
              <a:t>We will normalize the data, perform the KNN, and finally join our predictions and evaluate the predictions as usual.</a:t>
            </a:r>
            <a:endParaRPr lang="en-ID" dirty="0"/>
          </a:p>
        </p:txBody>
      </p:sp>
      <p:pic>
        <p:nvPicPr>
          <p:cNvPr id="5" name="Picture 4">
            <a:extLst>
              <a:ext uri="{FF2B5EF4-FFF2-40B4-BE49-F238E27FC236}">
                <a16:creationId xmlns:a16="http://schemas.microsoft.com/office/drawing/2014/main" id="{BCF6D748-C0C9-40F1-B72D-3353057484CB}"/>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Arrow: Left 5">
            <a:extLst>
              <a:ext uri="{FF2B5EF4-FFF2-40B4-BE49-F238E27FC236}">
                <a16:creationId xmlns:a16="http://schemas.microsoft.com/office/drawing/2014/main" id="{A235E83B-EB1C-4F72-A93D-CD50B3AC2E14}"/>
              </a:ext>
            </a:extLst>
          </p:cNvPr>
          <p:cNvSpPr/>
          <p:nvPr/>
        </p:nvSpPr>
        <p:spPr>
          <a:xfrm rot="986027">
            <a:off x="2206014" y="5051474"/>
            <a:ext cx="4308561" cy="519487"/>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4D9C0082-4C92-444A-98B1-A45BBCFB0A6D}"/>
              </a:ext>
            </a:extLst>
          </p:cNvPr>
          <p:cNvSpPr txBox="1"/>
          <p:nvPr/>
        </p:nvSpPr>
        <p:spPr>
          <a:xfrm>
            <a:off x="6500051" y="5602137"/>
            <a:ext cx="2820932" cy="646331"/>
          </a:xfrm>
          <a:prstGeom prst="rect">
            <a:avLst/>
          </a:prstGeom>
          <a:noFill/>
        </p:spPr>
        <p:txBody>
          <a:bodyPr wrap="square" rtlCol="0">
            <a:spAutoFit/>
          </a:bodyPr>
          <a:lstStyle/>
          <a:p>
            <a:r>
              <a:rPr lang="en-US" dirty="0"/>
              <a:t>The student variable is a categorical variable!</a:t>
            </a:r>
            <a:endParaRPr lang="en-ID" dirty="0"/>
          </a:p>
        </p:txBody>
      </p:sp>
    </p:spTree>
    <p:extLst>
      <p:ext uri="{BB962C8B-B14F-4D97-AF65-F5344CB8AC3E}">
        <p14:creationId xmlns:p14="http://schemas.microsoft.com/office/powerpoint/2010/main" val="180355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FBA73-C176-49E1-9F59-2297E45AC940}"/>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FA059DC6-4CFF-488C-83AB-8DAC0C623614}"/>
              </a:ext>
            </a:extLst>
          </p:cNvPr>
          <p:cNvSpPr txBox="1"/>
          <p:nvPr/>
        </p:nvSpPr>
        <p:spPr>
          <a:xfrm>
            <a:off x="3545938" y="259788"/>
            <a:ext cx="510012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KNN – STUDENT</a:t>
            </a:r>
          </a:p>
        </p:txBody>
      </p:sp>
      <p:sp>
        <p:nvSpPr>
          <p:cNvPr id="4" name="TextBox 3">
            <a:extLst>
              <a:ext uri="{FF2B5EF4-FFF2-40B4-BE49-F238E27FC236}">
                <a16:creationId xmlns:a16="http://schemas.microsoft.com/office/drawing/2014/main" id="{F56E363E-4AF4-43FB-B206-7F097949B16F}"/>
              </a:ext>
            </a:extLst>
          </p:cNvPr>
          <p:cNvSpPr txBox="1"/>
          <p:nvPr/>
        </p:nvSpPr>
        <p:spPr>
          <a:xfrm>
            <a:off x="5543476" y="1702695"/>
            <a:ext cx="6205174" cy="1754326"/>
          </a:xfrm>
          <a:prstGeom prst="rect">
            <a:avLst/>
          </a:prstGeom>
          <a:noFill/>
        </p:spPr>
        <p:txBody>
          <a:bodyPr wrap="square">
            <a:spAutoFit/>
          </a:bodyPr>
          <a:lstStyle/>
          <a:p>
            <a:pPr algn="just"/>
            <a:r>
              <a:rPr lang="en-ID" dirty="0"/>
              <a:t>We checked k values from 1 to 20 and the best k value turns out to be 7 with error rate = 3.85%</a:t>
            </a:r>
          </a:p>
          <a:p>
            <a:pPr algn="just"/>
            <a:endParaRPr lang="en-ID" dirty="0"/>
          </a:p>
          <a:p>
            <a:pPr algn="just"/>
            <a:r>
              <a:rPr lang="en-ID" dirty="0"/>
              <a:t>On the Student Dataset KKN was able to predict default correctly 849 times out of 883 attempts (96.14% accuracy). Here is the confusion matrix for the student dataset.</a:t>
            </a:r>
            <a:endParaRPr lang="en-US" dirty="0"/>
          </a:p>
        </p:txBody>
      </p:sp>
      <p:pic>
        <p:nvPicPr>
          <p:cNvPr id="6" name="Picture 5">
            <a:extLst>
              <a:ext uri="{FF2B5EF4-FFF2-40B4-BE49-F238E27FC236}">
                <a16:creationId xmlns:a16="http://schemas.microsoft.com/office/drawing/2014/main" id="{3B978C1C-E067-449D-84B0-F27E90FCDB59}"/>
              </a:ext>
            </a:extLst>
          </p:cNvPr>
          <p:cNvPicPr>
            <a:picLocks noChangeAspect="1"/>
          </p:cNvPicPr>
          <p:nvPr/>
        </p:nvPicPr>
        <p:blipFill rotWithShape="1">
          <a:blip r:embed="rId2"/>
          <a:srcRect l="1534" t="4013" r="2323" b="4885"/>
          <a:stretch/>
        </p:blipFill>
        <p:spPr>
          <a:xfrm>
            <a:off x="6090114" y="3716809"/>
            <a:ext cx="5111897" cy="1505543"/>
          </a:xfrm>
          <a:prstGeom prst="rect">
            <a:avLst/>
          </a:prstGeom>
        </p:spPr>
      </p:pic>
      <p:pic>
        <p:nvPicPr>
          <p:cNvPr id="9" name="Picture 8">
            <a:extLst>
              <a:ext uri="{FF2B5EF4-FFF2-40B4-BE49-F238E27FC236}">
                <a16:creationId xmlns:a16="http://schemas.microsoft.com/office/drawing/2014/main" id="{0694A963-567B-475B-AC9F-3F44B6158EBA}"/>
              </a:ext>
            </a:extLst>
          </p:cNvPr>
          <p:cNvPicPr>
            <a:picLocks noChangeAspect="1"/>
          </p:cNvPicPr>
          <p:nvPr/>
        </p:nvPicPr>
        <p:blipFill>
          <a:blip r:embed="rId3"/>
          <a:stretch>
            <a:fillRect/>
          </a:stretch>
        </p:blipFill>
        <p:spPr>
          <a:xfrm>
            <a:off x="361121" y="1702695"/>
            <a:ext cx="5111897" cy="5037909"/>
          </a:xfrm>
          <a:prstGeom prst="rect">
            <a:avLst/>
          </a:prstGeom>
        </p:spPr>
      </p:pic>
      <p:sp>
        <p:nvSpPr>
          <p:cNvPr id="12" name="TextBox 11">
            <a:extLst>
              <a:ext uri="{FF2B5EF4-FFF2-40B4-BE49-F238E27FC236}">
                <a16:creationId xmlns:a16="http://schemas.microsoft.com/office/drawing/2014/main" id="{72E5B6FF-7CDF-4527-8C50-D7DEB6FD80FC}"/>
              </a:ext>
            </a:extLst>
          </p:cNvPr>
          <p:cNvSpPr txBox="1"/>
          <p:nvPr/>
        </p:nvSpPr>
        <p:spPr>
          <a:xfrm>
            <a:off x="6090114" y="5482140"/>
            <a:ext cx="4180114" cy="830997"/>
          </a:xfrm>
          <a:prstGeom prst="rect">
            <a:avLst/>
          </a:prstGeom>
          <a:noFill/>
        </p:spPr>
        <p:txBody>
          <a:bodyPr wrap="square" rtlCol="0">
            <a:spAutoFit/>
          </a:bodyPr>
          <a:lstStyle/>
          <a:p>
            <a:r>
              <a:rPr lang="en-US" sz="2400" dirty="0"/>
              <a:t>Sensitivity: 10 / 38 = 26.31%</a:t>
            </a:r>
          </a:p>
          <a:p>
            <a:r>
              <a:rPr lang="en-US" sz="2400" dirty="0"/>
              <a:t>Specificity: 839 /845 = 99.28%</a:t>
            </a:r>
            <a:endParaRPr lang="en-ID" sz="2400" dirty="0"/>
          </a:p>
        </p:txBody>
      </p:sp>
      <p:sp>
        <p:nvSpPr>
          <p:cNvPr id="13" name="Arrow: Left 12">
            <a:extLst>
              <a:ext uri="{FF2B5EF4-FFF2-40B4-BE49-F238E27FC236}">
                <a16:creationId xmlns:a16="http://schemas.microsoft.com/office/drawing/2014/main" id="{C43F8905-4768-42B9-85EC-F7E1F8441FAD}"/>
              </a:ext>
            </a:extLst>
          </p:cNvPr>
          <p:cNvSpPr/>
          <p:nvPr/>
        </p:nvSpPr>
        <p:spPr>
          <a:xfrm rot="17412474">
            <a:off x="1589897" y="4414856"/>
            <a:ext cx="2387042" cy="1094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BD8006C1-646E-4176-8062-EE13F3FF35A4}"/>
              </a:ext>
            </a:extLst>
          </p:cNvPr>
          <p:cNvSpPr/>
          <p:nvPr/>
        </p:nvSpPr>
        <p:spPr>
          <a:xfrm>
            <a:off x="2337206" y="5636334"/>
            <a:ext cx="78377" cy="783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5D9F2C52-AB06-4ADF-AF78-517E40455F9E}"/>
              </a:ext>
            </a:extLst>
          </p:cNvPr>
          <p:cNvSpPr txBox="1"/>
          <p:nvPr/>
        </p:nvSpPr>
        <p:spPr>
          <a:xfrm>
            <a:off x="2917069" y="2961290"/>
            <a:ext cx="1628503" cy="369332"/>
          </a:xfrm>
          <a:prstGeom prst="rect">
            <a:avLst/>
          </a:prstGeom>
          <a:noFill/>
        </p:spPr>
        <p:txBody>
          <a:bodyPr wrap="square" rtlCol="0">
            <a:spAutoFit/>
          </a:bodyPr>
          <a:lstStyle/>
          <a:p>
            <a:r>
              <a:rPr lang="en-US" dirty="0"/>
              <a:t>Best k value!</a:t>
            </a:r>
            <a:endParaRPr lang="en-ID" dirty="0"/>
          </a:p>
        </p:txBody>
      </p:sp>
    </p:spTree>
    <p:extLst>
      <p:ext uri="{BB962C8B-B14F-4D97-AF65-F5344CB8AC3E}">
        <p14:creationId xmlns:p14="http://schemas.microsoft.com/office/powerpoint/2010/main" val="30407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5CBA4-240E-4536-868D-5105C0F87C90}"/>
              </a:ext>
            </a:extLst>
          </p:cNvPr>
          <p:cNvSpPr/>
          <p:nvPr/>
        </p:nvSpPr>
        <p:spPr>
          <a:xfrm>
            <a:off x="0" y="-24981"/>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3995572-0D3E-41F6-86CA-0842849BB3AC}"/>
              </a:ext>
            </a:extLst>
          </p:cNvPr>
          <p:cNvSpPr txBox="1"/>
          <p:nvPr/>
        </p:nvSpPr>
        <p:spPr>
          <a:xfrm>
            <a:off x="3510652" y="234807"/>
            <a:ext cx="517069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BA1BB0E7-F6E9-4915-860E-619D15D8C00A}"/>
              </a:ext>
            </a:extLst>
          </p:cNvPr>
          <p:cNvSpPr txBox="1"/>
          <p:nvPr/>
        </p:nvSpPr>
        <p:spPr>
          <a:xfrm>
            <a:off x="5409397" y="3429000"/>
            <a:ext cx="5667141" cy="1200329"/>
          </a:xfrm>
          <a:prstGeom prst="rect">
            <a:avLst/>
          </a:prstGeom>
          <a:noFill/>
        </p:spPr>
        <p:txBody>
          <a:bodyPr wrap="square" rtlCol="0">
            <a:spAutoFit/>
          </a:bodyPr>
          <a:lstStyle/>
          <a:p>
            <a:pPr algn="just"/>
            <a:r>
              <a:rPr lang="en-US" dirty="0"/>
              <a:t>The Default dataset is a generated dataset from the ISLR Package in R. The ISLR Package complements the ISLR book. You can download the first edition of the book here </a:t>
            </a:r>
            <a:r>
              <a:rPr lang="en-US" dirty="0">
                <a:hlinkClick r:id="rId2"/>
              </a:rPr>
              <a:t>https://www.statlearning.com/</a:t>
            </a:r>
            <a:endParaRPr lang="en-US" dirty="0"/>
          </a:p>
        </p:txBody>
      </p:sp>
      <p:pic>
        <p:nvPicPr>
          <p:cNvPr id="6" name="Picture 5">
            <a:extLst>
              <a:ext uri="{FF2B5EF4-FFF2-40B4-BE49-F238E27FC236}">
                <a16:creationId xmlns:a16="http://schemas.microsoft.com/office/drawing/2014/main" id="{FF6D6214-BE83-4B23-8D4E-8553CBD3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92" y="1677714"/>
            <a:ext cx="2949086" cy="4966881"/>
          </a:xfrm>
          <a:prstGeom prst="rect">
            <a:avLst/>
          </a:prstGeom>
        </p:spPr>
      </p:pic>
    </p:spTree>
    <p:extLst>
      <p:ext uri="{BB962C8B-B14F-4D97-AF65-F5344CB8AC3E}">
        <p14:creationId xmlns:p14="http://schemas.microsoft.com/office/powerpoint/2010/main" val="308237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18D46-BE42-405D-B07C-4DF2673E414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20BF845F-01F5-47E3-B711-03882CEFA235}"/>
              </a:ext>
            </a:extLst>
          </p:cNvPr>
          <p:cNvSpPr txBox="1"/>
          <p:nvPr/>
        </p:nvSpPr>
        <p:spPr>
          <a:xfrm>
            <a:off x="2662018" y="259788"/>
            <a:ext cx="686796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KNN – NON STUDENT</a:t>
            </a:r>
          </a:p>
        </p:txBody>
      </p:sp>
      <p:sp>
        <p:nvSpPr>
          <p:cNvPr id="8" name="TextBox 7">
            <a:extLst>
              <a:ext uri="{FF2B5EF4-FFF2-40B4-BE49-F238E27FC236}">
                <a16:creationId xmlns:a16="http://schemas.microsoft.com/office/drawing/2014/main" id="{E23613E0-337B-480A-94C6-40A26EFF82DF}"/>
              </a:ext>
            </a:extLst>
          </p:cNvPr>
          <p:cNvSpPr txBox="1"/>
          <p:nvPr/>
        </p:nvSpPr>
        <p:spPr>
          <a:xfrm>
            <a:off x="5586732" y="1702695"/>
            <a:ext cx="6005035" cy="2031325"/>
          </a:xfrm>
          <a:prstGeom prst="rect">
            <a:avLst/>
          </a:prstGeom>
          <a:noFill/>
        </p:spPr>
        <p:txBody>
          <a:bodyPr wrap="square">
            <a:spAutoFit/>
          </a:bodyPr>
          <a:lstStyle/>
          <a:p>
            <a:pPr algn="just"/>
            <a:r>
              <a:rPr lang="en-ID" dirty="0"/>
              <a:t>We checked k values from 1 to 20 and the best k value turns out to be 7 with error rate = 2.64%</a:t>
            </a:r>
            <a:endParaRPr lang="en-ID" sz="1800" dirty="0"/>
          </a:p>
          <a:p>
            <a:pPr algn="just"/>
            <a:endParaRPr lang="en-ID" dirty="0"/>
          </a:p>
          <a:p>
            <a:pPr algn="just"/>
            <a:r>
              <a:rPr lang="en-ID" sz="1800" dirty="0"/>
              <a:t>On the Non-Student Dataset KNN successfully predicted default category </a:t>
            </a:r>
            <a:r>
              <a:rPr lang="en-US" sz="1800" dirty="0"/>
              <a:t>2061 times out of 2117 attempts (97.35% accuracy). Here is the confusion matrix for the non-student dataset.</a:t>
            </a:r>
          </a:p>
        </p:txBody>
      </p:sp>
      <p:pic>
        <p:nvPicPr>
          <p:cNvPr id="18" name="Picture 17">
            <a:extLst>
              <a:ext uri="{FF2B5EF4-FFF2-40B4-BE49-F238E27FC236}">
                <a16:creationId xmlns:a16="http://schemas.microsoft.com/office/drawing/2014/main" id="{208051CC-64ED-4497-B0B3-228C879940D8}"/>
              </a:ext>
            </a:extLst>
          </p:cNvPr>
          <p:cNvPicPr>
            <a:picLocks noChangeAspect="1"/>
          </p:cNvPicPr>
          <p:nvPr/>
        </p:nvPicPr>
        <p:blipFill>
          <a:blip r:embed="rId2"/>
          <a:stretch>
            <a:fillRect/>
          </a:stretch>
        </p:blipFill>
        <p:spPr>
          <a:xfrm>
            <a:off x="361120" y="1702695"/>
            <a:ext cx="5213729" cy="5037909"/>
          </a:xfrm>
          <a:prstGeom prst="rect">
            <a:avLst/>
          </a:prstGeom>
        </p:spPr>
      </p:pic>
      <p:pic>
        <p:nvPicPr>
          <p:cNvPr id="19" name="Picture 18">
            <a:extLst>
              <a:ext uri="{FF2B5EF4-FFF2-40B4-BE49-F238E27FC236}">
                <a16:creationId xmlns:a16="http://schemas.microsoft.com/office/drawing/2014/main" id="{D6A2D4F6-2E8C-4629-A940-0B81A44F9F9C}"/>
              </a:ext>
            </a:extLst>
          </p:cNvPr>
          <p:cNvPicPr>
            <a:picLocks noChangeAspect="1"/>
          </p:cNvPicPr>
          <p:nvPr/>
        </p:nvPicPr>
        <p:blipFill rotWithShape="1">
          <a:blip r:embed="rId3"/>
          <a:srcRect l="1016" t="3222" r="855" b="1035"/>
          <a:stretch/>
        </p:blipFill>
        <p:spPr>
          <a:xfrm>
            <a:off x="6019654" y="3993808"/>
            <a:ext cx="5139189" cy="1505542"/>
          </a:xfrm>
          <a:prstGeom prst="rect">
            <a:avLst/>
          </a:prstGeom>
        </p:spPr>
      </p:pic>
      <p:sp>
        <p:nvSpPr>
          <p:cNvPr id="20" name="TextBox 19">
            <a:extLst>
              <a:ext uri="{FF2B5EF4-FFF2-40B4-BE49-F238E27FC236}">
                <a16:creationId xmlns:a16="http://schemas.microsoft.com/office/drawing/2014/main" id="{80C59B0C-BFEF-4574-B102-00FAB0B7090E}"/>
              </a:ext>
            </a:extLst>
          </p:cNvPr>
          <p:cNvSpPr txBox="1"/>
          <p:nvPr/>
        </p:nvSpPr>
        <p:spPr>
          <a:xfrm>
            <a:off x="6019654" y="5647603"/>
            <a:ext cx="5405992" cy="830997"/>
          </a:xfrm>
          <a:prstGeom prst="rect">
            <a:avLst/>
          </a:prstGeom>
          <a:noFill/>
        </p:spPr>
        <p:txBody>
          <a:bodyPr wrap="square" rtlCol="0">
            <a:spAutoFit/>
          </a:bodyPr>
          <a:lstStyle/>
          <a:p>
            <a:r>
              <a:rPr lang="en-US" sz="2400" dirty="0"/>
              <a:t>Sensitivity: 23 / 62 = 37.09%</a:t>
            </a:r>
          </a:p>
          <a:p>
            <a:r>
              <a:rPr lang="en-US" sz="2400" dirty="0"/>
              <a:t>Specificity: 2038 / 2055 = 99.17%</a:t>
            </a:r>
            <a:endParaRPr lang="en-ID" sz="2400" dirty="0"/>
          </a:p>
        </p:txBody>
      </p:sp>
      <p:sp>
        <p:nvSpPr>
          <p:cNvPr id="14" name="Arrow: Left 13">
            <a:extLst>
              <a:ext uri="{FF2B5EF4-FFF2-40B4-BE49-F238E27FC236}">
                <a16:creationId xmlns:a16="http://schemas.microsoft.com/office/drawing/2014/main" id="{EC62C3CB-138A-4B71-BF48-78DA141BFEBE}"/>
              </a:ext>
            </a:extLst>
          </p:cNvPr>
          <p:cNvSpPr/>
          <p:nvPr/>
        </p:nvSpPr>
        <p:spPr>
          <a:xfrm rot="18415128">
            <a:off x="1934843" y="4847082"/>
            <a:ext cx="2387042" cy="1094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968F0D24-4C99-4594-B067-6711F9B26916}"/>
              </a:ext>
            </a:extLst>
          </p:cNvPr>
          <p:cNvSpPr txBox="1"/>
          <p:nvPr/>
        </p:nvSpPr>
        <p:spPr>
          <a:xfrm>
            <a:off x="3526971" y="3545397"/>
            <a:ext cx="1628503" cy="369332"/>
          </a:xfrm>
          <a:prstGeom prst="rect">
            <a:avLst/>
          </a:prstGeom>
          <a:noFill/>
        </p:spPr>
        <p:txBody>
          <a:bodyPr wrap="square" rtlCol="0">
            <a:spAutoFit/>
          </a:bodyPr>
          <a:lstStyle/>
          <a:p>
            <a:r>
              <a:rPr lang="en-US" dirty="0"/>
              <a:t>Best k value!</a:t>
            </a:r>
            <a:endParaRPr lang="en-ID" dirty="0"/>
          </a:p>
        </p:txBody>
      </p:sp>
      <p:sp>
        <p:nvSpPr>
          <p:cNvPr id="21" name="Oval 20">
            <a:extLst>
              <a:ext uri="{FF2B5EF4-FFF2-40B4-BE49-F238E27FC236}">
                <a16:creationId xmlns:a16="http://schemas.microsoft.com/office/drawing/2014/main" id="{306BACD6-AC28-4821-9650-62EE659FA456}"/>
              </a:ext>
            </a:extLst>
          </p:cNvPr>
          <p:cNvSpPr/>
          <p:nvPr/>
        </p:nvSpPr>
        <p:spPr>
          <a:xfrm>
            <a:off x="2345914" y="5897592"/>
            <a:ext cx="78377" cy="783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454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0FAB2-E4B4-45C4-9A23-5602CFFC5EB3}"/>
              </a:ext>
            </a:extLst>
          </p:cNvPr>
          <p:cNvSpPr txBox="1"/>
          <p:nvPr/>
        </p:nvSpPr>
        <p:spPr>
          <a:xfrm>
            <a:off x="6298331" y="2282587"/>
            <a:ext cx="5320936" cy="3416320"/>
          </a:xfrm>
          <a:prstGeom prst="rect">
            <a:avLst/>
          </a:prstGeom>
          <a:noFill/>
        </p:spPr>
        <p:txBody>
          <a:bodyPr wrap="square">
            <a:spAutoFit/>
          </a:bodyPr>
          <a:lstStyle/>
          <a:p>
            <a:pPr algn="just"/>
            <a:r>
              <a:rPr lang="en-US" dirty="0"/>
              <a:t>In total KNN was successful 849 + 2061 = 2910 times out of 3000 attempts. Giving 97% accuracy.</a:t>
            </a:r>
          </a:p>
          <a:p>
            <a:pPr algn="just"/>
            <a:endParaRPr lang="en-US" dirty="0"/>
          </a:p>
          <a:p>
            <a:pPr algn="just"/>
            <a:r>
              <a:rPr lang="en-US" dirty="0"/>
              <a:t>Here is the confusion matrix for the KNN.</a:t>
            </a:r>
          </a:p>
          <a:p>
            <a:pPr algn="just"/>
            <a:endParaRPr lang="en-US" dirty="0"/>
          </a:p>
          <a:p>
            <a:pPr algn="just"/>
            <a:r>
              <a:rPr lang="en-US" dirty="0">
                <a:highlight>
                  <a:srgbClr val="4DD4F6"/>
                </a:highlight>
              </a:rPr>
              <a:t>Our model has a very high accuracy but low sensitivity</a:t>
            </a:r>
            <a:r>
              <a:rPr lang="en-US" dirty="0"/>
              <a:t>. This is the same with the Logistic Regression Model.</a:t>
            </a:r>
          </a:p>
          <a:p>
            <a:pPr algn="just"/>
            <a:endParaRPr lang="en-US" dirty="0"/>
          </a:p>
          <a:p>
            <a:pPr algn="just"/>
            <a:r>
              <a:rPr lang="en-US" dirty="0"/>
              <a:t>Again, this fact might be problematic as most credit card companies care more about accurately predicting customers who actually defaulted than accurately predicting customers who won’t actually default.</a:t>
            </a:r>
          </a:p>
        </p:txBody>
      </p:sp>
      <p:sp>
        <p:nvSpPr>
          <p:cNvPr id="4" name="Rectangle 3">
            <a:extLst>
              <a:ext uri="{FF2B5EF4-FFF2-40B4-BE49-F238E27FC236}">
                <a16:creationId xmlns:a16="http://schemas.microsoft.com/office/drawing/2014/main" id="{16918D46-BE42-405D-B07C-4DF2673E414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20BF845F-01F5-47E3-B711-03882CEFA235}"/>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pic>
        <p:nvPicPr>
          <p:cNvPr id="7" name="Picture 6">
            <a:extLst>
              <a:ext uri="{FF2B5EF4-FFF2-40B4-BE49-F238E27FC236}">
                <a16:creationId xmlns:a16="http://schemas.microsoft.com/office/drawing/2014/main" id="{A9D9520D-29DB-4065-B5A2-BB6CAE149D5C}"/>
              </a:ext>
            </a:extLst>
          </p:cNvPr>
          <p:cNvPicPr>
            <a:picLocks noChangeAspect="1"/>
          </p:cNvPicPr>
          <p:nvPr/>
        </p:nvPicPr>
        <p:blipFill rotWithShape="1">
          <a:blip r:embed="rId2"/>
          <a:srcRect l="1224" t="4309" r="1026" b="2334"/>
          <a:stretch/>
        </p:blipFill>
        <p:spPr>
          <a:xfrm>
            <a:off x="505098" y="2574561"/>
            <a:ext cx="5468982" cy="1554686"/>
          </a:xfrm>
          <a:prstGeom prst="rect">
            <a:avLst/>
          </a:prstGeom>
        </p:spPr>
      </p:pic>
      <p:sp>
        <p:nvSpPr>
          <p:cNvPr id="9" name="TextBox 8">
            <a:extLst>
              <a:ext uri="{FF2B5EF4-FFF2-40B4-BE49-F238E27FC236}">
                <a16:creationId xmlns:a16="http://schemas.microsoft.com/office/drawing/2014/main" id="{EF2349BD-6CB1-4DCE-831D-16A5A6DE067A}"/>
              </a:ext>
            </a:extLst>
          </p:cNvPr>
          <p:cNvSpPr txBox="1"/>
          <p:nvPr/>
        </p:nvSpPr>
        <p:spPr>
          <a:xfrm>
            <a:off x="487679" y="4273277"/>
            <a:ext cx="5405992" cy="830997"/>
          </a:xfrm>
          <a:prstGeom prst="rect">
            <a:avLst/>
          </a:prstGeom>
          <a:noFill/>
        </p:spPr>
        <p:txBody>
          <a:bodyPr wrap="square" rtlCol="0">
            <a:spAutoFit/>
          </a:bodyPr>
          <a:lstStyle/>
          <a:p>
            <a:r>
              <a:rPr lang="en-US" sz="2400" dirty="0"/>
              <a:t>Sensitivity: 33 / 100 = 33%</a:t>
            </a:r>
          </a:p>
          <a:p>
            <a:r>
              <a:rPr lang="en-US" sz="2400" dirty="0"/>
              <a:t>Specificity: 2877 / 2900 = 99.20%</a:t>
            </a:r>
            <a:endParaRPr lang="en-ID" sz="2400" dirty="0"/>
          </a:p>
        </p:txBody>
      </p:sp>
    </p:spTree>
    <p:extLst>
      <p:ext uri="{BB962C8B-B14F-4D97-AF65-F5344CB8AC3E}">
        <p14:creationId xmlns:p14="http://schemas.microsoft.com/office/powerpoint/2010/main" val="329280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08DCDD-A73F-4135-B91D-AAB1AC82A1F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46A8A1E9-B891-4A47-A746-40A08F7BA678}"/>
              </a:ext>
            </a:extLst>
          </p:cNvPr>
          <p:cNvSpPr txBox="1"/>
          <p:nvPr/>
        </p:nvSpPr>
        <p:spPr>
          <a:xfrm>
            <a:off x="3734776" y="259788"/>
            <a:ext cx="472244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CONCLUSION</a:t>
            </a:r>
          </a:p>
        </p:txBody>
      </p:sp>
      <p:sp>
        <p:nvSpPr>
          <p:cNvPr id="5" name="TextBox 4">
            <a:extLst>
              <a:ext uri="{FF2B5EF4-FFF2-40B4-BE49-F238E27FC236}">
                <a16:creationId xmlns:a16="http://schemas.microsoft.com/office/drawing/2014/main" id="{B1761F8C-BD70-469E-8CE8-8038D95C5173}"/>
              </a:ext>
            </a:extLst>
          </p:cNvPr>
          <p:cNvSpPr txBox="1"/>
          <p:nvPr/>
        </p:nvSpPr>
        <p:spPr>
          <a:xfrm>
            <a:off x="765208" y="1792590"/>
            <a:ext cx="10661583" cy="4524315"/>
          </a:xfrm>
          <a:prstGeom prst="rect">
            <a:avLst/>
          </a:prstGeom>
          <a:noFill/>
        </p:spPr>
        <p:txBody>
          <a:bodyPr wrap="square" rtlCol="0">
            <a:spAutoFit/>
          </a:bodyPr>
          <a:lstStyle/>
          <a:p>
            <a:pPr algn="just"/>
            <a:r>
              <a:rPr lang="en-US" sz="2400" dirty="0"/>
              <a:t>In conclusion, the </a:t>
            </a:r>
            <a:r>
              <a:rPr lang="en-US" sz="2400" dirty="0">
                <a:highlight>
                  <a:srgbClr val="4DD4F6"/>
                </a:highlight>
              </a:rPr>
              <a:t>Logistic Regression Model is better than the KNN</a:t>
            </a:r>
            <a:r>
              <a:rPr lang="en-US" sz="2400" dirty="0"/>
              <a:t>. In terms of accuracy the Logistic Regression Model performs slightly better than the KNN with 97.63% accuracy instead of KNN’s 97% accuracy. We might also prefer the logistic model since it has higher sensitivity than KNN with 37% instead of KNN’s 33%.</a:t>
            </a:r>
          </a:p>
          <a:p>
            <a:pPr algn="just"/>
            <a:endParaRPr lang="en-US" sz="2400" dirty="0"/>
          </a:p>
          <a:p>
            <a:pPr algn="just"/>
            <a:r>
              <a:rPr lang="en-US" sz="2400" dirty="0"/>
              <a:t>However </a:t>
            </a:r>
            <a:r>
              <a:rPr lang="en-US" sz="2400" dirty="0">
                <a:highlight>
                  <a:srgbClr val="4DD4F6"/>
                </a:highlight>
              </a:rPr>
              <a:t>both of these models are not good enough to be used in the real world</a:t>
            </a:r>
            <a:r>
              <a:rPr lang="en-US" sz="2400" dirty="0"/>
              <a:t>. Their sensitivity rates are too low. Further improvements to the models are required.</a:t>
            </a:r>
          </a:p>
          <a:p>
            <a:pPr algn="just"/>
            <a:endParaRPr lang="en-US" sz="2400" dirty="0"/>
          </a:p>
          <a:p>
            <a:pPr algn="just"/>
            <a:r>
              <a:rPr lang="en-US" sz="2400" dirty="0"/>
              <a:t>It is important to note that because only 3.33% of all observation defaulted then a simple classifier that predicts every single observation to be in the non-default category regardless of any information available will get on average 96.66% accuracy. Thus our models are only slightly better in terms of accuracy than this null classifier.</a:t>
            </a:r>
            <a:endParaRPr lang="en-ID" sz="2400" dirty="0"/>
          </a:p>
        </p:txBody>
      </p:sp>
    </p:spTree>
    <p:extLst>
      <p:ext uri="{BB962C8B-B14F-4D97-AF65-F5344CB8AC3E}">
        <p14:creationId xmlns:p14="http://schemas.microsoft.com/office/powerpoint/2010/main" val="159697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60AD85-9207-42A4-8E43-CC3CC576D80F}"/>
              </a:ext>
            </a:extLst>
          </p:cNvPr>
          <p:cNvSpPr/>
          <p:nvPr/>
        </p:nvSpPr>
        <p:spPr>
          <a:xfrm>
            <a:off x="0" y="2707547"/>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7B2BECFD-D723-48C9-BF1D-B685D37F79E3}"/>
              </a:ext>
            </a:extLst>
          </p:cNvPr>
          <p:cNvSpPr txBox="1"/>
          <p:nvPr/>
        </p:nvSpPr>
        <p:spPr>
          <a:xfrm>
            <a:off x="4928308" y="2967335"/>
            <a:ext cx="265639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Thanks!</a:t>
            </a:r>
          </a:p>
        </p:txBody>
      </p:sp>
    </p:spTree>
    <p:extLst>
      <p:ext uri="{BB962C8B-B14F-4D97-AF65-F5344CB8AC3E}">
        <p14:creationId xmlns:p14="http://schemas.microsoft.com/office/powerpoint/2010/main" val="362267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1559D-A702-48A2-9CA0-006E36D32165}"/>
              </a:ext>
            </a:extLst>
          </p:cNvPr>
          <p:cNvSpPr txBox="1"/>
          <p:nvPr/>
        </p:nvSpPr>
        <p:spPr>
          <a:xfrm>
            <a:off x="360726" y="327171"/>
            <a:ext cx="11141463" cy="1938992"/>
          </a:xfrm>
          <a:prstGeom prst="rect">
            <a:avLst/>
          </a:prstGeom>
          <a:noFill/>
        </p:spPr>
        <p:txBody>
          <a:bodyPr wrap="square" rtlCol="0">
            <a:spAutoFit/>
          </a:bodyPr>
          <a:lstStyle/>
          <a:p>
            <a:r>
              <a:rPr lang="en-US" sz="2400" dirty="0"/>
              <a:t>Images Sources:</a:t>
            </a:r>
          </a:p>
          <a:p>
            <a:pPr marL="342900" indent="-342900">
              <a:buAutoNum type="arabicPeriod"/>
            </a:pPr>
            <a:r>
              <a:rPr lang="en-US" sz="2400" dirty="0"/>
              <a:t>Cover image: </a:t>
            </a:r>
            <a:r>
              <a:rPr lang="en-US" sz="2400" dirty="0">
                <a:hlinkClick r:id="rId2"/>
              </a:rPr>
              <a:t>https://upgradedpoints.com/best-premium-luxury-credit-cards/</a:t>
            </a:r>
            <a:endParaRPr lang="en-US" sz="2400" dirty="0"/>
          </a:p>
          <a:p>
            <a:pPr marL="342900" indent="-342900">
              <a:buAutoNum type="arabicPeriod"/>
            </a:pPr>
            <a:r>
              <a:rPr lang="en-US" sz="2400" dirty="0"/>
              <a:t>ISLR book: </a:t>
            </a:r>
            <a:r>
              <a:rPr lang="en-US" sz="2400" dirty="0">
                <a:hlinkClick r:id="rId3"/>
              </a:rPr>
              <a:t>https://awesomeopensource.com/project/JWarmenhoven/ISLR-python</a:t>
            </a:r>
            <a:endParaRPr lang="en-US" sz="2400" dirty="0"/>
          </a:p>
          <a:p>
            <a:pPr marL="342900" indent="-342900">
              <a:buAutoNum type="arabicPeriod"/>
            </a:pPr>
            <a:endParaRPr lang="en-US" sz="2400" dirty="0"/>
          </a:p>
          <a:p>
            <a:endParaRPr lang="en-ID" sz="2400" dirty="0"/>
          </a:p>
        </p:txBody>
      </p:sp>
      <p:sp>
        <p:nvSpPr>
          <p:cNvPr id="3" name="TextBox 2">
            <a:extLst>
              <a:ext uri="{FF2B5EF4-FFF2-40B4-BE49-F238E27FC236}">
                <a16:creationId xmlns:a16="http://schemas.microsoft.com/office/drawing/2014/main" id="{2C59B30C-8C59-482A-8088-1470D22C266F}"/>
              </a:ext>
            </a:extLst>
          </p:cNvPr>
          <p:cNvSpPr txBox="1"/>
          <p:nvPr/>
        </p:nvSpPr>
        <p:spPr>
          <a:xfrm>
            <a:off x="360726" y="1657837"/>
            <a:ext cx="9213669"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Contact me:</a:t>
            </a:r>
          </a:p>
          <a:p>
            <a:r>
              <a:rPr lang="en-US" sz="2400" dirty="0" err="1">
                <a:latin typeface="Calibri" panose="020F0502020204030204" pitchFamily="34" charset="0"/>
                <a:cs typeface="Calibri" panose="020F0502020204030204" pitchFamily="34" charset="0"/>
              </a:rPr>
              <a:t>Github</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4"/>
              </a:rPr>
              <a:t>https://github.com/JonathanRyanW</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Linkedin</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5"/>
              </a:rPr>
              <a:t>https://www.linkedin.com/in/jonathan-ryan-wilianto/</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WA: (+62) 895365313233</a:t>
            </a:r>
          </a:p>
          <a:p>
            <a:endParaRPr lang="en-ID" sz="2400" dirty="0"/>
          </a:p>
        </p:txBody>
      </p:sp>
    </p:spTree>
    <p:extLst>
      <p:ext uri="{BB962C8B-B14F-4D97-AF65-F5344CB8AC3E}">
        <p14:creationId xmlns:p14="http://schemas.microsoft.com/office/powerpoint/2010/main" val="264373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FDD53B-9231-44EA-AFDF-E69A819551C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a:extLst>
              <a:ext uri="{FF2B5EF4-FFF2-40B4-BE49-F238E27FC236}">
                <a16:creationId xmlns:a16="http://schemas.microsoft.com/office/drawing/2014/main" id="{5B8552E6-39BD-4037-8BA1-9DF823261A02}"/>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TextBox 5">
            <a:extLst>
              <a:ext uri="{FF2B5EF4-FFF2-40B4-BE49-F238E27FC236}">
                <a16:creationId xmlns:a16="http://schemas.microsoft.com/office/drawing/2014/main" id="{056F4E5C-94B5-46D5-B729-B986DF2BF68D}"/>
              </a:ext>
            </a:extLst>
          </p:cNvPr>
          <p:cNvSpPr txBox="1"/>
          <p:nvPr/>
        </p:nvSpPr>
        <p:spPr>
          <a:xfrm>
            <a:off x="4948664" y="2997818"/>
            <a:ext cx="6653347" cy="2308324"/>
          </a:xfrm>
          <a:prstGeom prst="rect">
            <a:avLst/>
          </a:prstGeom>
          <a:noFill/>
        </p:spPr>
        <p:txBody>
          <a:bodyPr wrap="square" rtlCol="0">
            <a:spAutoFit/>
          </a:bodyPr>
          <a:lstStyle/>
          <a:p>
            <a:pPr algn="just"/>
            <a:r>
              <a:rPr lang="en-US" dirty="0"/>
              <a:t>Here are the first 15 rows of the dataset. There are 10000 rows in total. </a:t>
            </a:r>
            <a:r>
              <a:rPr lang="en-US" dirty="0">
                <a:highlight>
                  <a:srgbClr val="4DD4F6"/>
                </a:highlight>
              </a:rPr>
              <a:t>This is a simulated dataset</a:t>
            </a:r>
            <a:r>
              <a:rPr lang="en-US" dirty="0"/>
              <a:t>. It is not a real data from a real company.</a:t>
            </a:r>
          </a:p>
          <a:p>
            <a:pPr algn="just"/>
            <a:endParaRPr lang="en-US" dirty="0"/>
          </a:p>
          <a:p>
            <a:pPr algn="just"/>
            <a:r>
              <a:rPr lang="en-US" dirty="0"/>
              <a:t>There are only 4 variables. The variables are self explanatory except for balance:</a:t>
            </a:r>
          </a:p>
          <a:p>
            <a:pPr marL="342900" indent="-342900" algn="just">
              <a:buFont typeface="Arial" panose="020B0604020202020204" pitchFamily="34" charset="0"/>
              <a:buChar char="•"/>
            </a:pPr>
            <a:r>
              <a:rPr lang="en-US" dirty="0"/>
              <a:t>Balance is the average balance that the customer has remaining on their credit card after making their monthly payment</a:t>
            </a:r>
          </a:p>
        </p:txBody>
      </p:sp>
      <p:sp>
        <p:nvSpPr>
          <p:cNvPr id="7" name="TextBox 6">
            <a:extLst>
              <a:ext uri="{FF2B5EF4-FFF2-40B4-BE49-F238E27FC236}">
                <a16:creationId xmlns:a16="http://schemas.microsoft.com/office/drawing/2014/main" id="{C4EE7CA6-90B0-4199-93EB-23EEDCA8143B}"/>
              </a:ext>
            </a:extLst>
          </p:cNvPr>
          <p:cNvSpPr txBox="1"/>
          <p:nvPr/>
        </p:nvSpPr>
        <p:spPr>
          <a:xfrm>
            <a:off x="3510652" y="234807"/>
            <a:ext cx="517069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INTRODUCTION</a:t>
            </a:r>
          </a:p>
        </p:txBody>
      </p:sp>
    </p:spTree>
    <p:extLst>
      <p:ext uri="{BB962C8B-B14F-4D97-AF65-F5344CB8AC3E}">
        <p14:creationId xmlns:p14="http://schemas.microsoft.com/office/powerpoint/2010/main" val="129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CAB1A-D5D8-4CC9-BD74-7A432AA15343}"/>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72D1E48B-977F-4C26-9923-34152B26CBFD}"/>
              </a:ext>
            </a:extLst>
          </p:cNvPr>
          <p:cNvSpPr txBox="1"/>
          <p:nvPr/>
        </p:nvSpPr>
        <p:spPr>
          <a:xfrm>
            <a:off x="5669279" y="2805941"/>
            <a:ext cx="5568583" cy="2800767"/>
          </a:xfrm>
          <a:prstGeom prst="rect">
            <a:avLst/>
          </a:prstGeom>
          <a:noFill/>
        </p:spPr>
        <p:txBody>
          <a:bodyPr wrap="square" rtlCol="0">
            <a:spAutoFit/>
          </a:bodyPr>
          <a:lstStyle/>
          <a:p>
            <a:pPr algn="just"/>
            <a:r>
              <a:rPr lang="en-US" sz="1600" dirty="0"/>
              <a:t>In this project </a:t>
            </a:r>
            <a:r>
              <a:rPr lang="en-US" sz="1600" dirty="0">
                <a:highlight>
                  <a:srgbClr val="4DD4F6"/>
                </a:highlight>
              </a:rPr>
              <a:t>we will predict default based on the other 3 variables using Logistic Regression Model and KNN</a:t>
            </a:r>
            <a:r>
              <a:rPr lang="en-US" sz="1600" dirty="0"/>
              <a:t>. In other words we would like to know whether a customer will default based on his/her income and balance level as well as student status. We would like to know which approach performs better.</a:t>
            </a:r>
          </a:p>
          <a:p>
            <a:pPr algn="just"/>
            <a:endParaRPr lang="en-US" sz="1600" dirty="0"/>
          </a:p>
          <a:p>
            <a:pPr algn="just"/>
            <a:r>
              <a:rPr lang="en-US" sz="1600" dirty="0"/>
              <a:t>There is no need to clean the dataset as it is already clean. We will perform Exploratory Data Analysis before we do any modelling. All of the R codes used in this analysis can be seen here </a:t>
            </a:r>
            <a:r>
              <a:rPr lang="en-US" sz="1600" dirty="0">
                <a:hlinkClick r:id="rId2"/>
              </a:rPr>
              <a:t>https://github.com/JonathanRyanW/ISLR_Default</a:t>
            </a:r>
            <a:endParaRPr lang="en-US" sz="1600" dirty="0"/>
          </a:p>
          <a:p>
            <a:pPr algn="just"/>
            <a:endParaRPr lang="en-US" sz="1600" dirty="0"/>
          </a:p>
        </p:txBody>
      </p:sp>
      <p:sp>
        <p:nvSpPr>
          <p:cNvPr id="5" name="Oval 4">
            <a:extLst>
              <a:ext uri="{FF2B5EF4-FFF2-40B4-BE49-F238E27FC236}">
                <a16:creationId xmlns:a16="http://schemas.microsoft.com/office/drawing/2014/main" id="{4B2BC52E-07A3-40A5-8CF5-2C2E9D8A3DAC}"/>
              </a:ext>
            </a:extLst>
          </p:cNvPr>
          <p:cNvSpPr/>
          <p:nvPr/>
        </p:nvSpPr>
        <p:spPr>
          <a:xfrm>
            <a:off x="954138" y="2116181"/>
            <a:ext cx="992777" cy="992777"/>
          </a:xfrm>
          <a:prstGeom prst="ellipse">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A98753F1-C1B5-41D4-8AA5-E2D44429A641}"/>
              </a:ext>
            </a:extLst>
          </p:cNvPr>
          <p:cNvSpPr/>
          <p:nvPr/>
        </p:nvSpPr>
        <p:spPr>
          <a:xfrm>
            <a:off x="954137" y="5082525"/>
            <a:ext cx="992777" cy="992777"/>
          </a:xfrm>
          <a:prstGeom prst="ellipse">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E1EF71C9-E5EA-46B9-AE98-11AE0CB19347}"/>
              </a:ext>
            </a:extLst>
          </p:cNvPr>
          <p:cNvSpPr/>
          <p:nvPr/>
        </p:nvSpPr>
        <p:spPr>
          <a:xfrm>
            <a:off x="954137" y="3599353"/>
            <a:ext cx="992777" cy="992777"/>
          </a:xfrm>
          <a:prstGeom prst="ellipse">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4B794AD8-DF5D-4D40-9EA1-A1A0648DD983}"/>
              </a:ext>
            </a:extLst>
          </p:cNvPr>
          <p:cNvSpPr txBox="1"/>
          <p:nvPr/>
        </p:nvSpPr>
        <p:spPr>
          <a:xfrm>
            <a:off x="1015099" y="2419194"/>
            <a:ext cx="1776548" cy="369332"/>
          </a:xfrm>
          <a:prstGeom prst="rect">
            <a:avLst/>
          </a:prstGeom>
          <a:noFill/>
        </p:spPr>
        <p:txBody>
          <a:bodyPr wrap="square" rtlCol="0">
            <a:spAutoFit/>
          </a:bodyPr>
          <a:lstStyle/>
          <a:p>
            <a:r>
              <a:rPr lang="en-US" dirty="0">
                <a:solidFill>
                  <a:schemeClr val="bg1"/>
                </a:solidFill>
              </a:rPr>
              <a:t>Student</a:t>
            </a:r>
            <a:endParaRPr lang="en-ID" dirty="0">
              <a:solidFill>
                <a:schemeClr val="bg1"/>
              </a:solidFill>
            </a:endParaRPr>
          </a:p>
        </p:txBody>
      </p:sp>
      <p:sp>
        <p:nvSpPr>
          <p:cNvPr id="9" name="TextBox 8">
            <a:extLst>
              <a:ext uri="{FF2B5EF4-FFF2-40B4-BE49-F238E27FC236}">
                <a16:creationId xmlns:a16="http://schemas.microsoft.com/office/drawing/2014/main" id="{E0731D3F-A24E-4743-9F77-DC43FBE03CDF}"/>
              </a:ext>
            </a:extLst>
          </p:cNvPr>
          <p:cNvSpPr txBox="1"/>
          <p:nvPr/>
        </p:nvSpPr>
        <p:spPr>
          <a:xfrm>
            <a:off x="1015099" y="3911075"/>
            <a:ext cx="1776548" cy="369332"/>
          </a:xfrm>
          <a:prstGeom prst="rect">
            <a:avLst/>
          </a:prstGeom>
          <a:noFill/>
        </p:spPr>
        <p:txBody>
          <a:bodyPr wrap="square" rtlCol="0">
            <a:spAutoFit/>
          </a:bodyPr>
          <a:lstStyle/>
          <a:p>
            <a:r>
              <a:rPr lang="en-US" dirty="0">
                <a:solidFill>
                  <a:schemeClr val="bg1"/>
                </a:solidFill>
              </a:rPr>
              <a:t>Income</a:t>
            </a:r>
          </a:p>
        </p:txBody>
      </p:sp>
      <p:sp>
        <p:nvSpPr>
          <p:cNvPr id="10" name="TextBox 9">
            <a:extLst>
              <a:ext uri="{FF2B5EF4-FFF2-40B4-BE49-F238E27FC236}">
                <a16:creationId xmlns:a16="http://schemas.microsoft.com/office/drawing/2014/main" id="{12CBCE57-BC6C-49DB-9723-6FB9EDEB5E0A}"/>
              </a:ext>
            </a:extLst>
          </p:cNvPr>
          <p:cNvSpPr txBox="1"/>
          <p:nvPr/>
        </p:nvSpPr>
        <p:spPr>
          <a:xfrm>
            <a:off x="1015099" y="5394247"/>
            <a:ext cx="1776548" cy="369332"/>
          </a:xfrm>
          <a:prstGeom prst="rect">
            <a:avLst/>
          </a:prstGeom>
          <a:noFill/>
        </p:spPr>
        <p:txBody>
          <a:bodyPr wrap="square" rtlCol="0">
            <a:spAutoFit/>
          </a:bodyPr>
          <a:lstStyle/>
          <a:p>
            <a:r>
              <a:rPr lang="en-US" dirty="0">
                <a:solidFill>
                  <a:schemeClr val="bg1"/>
                </a:solidFill>
              </a:rPr>
              <a:t>Balance</a:t>
            </a:r>
            <a:endParaRPr lang="en-ID" dirty="0">
              <a:solidFill>
                <a:schemeClr val="bg1"/>
              </a:solidFill>
            </a:endParaRPr>
          </a:p>
        </p:txBody>
      </p:sp>
      <p:sp>
        <p:nvSpPr>
          <p:cNvPr id="11" name="Arrow: Left 10">
            <a:extLst>
              <a:ext uri="{FF2B5EF4-FFF2-40B4-BE49-F238E27FC236}">
                <a16:creationId xmlns:a16="http://schemas.microsoft.com/office/drawing/2014/main" id="{548E182A-F0D9-476A-A025-7CC5347A837E}"/>
              </a:ext>
            </a:extLst>
          </p:cNvPr>
          <p:cNvSpPr/>
          <p:nvPr/>
        </p:nvSpPr>
        <p:spPr>
          <a:xfrm rot="12437022">
            <a:off x="2121088" y="2794752"/>
            <a:ext cx="1393372" cy="505097"/>
          </a:xfrm>
          <a:prstGeom prst="left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Arrow: Left 12">
            <a:extLst>
              <a:ext uri="{FF2B5EF4-FFF2-40B4-BE49-F238E27FC236}">
                <a16:creationId xmlns:a16="http://schemas.microsoft.com/office/drawing/2014/main" id="{03A348E1-9139-427B-B874-6E5BBEFC4CAC}"/>
              </a:ext>
            </a:extLst>
          </p:cNvPr>
          <p:cNvSpPr/>
          <p:nvPr/>
        </p:nvSpPr>
        <p:spPr>
          <a:xfrm rot="10800000">
            <a:off x="2121088" y="3857819"/>
            <a:ext cx="1393372" cy="505097"/>
          </a:xfrm>
          <a:prstGeom prst="left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Arrow: Left 13">
            <a:extLst>
              <a:ext uri="{FF2B5EF4-FFF2-40B4-BE49-F238E27FC236}">
                <a16:creationId xmlns:a16="http://schemas.microsoft.com/office/drawing/2014/main" id="{B84154EB-A47B-4485-9CCE-E3C55549FC23}"/>
              </a:ext>
            </a:extLst>
          </p:cNvPr>
          <p:cNvSpPr/>
          <p:nvPr/>
        </p:nvSpPr>
        <p:spPr>
          <a:xfrm rot="8638719">
            <a:off x="2155922" y="4947487"/>
            <a:ext cx="1393372" cy="505097"/>
          </a:xfrm>
          <a:prstGeom prst="left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1398BC89-A4EC-49A2-B050-0F246CEAE619}"/>
              </a:ext>
            </a:extLst>
          </p:cNvPr>
          <p:cNvSpPr/>
          <p:nvPr/>
        </p:nvSpPr>
        <p:spPr>
          <a:xfrm>
            <a:off x="3786527" y="3586902"/>
            <a:ext cx="992777" cy="992777"/>
          </a:xfrm>
          <a:prstGeom prst="ellipse">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F69EED1B-476B-49F4-B220-760536C65CAA}"/>
              </a:ext>
            </a:extLst>
          </p:cNvPr>
          <p:cNvSpPr txBox="1"/>
          <p:nvPr/>
        </p:nvSpPr>
        <p:spPr>
          <a:xfrm>
            <a:off x="3858296" y="3894584"/>
            <a:ext cx="1776548" cy="369332"/>
          </a:xfrm>
          <a:prstGeom prst="rect">
            <a:avLst/>
          </a:prstGeom>
          <a:noFill/>
        </p:spPr>
        <p:txBody>
          <a:bodyPr wrap="square" rtlCol="0">
            <a:spAutoFit/>
          </a:bodyPr>
          <a:lstStyle/>
          <a:p>
            <a:r>
              <a:rPr lang="en-US" dirty="0">
                <a:solidFill>
                  <a:schemeClr val="bg1"/>
                </a:solidFill>
              </a:rPr>
              <a:t>Default</a:t>
            </a:r>
            <a:endParaRPr lang="en-ID" dirty="0">
              <a:solidFill>
                <a:schemeClr val="bg1"/>
              </a:solidFill>
            </a:endParaRPr>
          </a:p>
        </p:txBody>
      </p:sp>
      <p:sp>
        <p:nvSpPr>
          <p:cNvPr id="17" name="TextBox 16">
            <a:extLst>
              <a:ext uri="{FF2B5EF4-FFF2-40B4-BE49-F238E27FC236}">
                <a16:creationId xmlns:a16="http://schemas.microsoft.com/office/drawing/2014/main" id="{7A380B53-CBD8-458B-9D92-C7FDEAAB9DF2}"/>
              </a:ext>
            </a:extLst>
          </p:cNvPr>
          <p:cNvSpPr txBox="1"/>
          <p:nvPr/>
        </p:nvSpPr>
        <p:spPr>
          <a:xfrm>
            <a:off x="3510652" y="234807"/>
            <a:ext cx="517069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INTRODUCTION</a:t>
            </a:r>
          </a:p>
        </p:txBody>
      </p:sp>
    </p:spTree>
    <p:extLst>
      <p:ext uri="{BB962C8B-B14F-4D97-AF65-F5344CB8AC3E}">
        <p14:creationId xmlns:p14="http://schemas.microsoft.com/office/powerpoint/2010/main" val="258410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0624FD-6759-4C71-9833-0770DF08F15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58A59DF-9A93-4704-AD86-E6D656D01878}"/>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D791B70E-D6A1-4F91-A57C-F90F34441676}"/>
              </a:ext>
            </a:extLst>
          </p:cNvPr>
          <p:cNvPicPr>
            <a:picLocks noChangeAspect="1"/>
          </p:cNvPicPr>
          <p:nvPr/>
        </p:nvPicPr>
        <p:blipFill>
          <a:blip r:embed="rId2"/>
          <a:stretch>
            <a:fillRect/>
          </a:stretch>
        </p:blipFill>
        <p:spPr>
          <a:xfrm>
            <a:off x="237287" y="1442906"/>
            <a:ext cx="3263559" cy="5271903"/>
          </a:xfrm>
          <a:prstGeom prst="rect">
            <a:avLst/>
          </a:prstGeom>
        </p:spPr>
      </p:pic>
      <p:sp>
        <p:nvSpPr>
          <p:cNvPr id="6" name="TextBox 5">
            <a:extLst>
              <a:ext uri="{FF2B5EF4-FFF2-40B4-BE49-F238E27FC236}">
                <a16:creationId xmlns:a16="http://schemas.microsoft.com/office/drawing/2014/main" id="{543F20D2-742B-4F2E-A501-C1C935DD9664}"/>
              </a:ext>
            </a:extLst>
          </p:cNvPr>
          <p:cNvSpPr txBox="1"/>
          <p:nvPr/>
        </p:nvSpPr>
        <p:spPr>
          <a:xfrm>
            <a:off x="3500846" y="1935513"/>
            <a:ext cx="8055427" cy="2031325"/>
          </a:xfrm>
          <a:prstGeom prst="rect">
            <a:avLst/>
          </a:prstGeom>
          <a:noFill/>
        </p:spPr>
        <p:txBody>
          <a:bodyPr wrap="square" rtlCol="0">
            <a:spAutoFit/>
          </a:bodyPr>
          <a:lstStyle/>
          <a:p>
            <a:pPr algn="just"/>
            <a:r>
              <a:rPr lang="en-US" dirty="0"/>
              <a:t>Out of 10000 customer, only 333 people defaulted. 206 (61.86%) of them are non-students while 127 (38.13%) of them are students. This doesn’t necessarily means that non-students are more likely to default because there are way more non-students than students.</a:t>
            </a:r>
          </a:p>
          <a:p>
            <a:pPr algn="just"/>
            <a:endParaRPr lang="en-US" dirty="0"/>
          </a:p>
          <a:p>
            <a:pPr algn="just"/>
            <a:r>
              <a:rPr lang="en-US" dirty="0"/>
              <a:t>There are 7056 non-students and 2944 students. The probability (in percentage) of default for each category is as follows:</a:t>
            </a:r>
          </a:p>
        </p:txBody>
      </p:sp>
      <p:sp>
        <p:nvSpPr>
          <p:cNvPr id="9" name="TextBox 8">
            <a:extLst>
              <a:ext uri="{FF2B5EF4-FFF2-40B4-BE49-F238E27FC236}">
                <a16:creationId xmlns:a16="http://schemas.microsoft.com/office/drawing/2014/main" id="{AFD36824-3C1F-4E3A-9A7F-FFF724D3D4C6}"/>
              </a:ext>
            </a:extLst>
          </p:cNvPr>
          <p:cNvSpPr txBox="1"/>
          <p:nvPr/>
        </p:nvSpPr>
        <p:spPr>
          <a:xfrm>
            <a:off x="7001691" y="4617477"/>
            <a:ext cx="4772297" cy="1200329"/>
          </a:xfrm>
          <a:prstGeom prst="rect">
            <a:avLst/>
          </a:prstGeom>
          <a:noFill/>
        </p:spPr>
        <p:txBody>
          <a:bodyPr wrap="square" rtlCol="0">
            <a:spAutoFit/>
          </a:bodyPr>
          <a:lstStyle/>
          <a:p>
            <a:pPr algn="just"/>
            <a:r>
              <a:rPr lang="en-US" dirty="0"/>
              <a:t>It turns out </a:t>
            </a:r>
            <a:r>
              <a:rPr lang="en-US" dirty="0">
                <a:highlight>
                  <a:srgbClr val="4DD4F6"/>
                </a:highlight>
              </a:rPr>
              <a:t>students are more likely to default than non-students</a:t>
            </a:r>
            <a:r>
              <a:rPr lang="en-US" dirty="0"/>
              <a:t>. Given that we do not have any other information about their income and balance.</a:t>
            </a:r>
            <a:endParaRPr lang="en-ID" dirty="0"/>
          </a:p>
        </p:txBody>
      </p:sp>
      <p:pic>
        <p:nvPicPr>
          <p:cNvPr id="15" name="Picture 14">
            <a:extLst>
              <a:ext uri="{FF2B5EF4-FFF2-40B4-BE49-F238E27FC236}">
                <a16:creationId xmlns:a16="http://schemas.microsoft.com/office/drawing/2014/main" id="{27D68040-FCD2-492F-8958-0DEEB0AA5507}"/>
              </a:ext>
            </a:extLst>
          </p:cNvPr>
          <p:cNvPicPr>
            <a:picLocks noChangeAspect="1"/>
          </p:cNvPicPr>
          <p:nvPr/>
        </p:nvPicPr>
        <p:blipFill>
          <a:blip r:embed="rId3"/>
          <a:stretch>
            <a:fillRect/>
          </a:stretch>
        </p:blipFill>
        <p:spPr>
          <a:xfrm>
            <a:off x="3657600" y="4326929"/>
            <a:ext cx="3158409" cy="1781424"/>
          </a:xfrm>
          <a:prstGeom prst="rect">
            <a:avLst/>
          </a:prstGeom>
        </p:spPr>
      </p:pic>
    </p:spTree>
    <p:extLst>
      <p:ext uri="{BB962C8B-B14F-4D97-AF65-F5344CB8AC3E}">
        <p14:creationId xmlns:p14="http://schemas.microsoft.com/office/powerpoint/2010/main" val="72418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5A074B-5495-47CC-AA22-04A480C7716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A1C77720-89C8-40EC-9054-883FCEF04851}"/>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291541C9-FD53-4504-9E54-2389CE20787F}"/>
              </a:ext>
            </a:extLst>
          </p:cNvPr>
          <p:cNvPicPr>
            <a:picLocks noChangeAspect="1"/>
          </p:cNvPicPr>
          <p:nvPr/>
        </p:nvPicPr>
        <p:blipFill rotWithShape="1">
          <a:blip r:embed="rId2"/>
          <a:srcRect l="697" t="1118" r="40433" b="1398"/>
          <a:stretch/>
        </p:blipFill>
        <p:spPr>
          <a:xfrm>
            <a:off x="148045" y="1554800"/>
            <a:ext cx="5303520" cy="5043412"/>
          </a:xfrm>
          <a:prstGeom prst="rect">
            <a:avLst/>
          </a:prstGeom>
        </p:spPr>
      </p:pic>
      <p:pic>
        <p:nvPicPr>
          <p:cNvPr id="7" name="Picture 6">
            <a:extLst>
              <a:ext uri="{FF2B5EF4-FFF2-40B4-BE49-F238E27FC236}">
                <a16:creationId xmlns:a16="http://schemas.microsoft.com/office/drawing/2014/main" id="{78651FCF-46C6-46C3-A045-AF5D6CD69BD4}"/>
              </a:ext>
            </a:extLst>
          </p:cNvPr>
          <p:cNvPicPr>
            <a:picLocks noChangeAspect="1"/>
          </p:cNvPicPr>
          <p:nvPr/>
        </p:nvPicPr>
        <p:blipFill rotWithShape="1">
          <a:blip r:embed="rId3"/>
          <a:srcRect l="1858" t="6202" r="59583" b="3829"/>
          <a:stretch/>
        </p:blipFill>
        <p:spPr>
          <a:xfrm>
            <a:off x="4375098" y="1554800"/>
            <a:ext cx="858754" cy="858753"/>
          </a:xfrm>
          <a:prstGeom prst="rect">
            <a:avLst/>
          </a:prstGeom>
        </p:spPr>
      </p:pic>
      <p:sp>
        <p:nvSpPr>
          <p:cNvPr id="8" name="TextBox 7">
            <a:extLst>
              <a:ext uri="{FF2B5EF4-FFF2-40B4-BE49-F238E27FC236}">
                <a16:creationId xmlns:a16="http://schemas.microsoft.com/office/drawing/2014/main" id="{70D4E52F-51A7-402F-96E4-00E4363A7C01}"/>
              </a:ext>
            </a:extLst>
          </p:cNvPr>
          <p:cNvSpPr txBox="1"/>
          <p:nvPr/>
        </p:nvSpPr>
        <p:spPr>
          <a:xfrm>
            <a:off x="5554584" y="3097732"/>
            <a:ext cx="6244046" cy="1754326"/>
          </a:xfrm>
          <a:prstGeom prst="rect">
            <a:avLst/>
          </a:prstGeom>
          <a:noFill/>
        </p:spPr>
        <p:txBody>
          <a:bodyPr wrap="square" rtlCol="0">
            <a:spAutoFit/>
          </a:bodyPr>
          <a:lstStyle/>
          <a:p>
            <a:pPr algn="just"/>
            <a:r>
              <a:rPr lang="en-US" dirty="0"/>
              <a:t>This is a scatterplot between balance and income colored by default category.</a:t>
            </a:r>
          </a:p>
          <a:p>
            <a:pPr algn="just"/>
            <a:endParaRPr lang="en-US" dirty="0"/>
          </a:p>
          <a:p>
            <a:pPr algn="just"/>
            <a:r>
              <a:rPr lang="en-US" dirty="0"/>
              <a:t>It looks like </a:t>
            </a:r>
            <a:r>
              <a:rPr lang="en-US" dirty="0">
                <a:highlight>
                  <a:srgbClr val="4DD4F6"/>
                </a:highlight>
              </a:rPr>
              <a:t>the higher the balance, the more likely someone is to default</a:t>
            </a:r>
            <a:r>
              <a:rPr lang="en-US" dirty="0"/>
              <a:t>. Income, on the other hand, doesn’t seem to affect the default probability.</a:t>
            </a:r>
          </a:p>
        </p:txBody>
      </p:sp>
    </p:spTree>
    <p:extLst>
      <p:ext uri="{BB962C8B-B14F-4D97-AF65-F5344CB8AC3E}">
        <p14:creationId xmlns:p14="http://schemas.microsoft.com/office/powerpoint/2010/main" val="359717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104710-1D67-4458-947C-F4C7319BE0D5}"/>
              </a:ext>
            </a:extLst>
          </p:cNvPr>
          <p:cNvPicPr>
            <a:picLocks noChangeAspect="1"/>
          </p:cNvPicPr>
          <p:nvPr/>
        </p:nvPicPr>
        <p:blipFill rotWithShape="1">
          <a:blip r:embed="rId2">
            <a:extLst>
              <a:ext uri="{28A0092B-C50C-407E-A947-70E740481C1C}">
                <a14:useLocalDpi xmlns:a14="http://schemas.microsoft.com/office/drawing/2010/main" val="0"/>
              </a:ext>
            </a:extLst>
          </a:blip>
          <a:srcRect r="13856"/>
          <a:stretch/>
        </p:blipFill>
        <p:spPr>
          <a:xfrm>
            <a:off x="104443" y="1702695"/>
            <a:ext cx="3922272" cy="4765217"/>
          </a:xfrm>
          <a:prstGeom prst="rect">
            <a:avLst/>
          </a:prstGeom>
        </p:spPr>
      </p:pic>
      <p:pic>
        <p:nvPicPr>
          <p:cNvPr id="3" name="Picture 2">
            <a:extLst>
              <a:ext uri="{FF2B5EF4-FFF2-40B4-BE49-F238E27FC236}">
                <a16:creationId xmlns:a16="http://schemas.microsoft.com/office/drawing/2014/main" id="{81273E67-80B0-483F-A41A-15673DB22948}"/>
              </a:ext>
            </a:extLst>
          </p:cNvPr>
          <p:cNvPicPr>
            <a:picLocks noChangeAspect="1"/>
          </p:cNvPicPr>
          <p:nvPr/>
        </p:nvPicPr>
        <p:blipFill rotWithShape="1">
          <a:blip r:embed="rId3">
            <a:extLst>
              <a:ext uri="{28A0092B-C50C-407E-A947-70E740481C1C}">
                <a14:useLocalDpi xmlns:a14="http://schemas.microsoft.com/office/drawing/2010/main" val="0"/>
              </a:ext>
            </a:extLst>
          </a:blip>
          <a:srcRect r="14680"/>
          <a:stretch/>
        </p:blipFill>
        <p:spPr>
          <a:xfrm>
            <a:off x="3942827" y="1702695"/>
            <a:ext cx="3922272" cy="4765217"/>
          </a:xfrm>
          <a:prstGeom prst="rect">
            <a:avLst/>
          </a:prstGeom>
        </p:spPr>
      </p:pic>
      <p:sp>
        <p:nvSpPr>
          <p:cNvPr id="4" name="Rectangle 3">
            <a:extLst>
              <a:ext uri="{FF2B5EF4-FFF2-40B4-BE49-F238E27FC236}">
                <a16:creationId xmlns:a16="http://schemas.microsoft.com/office/drawing/2014/main" id="{E1A1FA40-981D-4272-9E9E-67D3936528C3}"/>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C7C18834-ED9C-4F19-B006-0BF74D003FE3}"/>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6" name="TextBox 5">
            <a:extLst>
              <a:ext uri="{FF2B5EF4-FFF2-40B4-BE49-F238E27FC236}">
                <a16:creationId xmlns:a16="http://schemas.microsoft.com/office/drawing/2014/main" id="{D0A503F7-E94F-48AD-8DD4-8F7D86024C2F}"/>
              </a:ext>
            </a:extLst>
          </p:cNvPr>
          <p:cNvSpPr txBox="1"/>
          <p:nvPr/>
        </p:nvSpPr>
        <p:spPr>
          <a:xfrm>
            <a:off x="8045042" y="2792641"/>
            <a:ext cx="3725553" cy="2585323"/>
          </a:xfrm>
          <a:prstGeom prst="rect">
            <a:avLst/>
          </a:prstGeom>
          <a:noFill/>
        </p:spPr>
        <p:txBody>
          <a:bodyPr wrap="square" rtlCol="0">
            <a:spAutoFit/>
          </a:bodyPr>
          <a:lstStyle/>
          <a:p>
            <a:pPr algn="just"/>
            <a:r>
              <a:rPr lang="en-US" dirty="0"/>
              <a:t>As we can see in these 2 boxplots. There is almost no difference of income between defaulted and non- defaulted customers.</a:t>
            </a:r>
          </a:p>
          <a:p>
            <a:pPr algn="just"/>
            <a:endParaRPr lang="en-US" dirty="0"/>
          </a:p>
          <a:p>
            <a:pPr algn="just"/>
            <a:r>
              <a:rPr lang="en-US" dirty="0"/>
              <a:t>On the other hand people who defaulted have significantly higher balance in general than those who didn’t default.</a:t>
            </a:r>
            <a:endParaRPr lang="en-ID" dirty="0"/>
          </a:p>
        </p:txBody>
      </p:sp>
    </p:spTree>
    <p:extLst>
      <p:ext uri="{BB962C8B-B14F-4D97-AF65-F5344CB8AC3E}">
        <p14:creationId xmlns:p14="http://schemas.microsoft.com/office/powerpoint/2010/main" val="47203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5147D-50EF-41B1-8682-5F2D32F67374}"/>
              </a:ext>
            </a:extLst>
          </p:cNvPr>
          <p:cNvPicPr>
            <a:picLocks noChangeAspect="1"/>
          </p:cNvPicPr>
          <p:nvPr/>
        </p:nvPicPr>
        <p:blipFill>
          <a:blip r:embed="rId2"/>
          <a:stretch>
            <a:fillRect/>
          </a:stretch>
        </p:blipFill>
        <p:spPr>
          <a:xfrm>
            <a:off x="212969" y="1442906"/>
            <a:ext cx="5591064" cy="5356209"/>
          </a:xfrm>
          <a:prstGeom prst="rect">
            <a:avLst/>
          </a:prstGeom>
        </p:spPr>
      </p:pic>
      <p:sp>
        <p:nvSpPr>
          <p:cNvPr id="4" name="Rectangle 3">
            <a:extLst>
              <a:ext uri="{FF2B5EF4-FFF2-40B4-BE49-F238E27FC236}">
                <a16:creationId xmlns:a16="http://schemas.microsoft.com/office/drawing/2014/main" id="{2ABBC35A-004D-40CC-88B7-AAAA7E5FDAD4}"/>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DCD42C18-6040-42EB-92AE-87605346FE44}"/>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7" name="Picture 6">
            <a:extLst>
              <a:ext uri="{FF2B5EF4-FFF2-40B4-BE49-F238E27FC236}">
                <a16:creationId xmlns:a16="http://schemas.microsoft.com/office/drawing/2014/main" id="{6FB53350-E843-4B2F-893A-85706D8AD74F}"/>
              </a:ext>
            </a:extLst>
          </p:cNvPr>
          <p:cNvPicPr>
            <a:picLocks noChangeAspect="1"/>
          </p:cNvPicPr>
          <p:nvPr/>
        </p:nvPicPr>
        <p:blipFill rotWithShape="1">
          <a:blip r:embed="rId3"/>
          <a:srcRect l="3622" t="6617" r="62352" b="8985"/>
          <a:stretch/>
        </p:blipFill>
        <p:spPr>
          <a:xfrm>
            <a:off x="4783020" y="1540043"/>
            <a:ext cx="878301" cy="933650"/>
          </a:xfrm>
          <a:prstGeom prst="rect">
            <a:avLst/>
          </a:prstGeom>
        </p:spPr>
      </p:pic>
      <p:sp>
        <p:nvSpPr>
          <p:cNvPr id="8" name="TextBox 7">
            <a:extLst>
              <a:ext uri="{FF2B5EF4-FFF2-40B4-BE49-F238E27FC236}">
                <a16:creationId xmlns:a16="http://schemas.microsoft.com/office/drawing/2014/main" id="{101E7499-F58A-46CD-9E63-4C8B27B9FEFA}"/>
              </a:ext>
            </a:extLst>
          </p:cNvPr>
          <p:cNvSpPr txBox="1"/>
          <p:nvPr/>
        </p:nvSpPr>
        <p:spPr>
          <a:xfrm>
            <a:off x="5804033" y="2991854"/>
            <a:ext cx="6004222" cy="2031325"/>
          </a:xfrm>
          <a:prstGeom prst="rect">
            <a:avLst/>
          </a:prstGeom>
          <a:noFill/>
        </p:spPr>
        <p:txBody>
          <a:bodyPr wrap="square" rtlCol="0">
            <a:spAutoFit/>
          </a:bodyPr>
          <a:lstStyle/>
          <a:p>
            <a:pPr algn="just"/>
            <a:r>
              <a:rPr lang="en-US" dirty="0"/>
              <a:t>This is a scatterplot between balance and income colored by student category.</a:t>
            </a:r>
          </a:p>
          <a:p>
            <a:pPr algn="just"/>
            <a:endParaRPr lang="en-US" dirty="0"/>
          </a:p>
          <a:p>
            <a:pPr algn="just"/>
            <a:r>
              <a:rPr lang="en-US" dirty="0">
                <a:highlight>
                  <a:srgbClr val="4DD4F6"/>
                </a:highlight>
              </a:rPr>
              <a:t>Students have significantly lower income than non-students</a:t>
            </a:r>
            <a:r>
              <a:rPr lang="en-US" dirty="0"/>
              <a:t>. This is expected as students are most likely not working (The fact makes sense, but keep in mind that this is a simulated dataset).</a:t>
            </a:r>
          </a:p>
        </p:txBody>
      </p:sp>
    </p:spTree>
    <p:extLst>
      <p:ext uri="{BB962C8B-B14F-4D97-AF65-F5344CB8AC3E}">
        <p14:creationId xmlns:p14="http://schemas.microsoft.com/office/powerpoint/2010/main" val="210132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133D0-A35A-4B04-9E0F-6E8997A130E6}"/>
              </a:ext>
            </a:extLst>
          </p:cNvPr>
          <p:cNvPicPr>
            <a:picLocks noChangeAspect="1"/>
          </p:cNvPicPr>
          <p:nvPr/>
        </p:nvPicPr>
        <p:blipFill rotWithShape="1">
          <a:blip r:embed="rId2">
            <a:extLst>
              <a:ext uri="{28A0092B-C50C-407E-A947-70E740481C1C}">
                <a14:useLocalDpi xmlns:a14="http://schemas.microsoft.com/office/drawing/2010/main" val="0"/>
              </a:ext>
            </a:extLst>
          </a:blip>
          <a:srcRect r="15076"/>
          <a:stretch/>
        </p:blipFill>
        <p:spPr>
          <a:xfrm>
            <a:off x="3956555" y="1685556"/>
            <a:ext cx="3838231" cy="4912656"/>
          </a:xfrm>
          <a:prstGeom prst="rect">
            <a:avLst/>
          </a:prstGeom>
        </p:spPr>
      </p:pic>
      <p:pic>
        <p:nvPicPr>
          <p:cNvPr id="9" name="Picture 8">
            <a:extLst>
              <a:ext uri="{FF2B5EF4-FFF2-40B4-BE49-F238E27FC236}">
                <a16:creationId xmlns:a16="http://schemas.microsoft.com/office/drawing/2014/main" id="{02B312CB-0579-4B5D-BAAC-B526A6C21A5E}"/>
              </a:ext>
            </a:extLst>
          </p:cNvPr>
          <p:cNvPicPr>
            <a:picLocks noChangeAspect="1"/>
          </p:cNvPicPr>
          <p:nvPr/>
        </p:nvPicPr>
        <p:blipFill rotWithShape="1">
          <a:blip r:embed="rId3">
            <a:extLst>
              <a:ext uri="{28A0092B-C50C-407E-A947-70E740481C1C}">
                <a14:useLocalDpi xmlns:a14="http://schemas.microsoft.com/office/drawing/2010/main" val="0"/>
              </a:ext>
            </a:extLst>
          </a:blip>
          <a:srcRect r="15076"/>
          <a:stretch/>
        </p:blipFill>
        <p:spPr>
          <a:xfrm>
            <a:off x="197834" y="1685556"/>
            <a:ext cx="3681147" cy="4912656"/>
          </a:xfrm>
          <a:prstGeom prst="rect">
            <a:avLst/>
          </a:prstGeom>
        </p:spPr>
      </p:pic>
      <p:sp>
        <p:nvSpPr>
          <p:cNvPr id="11" name="Rectangle 10">
            <a:extLst>
              <a:ext uri="{FF2B5EF4-FFF2-40B4-BE49-F238E27FC236}">
                <a16:creationId xmlns:a16="http://schemas.microsoft.com/office/drawing/2014/main" id="{59E2265D-3BEC-4732-80A2-06F8C14B84A7}"/>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3C45C227-55BE-4A36-B975-8608A43BDD30}"/>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13" name="TextBox 12">
            <a:extLst>
              <a:ext uri="{FF2B5EF4-FFF2-40B4-BE49-F238E27FC236}">
                <a16:creationId xmlns:a16="http://schemas.microsoft.com/office/drawing/2014/main" id="{12464102-681A-4490-BA55-B4BCCAE64A46}"/>
              </a:ext>
            </a:extLst>
          </p:cNvPr>
          <p:cNvSpPr txBox="1"/>
          <p:nvPr/>
        </p:nvSpPr>
        <p:spPr>
          <a:xfrm>
            <a:off x="7978582" y="2828835"/>
            <a:ext cx="3725553" cy="2308324"/>
          </a:xfrm>
          <a:prstGeom prst="rect">
            <a:avLst/>
          </a:prstGeom>
          <a:noFill/>
        </p:spPr>
        <p:txBody>
          <a:bodyPr wrap="square" rtlCol="0">
            <a:spAutoFit/>
          </a:bodyPr>
          <a:lstStyle/>
          <a:p>
            <a:pPr algn="just"/>
            <a:r>
              <a:rPr lang="en-US" dirty="0"/>
              <a:t>As we can see in these 2 boxplots. Students have significantly lower income and slightly higher balance than non-students.</a:t>
            </a:r>
          </a:p>
          <a:p>
            <a:pPr algn="just"/>
            <a:endParaRPr lang="en-US" dirty="0"/>
          </a:p>
          <a:p>
            <a:pPr algn="just"/>
            <a:r>
              <a:rPr lang="en-US" dirty="0"/>
              <a:t>Now that EDA is done, we will proceed with building our Logistic Regression Model.</a:t>
            </a:r>
            <a:endParaRPr lang="en-ID" dirty="0"/>
          </a:p>
        </p:txBody>
      </p:sp>
    </p:spTree>
    <p:extLst>
      <p:ext uri="{BB962C8B-B14F-4D97-AF65-F5344CB8AC3E}">
        <p14:creationId xmlns:p14="http://schemas.microsoft.com/office/powerpoint/2010/main" val="45964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1772</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Ryan</dc:creator>
  <cp:lastModifiedBy>Jonathan Ryan</cp:lastModifiedBy>
  <cp:revision>48</cp:revision>
  <dcterms:created xsi:type="dcterms:W3CDTF">2021-04-20T14:21:55Z</dcterms:created>
  <dcterms:modified xsi:type="dcterms:W3CDTF">2021-04-22T10:16:32Z</dcterms:modified>
</cp:coreProperties>
</file>