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A2E-6883-47A0-85C0-28ED248F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AA85-C594-4F1C-B22C-968169FC8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C8FB-6A84-4979-9DA3-4AC70ECD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8A45-6491-4D75-B6CD-9104B22F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8A1D-11E0-44AE-A270-13327C1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22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448-B6AE-43D1-A106-25726599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A924-F492-408F-B3C8-8A12E34A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4BC-A592-4267-8D53-7D1DB451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E271-D63E-445E-9CC9-CC1184F7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4013-BDA9-47ED-AC49-16B5E7C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44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6471C-3282-422B-BC55-5F36EFEB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D42B8-D63C-4534-AE54-2676322E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A391-E763-47C3-A8D2-26190764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8320-1F5F-4B93-8060-2A1C192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C0F8-3562-4B61-ACD4-D09B5C9B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8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154-832D-4F69-8251-29730856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14F9-20A6-4026-B5EE-0DC63A5E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C658-EE1E-440F-94F8-B810AE91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9605-6602-40CD-9AD4-3BAA34E8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68A1-7727-433B-BC74-5734F251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0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6841-9554-4A10-B598-21D47CCD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6366-60FC-440E-8DE5-A2A64185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34AB-D9B5-40A6-9AA5-425D3132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4749-7E45-4B3D-B266-AA5A57A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A3F6-7005-4C67-A0BA-78B5FFDB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08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35F1-0A2D-4E88-898E-59362C69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AF0A-96E3-4C82-9635-31279882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6AE9-F4C4-42F3-8BDD-08ED399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1681-06A5-4D7C-BDB2-68F5ADC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FF6C9-952A-44F0-9A6F-5775D71D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93A3-EAE9-4745-953D-4B5EA25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992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38A-64F6-4205-B432-68482CD7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02AF-66FE-4E86-8E7C-571E1464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BBD1F-6D7D-4627-B143-60C9E5378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6D439-1900-4DDD-AB21-4942F40B3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05FDC-71C4-4804-B934-A1A205225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6E327-CBD9-47A5-BF0C-DADF5515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FA5D-8FBE-4BFA-8AF6-E9956311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61C67-794E-4053-87AC-678805B2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8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418F-6AA4-41D6-B2E0-11FE68BC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B92F7-FE83-4266-A7CD-DE00E9A3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22A4F-9183-4A94-8999-AC6B1E7C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6CD3-027A-4ABA-B7AA-C61CECE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F83EA-D9DF-4763-B008-102627B4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AEC2C-1367-4972-B4ED-DCC9FFEE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8A2DD-51AF-4806-8324-4FEA0AB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73E-163C-4C41-9668-718BABF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EE1B-0382-4FE7-9900-44171A95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98D8-4700-41F4-A691-2136F8E0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2F7A-E297-4B53-9346-AEDB76CD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AE711-DCB2-495E-B702-C28DF5FB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EF9E9-E1EC-4A74-88D6-0FB1AC6D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3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3805-789B-4223-A487-6F49A62D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796D-6E65-45A6-A3F9-8A4D35D8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48A00-3BB7-4EB8-9A95-21AFD7032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0833F-C096-4586-9DCE-619DAEC8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98AD0-5165-4543-929C-3D66687D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1787-B44B-477E-9D21-36CE123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1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B231F-C15E-4DC9-BE13-25B9A259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6E26-EDF9-4DD6-B455-D4D6213F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14C1-822E-4356-B650-27743D453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FE23-F197-4B21-B5CB-94010BF8F97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1A9C-04D1-4A65-A207-CC7EED12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13A5-F15B-4C7C-9ED1-5BEACE4B6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A125-9E33-4309-82FD-097671408D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7565E-632C-4E3B-957F-AAEA328CFBCB}"/>
              </a:ext>
            </a:extLst>
          </p:cNvPr>
          <p:cNvSpPr/>
          <p:nvPr/>
        </p:nvSpPr>
        <p:spPr>
          <a:xfrm>
            <a:off x="0" y="0"/>
            <a:ext cx="12192000" cy="1442907"/>
          </a:xfrm>
          <a:prstGeom prst="rect">
            <a:avLst/>
          </a:prstGeom>
          <a:solidFill>
            <a:srgbClr val="4DD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EA0C9-8B2F-4BF6-B3A9-5AFB13CC3A2D}"/>
              </a:ext>
            </a:extLst>
          </p:cNvPr>
          <p:cNvSpPr txBox="1"/>
          <p:nvPr/>
        </p:nvSpPr>
        <p:spPr>
          <a:xfrm>
            <a:off x="185058" y="235056"/>
            <a:ext cx="1182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APPENDIX 1-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CAD9D-EF7D-4638-8639-EF2C6C369335}"/>
              </a:ext>
            </a:extLst>
          </p:cNvPr>
          <p:cNvSpPr txBox="1"/>
          <p:nvPr/>
        </p:nvSpPr>
        <p:spPr>
          <a:xfrm>
            <a:off x="526869" y="1637675"/>
            <a:ext cx="55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Linear Regression we predict Y (a response variable) using X (a predictor variable). We assume that: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B2969-9EFA-49E9-8938-94AE91B9B698}"/>
                  </a:ext>
                </a:extLst>
              </p:cNvPr>
              <p:cNvSpPr txBox="1"/>
              <p:nvPr/>
            </p:nvSpPr>
            <p:spPr>
              <a:xfrm>
                <a:off x="1920239" y="2351642"/>
                <a:ext cx="2782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</a:t>
                </a:r>
                <a:endParaRPr lang="en-ID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B2969-9EFA-49E9-8938-94AE91B9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2351642"/>
                <a:ext cx="27823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A62F33D-7393-4623-AF78-43179AC5BA65}"/>
              </a:ext>
            </a:extLst>
          </p:cNvPr>
          <p:cNvSpPr txBox="1"/>
          <p:nvPr/>
        </p:nvSpPr>
        <p:spPr>
          <a:xfrm>
            <a:off x="526869" y="3004053"/>
            <a:ext cx="39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takes the form of a line:</a:t>
            </a:r>
            <a:endParaRPr lang="en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0E3891-0DA7-465C-AFED-87058E67FA87}"/>
              </a:ext>
            </a:extLst>
          </p:cNvPr>
          <p:cNvCxnSpPr>
            <a:cxnSpLocks/>
          </p:cNvCxnSpPr>
          <p:nvPr/>
        </p:nvCxnSpPr>
        <p:spPr>
          <a:xfrm>
            <a:off x="2102089" y="3830262"/>
            <a:ext cx="0" cy="259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E7912-B15A-49C7-B381-85ED44B3F043}"/>
              </a:ext>
            </a:extLst>
          </p:cNvPr>
          <p:cNvCxnSpPr>
            <a:cxnSpLocks/>
          </p:cNvCxnSpPr>
          <p:nvPr/>
        </p:nvCxnSpPr>
        <p:spPr>
          <a:xfrm flipH="1">
            <a:off x="1952295" y="6246260"/>
            <a:ext cx="2750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67928A-8DD3-4C37-A6FB-6E9BA5565E6D}"/>
              </a:ext>
            </a:extLst>
          </p:cNvPr>
          <p:cNvCxnSpPr>
            <a:cxnSpLocks/>
          </p:cNvCxnSpPr>
          <p:nvPr/>
        </p:nvCxnSpPr>
        <p:spPr>
          <a:xfrm flipH="1">
            <a:off x="1743891" y="4044629"/>
            <a:ext cx="2782389" cy="18924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80B4E5-119A-4637-B01D-29C6D1565C13}"/>
                  </a:ext>
                </a:extLst>
              </p:cNvPr>
              <p:cNvSpPr txBox="1"/>
              <p:nvPr/>
            </p:nvSpPr>
            <p:spPr>
              <a:xfrm>
                <a:off x="1743891" y="5233199"/>
                <a:ext cx="487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endParaRPr lang="en-ID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80B4E5-119A-4637-B01D-29C6D156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91" y="5233199"/>
                <a:ext cx="4876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663D4B-226F-4B2E-95AA-B476A20BA22A}"/>
                  </a:ext>
                </a:extLst>
              </p:cNvPr>
              <p:cNvSpPr txBox="1"/>
              <p:nvPr/>
            </p:nvSpPr>
            <p:spPr>
              <a:xfrm>
                <a:off x="1987731" y="3441021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663D4B-226F-4B2E-95AA-B476A20B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31" y="3441021"/>
                <a:ext cx="262380" cy="369332"/>
              </a:xfrm>
              <a:prstGeom prst="rect">
                <a:avLst/>
              </a:prstGeom>
              <a:blipFill>
                <a:blip r:embed="rId4"/>
                <a:stretch>
                  <a:fillRect l="-25581" r="-25581" b="-65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043524-C812-48D8-9F3E-E5146F53D84B}"/>
                  </a:ext>
                </a:extLst>
              </p:cNvPr>
              <p:cNvSpPr txBox="1"/>
              <p:nvPr/>
            </p:nvSpPr>
            <p:spPr>
              <a:xfrm>
                <a:off x="4742820" y="6058338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043524-C812-48D8-9F3E-E5146F53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20" y="6058338"/>
                <a:ext cx="275204" cy="369332"/>
              </a:xfrm>
              <a:prstGeom prst="rect">
                <a:avLst/>
              </a:prstGeom>
              <a:blipFill>
                <a:blip r:embed="rId5"/>
                <a:stretch>
                  <a:fillRect l="-24444" r="-24444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B1BC36-8806-412B-8A39-1036CA817088}"/>
              </a:ext>
            </a:extLst>
          </p:cNvPr>
          <p:cNvCxnSpPr>
            <a:cxnSpLocks/>
          </p:cNvCxnSpPr>
          <p:nvPr/>
        </p:nvCxnSpPr>
        <p:spPr>
          <a:xfrm>
            <a:off x="6208181" y="1705349"/>
            <a:ext cx="0" cy="5000251"/>
          </a:xfrm>
          <a:prstGeom prst="line">
            <a:avLst/>
          </a:prstGeom>
          <a:ln w="57150">
            <a:solidFill>
              <a:srgbClr val="4DD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01477-7DAB-4EFF-9355-72A03AA1BB5F}"/>
              </a:ext>
            </a:extLst>
          </p:cNvPr>
          <p:cNvSpPr txBox="1"/>
          <p:nvPr/>
        </p:nvSpPr>
        <p:spPr>
          <a:xfrm>
            <a:off x="6414719" y="2197753"/>
            <a:ext cx="556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will then estimate the parameters with Least Squares Method. The result is: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09799D8-F816-402D-993B-F3E6C79ED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675" y="2812473"/>
            <a:ext cx="4126978" cy="1503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FB4A29-9007-4EFF-ADCA-F490BF660611}"/>
              </a:ext>
            </a:extLst>
          </p:cNvPr>
          <p:cNvSpPr txBox="1"/>
          <p:nvPr/>
        </p:nvSpPr>
        <p:spPr>
          <a:xfrm>
            <a:off x="6414719" y="4289801"/>
            <a:ext cx="5300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4DD4F6"/>
                </a:highlight>
              </a:rPr>
              <a:t>Linear regression is not used to predict probabilities </a:t>
            </a:r>
            <a:r>
              <a:rPr lang="en-US" dirty="0"/>
              <a:t>as the predicted value can be negative (less than 0) or more than 1 while a probability always takes a value between [0,1].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Although it is actually possible to do, it is not a popular method.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6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A45EA-B37D-4BB1-945B-05FE1A2EB760}"/>
                  </a:ext>
                </a:extLst>
              </p:cNvPr>
              <p:cNvSpPr txBox="1"/>
              <p:nvPr/>
            </p:nvSpPr>
            <p:spPr>
              <a:xfrm>
                <a:off x="766989" y="2786783"/>
                <a:ext cx="4339393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A45EA-B37D-4BB1-945B-05FE1A2E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89" y="2786783"/>
                <a:ext cx="4339393" cy="902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96AD95-D5B9-4D26-954A-C45E77876796}"/>
              </a:ext>
            </a:extLst>
          </p:cNvPr>
          <p:cNvSpPr txBox="1"/>
          <p:nvPr/>
        </p:nvSpPr>
        <p:spPr>
          <a:xfrm>
            <a:off x="361128" y="1709213"/>
            <a:ext cx="556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Logistic Regression we are trying to predict the probability that an observation X falls into a specific category (Y is a categorical variable). We assume that: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5D83C-45A6-42F7-A9C2-A0882308A5A2}"/>
              </a:ext>
            </a:extLst>
          </p:cNvPr>
          <p:cNvSpPr/>
          <p:nvPr/>
        </p:nvSpPr>
        <p:spPr>
          <a:xfrm>
            <a:off x="0" y="0"/>
            <a:ext cx="12192000" cy="1442907"/>
          </a:xfrm>
          <a:prstGeom prst="rect">
            <a:avLst/>
          </a:prstGeom>
          <a:solidFill>
            <a:srgbClr val="4DD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02EDD-CDD5-4EF4-B691-B84DF41801C1}"/>
              </a:ext>
            </a:extLst>
          </p:cNvPr>
          <p:cNvSpPr txBox="1"/>
          <p:nvPr/>
        </p:nvSpPr>
        <p:spPr>
          <a:xfrm>
            <a:off x="4070657" y="259788"/>
            <a:ext cx="405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APPENDIX 1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4CFE36A-EFAD-4FA9-88A4-196707841139}"/>
              </a:ext>
            </a:extLst>
          </p:cNvPr>
          <p:cNvSpPr/>
          <p:nvPr/>
        </p:nvSpPr>
        <p:spPr>
          <a:xfrm rot="15940335" flipV="1">
            <a:off x="3426105" y="4233427"/>
            <a:ext cx="1286256" cy="310314"/>
          </a:xfrm>
          <a:prstGeom prst="leftArrow">
            <a:avLst/>
          </a:prstGeom>
          <a:solidFill>
            <a:srgbClr val="4DD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55F94-2626-4234-884E-9A554C1576F8}"/>
              </a:ext>
            </a:extLst>
          </p:cNvPr>
          <p:cNvSpPr txBox="1"/>
          <p:nvPr/>
        </p:nvSpPr>
        <p:spPr>
          <a:xfrm>
            <a:off x="2279623" y="508757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is called the Logistic Function. It always takes a value between [0,1].</a:t>
            </a:r>
            <a:endParaRPr lang="en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232DEB-CC34-4FFE-BC2E-EC04061C1FD8}"/>
              </a:ext>
            </a:extLst>
          </p:cNvPr>
          <p:cNvCxnSpPr>
            <a:cxnSpLocks/>
          </p:cNvCxnSpPr>
          <p:nvPr/>
        </p:nvCxnSpPr>
        <p:spPr>
          <a:xfrm>
            <a:off x="6208181" y="1705349"/>
            <a:ext cx="0" cy="5000251"/>
          </a:xfrm>
          <a:prstGeom prst="line">
            <a:avLst/>
          </a:prstGeom>
          <a:ln w="57150">
            <a:solidFill>
              <a:srgbClr val="4DD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F64C5A-3928-4CB7-B7E5-9DD9C78E8124}"/>
              </a:ext>
            </a:extLst>
          </p:cNvPr>
          <p:cNvSpPr txBox="1"/>
          <p:nvPr/>
        </p:nvSpPr>
        <p:spPr>
          <a:xfrm>
            <a:off x="6420046" y="1709213"/>
            <a:ext cx="51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estimate the parameters using the Maximum Likelihood method. The function is shaped like an S: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8492FF-7FA4-40BB-8393-6B1DE7988CE4}"/>
              </a:ext>
            </a:extLst>
          </p:cNvPr>
          <p:cNvCxnSpPr>
            <a:cxnSpLocks/>
          </p:cNvCxnSpPr>
          <p:nvPr/>
        </p:nvCxnSpPr>
        <p:spPr>
          <a:xfrm>
            <a:off x="8015753" y="3202171"/>
            <a:ext cx="0" cy="259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14C30E-23B7-4D83-872A-DE5B4798CA5B}"/>
              </a:ext>
            </a:extLst>
          </p:cNvPr>
          <p:cNvCxnSpPr>
            <a:cxnSpLocks/>
          </p:cNvCxnSpPr>
          <p:nvPr/>
        </p:nvCxnSpPr>
        <p:spPr>
          <a:xfrm flipH="1">
            <a:off x="7865959" y="5618169"/>
            <a:ext cx="2750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E2F8D1-7A9C-4734-912C-E0A264D48296}"/>
                  </a:ext>
                </a:extLst>
              </p:cNvPr>
              <p:cNvSpPr txBox="1"/>
              <p:nvPr/>
            </p:nvSpPr>
            <p:spPr>
              <a:xfrm>
                <a:off x="10667733" y="5430247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E2F8D1-7A9C-4734-912C-E0A264D48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733" y="5430247"/>
                <a:ext cx="275204" cy="369332"/>
              </a:xfrm>
              <a:prstGeom prst="rect">
                <a:avLst/>
              </a:prstGeom>
              <a:blipFill>
                <a:blip r:embed="rId3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137960-F217-4F71-BF97-58B002C25AA4}"/>
              </a:ext>
            </a:extLst>
          </p:cNvPr>
          <p:cNvSpPr/>
          <p:nvPr/>
        </p:nvSpPr>
        <p:spPr>
          <a:xfrm>
            <a:off x="8055946" y="3501263"/>
            <a:ext cx="2684579" cy="2033135"/>
          </a:xfrm>
          <a:custGeom>
            <a:avLst/>
            <a:gdLst>
              <a:gd name="connsiteX0" fmla="*/ 0 w 3335383"/>
              <a:gd name="connsiteY0" fmla="*/ 2499360 h 2525873"/>
              <a:gd name="connsiteX1" fmla="*/ 1175657 w 3335383"/>
              <a:gd name="connsiteY1" fmla="*/ 2220686 h 2525873"/>
              <a:gd name="connsiteX2" fmla="*/ 2081348 w 3335383"/>
              <a:gd name="connsiteY2" fmla="*/ 330926 h 2525873"/>
              <a:gd name="connsiteX3" fmla="*/ 3335383 w 3335383"/>
              <a:gd name="connsiteY3" fmla="*/ 0 h 252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383" h="2525873">
                <a:moveTo>
                  <a:pt x="0" y="2499360"/>
                </a:moveTo>
                <a:cubicBezTo>
                  <a:pt x="414383" y="2540726"/>
                  <a:pt x="828766" y="2582092"/>
                  <a:pt x="1175657" y="2220686"/>
                </a:cubicBezTo>
                <a:cubicBezTo>
                  <a:pt x="1522548" y="1859280"/>
                  <a:pt x="1721394" y="701040"/>
                  <a:pt x="2081348" y="330926"/>
                </a:cubicBezTo>
                <a:cubicBezTo>
                  <a:pt x="2441302" y="-39188"/>
                  <a:pt x="3142343" y="15966"/>
                  <a:pt x="3335383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E2B8AA-2AB5-498C-8C64-E98C2FD0A4D0}"/>
              </a:ext>
            </a:extLst>
          </p:cNvPr>
          <p:cNvCxnSpPr>
            <a:cxnSpLocks/>
          </p:cNvCxnSpPr>
          <p:nvPr/>
        </p:nvCxnSpPr>
        <p:spPr>
          <a:xfrm>
            <a:off x="8015753" y="3431594"/>
            <a:ext cx="2778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8D7F9-F81F-4529-93A1-151EDEABEF2A}"/>
                  </a:ext>
                </a:extLst>
              </p:cNvPr>
              <p:cNvSpPr txBox="1"/>
              <p:nvPr/>
            </p:nvSpPr>
            <p:spPr>
              <a:xfrm>
                <a:off x="7794422" y="32678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8D7F9-F81F-4529-93A1-151EDEABE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22" y="3267817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BF190-4C5A-42F7-8132-9EC238A69577}"/>
                  </a:ext>
                </a:extLst>
              </p:cNvPr>
              <p:cNvSpPr txBox="1"/>
              <p:nvPr/>
            </p:nvSpPr>
            <p:spPr>
              <a:xfrm>
                <a:off x="7187759" y="2786783"/>
                <a:ext cx="1736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BF190-4C5A-42F7-8132-9EC238A6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759" y="2786783"/>
                <a:ext cx="1736373" cy="369332"/>
              </a:xfrm>
              <a:prstGeom prst="rect">
                <a:avLst/>
              </a:prstGeom>
              <a:blipFill>
                <a:blip r:embed="rId5"/>
                <a:stretch>
                  <a:fillRect l="-3509" r="-5965" b="-344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F2F8B2-B331-4C4E-8E6D-786E82EE8A2A}"/>
                  </a:ext>
                </a:extLst>
              </p:cNvPr>
              <p:cNvSpPr txBox="1"/>
              <p:nvPr/>
            </p:nvSpPr>
            <p:spPr>
              <a:xfrm>
                <a:off x="7814518" y="535186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F2F8B2-B331-4C4E-8E6D-786E82EE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18" y="535186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6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7981BC-1421-4940-8C0B-DDAC069EFEC6}"/>
              </a:ext>
            </a:extLst>
          </p:cNvPr>
          <p:cNvSpPr/>
          <p:nvPr/>
        </p:nvSpPr>
        <p:spPr>
          <a:xfrm>
            <a:off x="0" y="0"/>
            <a:ext cx="12192000" cy="1442907"/>
          </a:xfrm>
          <a:prstGeom prst="rect">
            <a:avLst/>
          </a:prstGeom>
          <a:solidFill>
            <a:srgbClr val="4DD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52439-9F28-4CDF-B844-074E980F3761}"/>
              </a:ext>
            </a:extLst>
          </p:cNvPr>
          <p:cNvSpPr txBox="1"/>
          <p:nvPr/>
        </p:nvSpPr>
        <p:spPr>
          <a:xfrm>
            <a:off x="4070657" y="259788"/>
            <a:ext cx="405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APPENDIX 1</a:t>
            </a:r>
          </a:p>
        </p:txBody>
      </p:sp>
    </p:spTree>
    <p:extLst>
      <p:ext uri="{BB962C8B-B14F-4D97-AF65-F5344CB8AC3E}">
        <p14:creationId xmlns:p14="http://schemas.microsoft.com/office/powerpoint/2010/main" val="51864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Ryan</dc:creator>
  <cp:lastModifiedBy>Jonathan Ryan</cp:lastModifiedBy>
  <cp:revision>2</cp:revision>
  <dcterms:created xsi:type="dcterms:W3CDTF">2021-04-22T09:54:28Z</dcterms:created>
  <dcterms:modified xsi:type="dcterms:W3CDTF">2021-04-22T09:54:47Z</dcterms:modified>
</cp:coreProperties>
</file>