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5" r:id="rId8"/>
    <p:sldId id="262" r:id="rId9"/>
    <p:sldId id="264" r:id="rId10"/>
    <p:sldId id="266" r:id="rId11"/>
    <p:sldId id="269" r:id="rId12"/>
    <p:sldId id="270" r:id="rId13"/>
    <p:sldId id="271" r:id="rId14"/>
    <p:sldId id="268" r:id="rId15"/>
    <p:sldId id="272" r:id="rId16"/>
    <p:sldId id="274" r:id="rId17"/>
    <p:sldId id="273" r:id="rId18"/>
    <p:sldId id="275" r:id="rId19"/>
    <p:sldId id="276" r:id="rId20"/>
    <p:sldId id="277"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4F6"/>
    <a:srgbClr val="87FE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9CB2-33C8-4414-A7E1-FABD04962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3FFB5F1-B009-472D-90B9-A91EC372E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6DAAD34-47D2-41EF-B1E8-2C1541952D64}"/>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719B7E42-C7A3-4D7E-A53A-C374E1DEB32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AB20EFF-8AB5-48CD-AC3E-17AA2DBDBC58}"/>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384081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576C-B654-4ED7-A56F-2336A34F083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C59F984-98C9-4520-8FE3-388BE8B6F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8587BDD-705D-43DD-BB8C-045EB122CDF2}"/>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B7DDAD00-882E-4D3E-9A84-D973F8EF0A7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6946007-F992-4E07-BADA-838A59937DE8}"/>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396838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AD359-41AB-4A9C-AA33-7393087DE8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27633BC-E518-4623-BCD9-78D44623A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3E7583C-A97A-4201-960B-88C88167CC4A}"/>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1CDB7773-7FDB-4E95-BCCD-05AAAE803EC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F312639-C80C-44B6-9CAB-25F4A4C45E07}"/>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50440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B670-CBE3-4812-A0D3-2B89DA3C3C6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5D2CD04-5597-4D99-8534-F390A5075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AEA6382-FFC6-45A8-9365-01B6526FD0D5}"/>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88CC57C1-4EAF-49AC-A5A2-FC77D0BC915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ED40538-156B-477B-8171-9DFE23AAB910}"/>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69938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D45F-4735-423A-BE03-ABDF5BF3A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AB28B3A-FB37-42A8-B712-BD6AA270BD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645F29-DB93-475F-BF6F-65C58FBAE25B}"/>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6C05A830-B21E-4F95-9A77-EF51CECDF1B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FC8D80F-4960-4A86-8CEE-DD108549DB7E}"/>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67958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F5F1-234E-4513-91BD-A1580CDD8BA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FF2DF4F-0A2A-4FC9-BAA5-B2FCEA6FB7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3DEBA365-AD71-4DF3-AFE0-8CBA04E94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C5631D0D-31A8-44EB-80B1-8161D9BE8D85}"/>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6" name="Footer Placeholder 5">
            <a:extLst>
              <a:ext uri="{FF2B5EF4-FFF2-40B4-BE49-F238E27FC236}">
                <a16:creationId xmlns:a16="http://schemas.microsoft.com/office/drawing/2014/main" id="{978E3E27-A986-4ED6-9D6F-B8F73129EBE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9B0C38F-D969-4782-ABBF-56E692F39042}"/>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3598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DA57-6295-4480-B5D6-E96944840810}"/>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E3861D3-66C5-41B9-A6F7-06451263B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39D4F-64A5-40E7-B425-44A9C9ACF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2D2DD7B-A259-447D-9065-D27B1AA56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6CD917-A447-44DF-BB9D-0CD61A5478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3F6B019-D2DF-4D61-9BE6-56196B2D6D6E}"/>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8" name="Footer Placeholder 7">
            <a:extLst>
              <a:ext uri="{FF2B5EF4-FFF2-40B4-BE49-F238E27FC236}">
                <a16:creationId xmlns:a16="http://schemas.microsoft.com/office/drawing/2014/main" id="{FDAE189A-EA79-4432-884F-88F827AFFF68}"/>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37DEEF7-91E2-4C7E-A6FA-AF363B969608}"/>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3049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F163-CAD1-41F9-8A94-2C03A80EBE1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90333355-BC1B-4A51-9C6D-C9CC358F8CA0}"/>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4" name="Footer Placeholder 3">
            <a:extLst>
              <a:ext uri="{FF2B5EF4-FFF2-40B4-BE49-F238E27FC236}">
                <a16:creationId xmlns:a16="http://schemas.microsoft.com/office/drawing/2014/main" id="{9D42C67C-DE35-4E00-9363-49AB084430F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FB73086E-D267-4B31-AF75-08478F21B92E}"/>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175836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0BAAE-420B-41A7-A535-F92DCC90CE08}"/>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3" name="Footer Placeholder 2">
            <a:extLst>
              <a:ext uri="{FF2B5EF4-FFF2-40B4-BE49-F238E27FC236}">
                <a16:creationId xmlns:a16="http://schemas.microsoft.com/office/drawing/2014/main" id="{7C29A23B-C489-450B-A386-9CDF1138145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35D0BB6-80A8-4333-9155-51EA117DC816}"/>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3300040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E54D-F90A-4871-A351-E4D826619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2352C5F-149A-476B-936C-88982D79D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571DF57-8FE8-4FD3-8DAE-AFC9308D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6DE61-2080-4A4F-B0AA-14C5FDA9213E}"/>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6" name="Footer Placeholder 5">
            <a:extLst>
              <a:ext uri="{FF2B5EF4-FFF2-40B4-BE49-F238E27FC236}">
                <a16:creationId xmlns:a16="http://schemas.microsoft.com/office/drawing/2014/main" id="{A2DDC880-D596-429A-B2E0-B6FDC88825D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D0B18A0-AC5C-4156-8C94-1624C23C4FB2}"/>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125929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B4ED-ECAE-43A3-8528-79B1F2446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75200316-59CE-412D-9795-4B11774391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FC0C6CF-5E67-4795-8365-644806CCC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B8AF2-B5A4-4141-9128-FD9E55DF5F07}"/>
              </a:ext>
            </a:extLst>
          </p:cNvPr>
          <p:cNvSpPr>
            <a:spLocks noGrp="1"/>
          </p:cNvSpPr>
          <p:nvPr>
            <p:ph type="dt" sz="half" idx="10"/>
          </p:nvPr>
        </p:nvSpPr>
        <p:spPr/>
        <p:txBody>
          <a:bodyPr/>
          <a:lstStyle/>
          <a:p>
            <a:fld id="{1A1E4030-8C29-4A9C-A230-8E29B51D2E8C}" type="datetimeFigureOut">
              <a:rPr lang="en-ID" smtClean="0"/>
              <a:t>21/04/2021</a:t>
            </a:fld>
            <a:endParaRPr lang="en-ID"/>
          </a:p>
        </p:txBody>
      </p:sp>
      <p:sp>
        <p:nvSpPr>
          <p:cNvPr id="6" name="Footer Placeholder 5">
            <a:extLst>
              <a:ext uri="{FF2B5EF4-FFF2-40B4-BE49-F238E27FC236}">
                <a16:creationId xmlns:a16="http://schemas.microsoft.com/office/drawing/2014/main" id="{146F8202-2052-4AA4-857B-DA5B4705DD8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221231A-4E41-4CD2-9F88-9F167D7BA21F}"/>
              </a:ext>
            </a:extLst>
          </p:cNvPr>
          <p:cNvSpPr>
            <a:spLocks noGrp="1"/>
          </p:cNvSpPr>
          <p:nvPr>
            <p:ph type="sldNum" sz="quarter" idx="12"/>
          </p:nvPr>
        </p:nvSpPr>
        <p:spPr/>
        <p:txBody>
          <a:bodyPr/>
          <a:lstStyle/>
          <a:p>
            <a:fld id="{29E73B59-BA95-43B0-BD2B-007042DBAFE0}" type="slidenum">
              <a:rPr lang="en-ID" smtClean="0"/>
              <a:t>‹#›</a:t>
            </a:fld>
            <a:endParaRPr lang="en-ID"/>
          </a:p>
        </p:txBody>
      </p:sp>
    </p:spTree>
    <p:extLst>
      <p:ext uri="{BB962C8B-B14F-4D97-AF65-F5344CB8AC3E}">
        <p14:creationId xmlns:p14="http://schemas.microsoft.com/office/powerpoint/2010/main" val="219581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034FE-7312-4C37-8CDF-E1985A4C7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E16975D-6FE6-4EDB-BB01-9FB1E280D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91A072D-98BB-4240-95B6-329E594982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E4030-8C29-4A9C-A230-8E29B51D2E8C}" type="datetimeFigureOut">
              <a:rPr lang="en-ID" smtClean="0"/>
              <a:t>21/04/2021</a:t>
            </a:fld>
            <a:endParaRPr lang="en-ID"/>
          </a:p>
        </p:txBody>
      </p:sp>
      <p:sp>
        <p:nvSpPr>
          <p:cNvPr id="5" name="Footer Placeholder 4">
            <a:extLst>
              <a:ext uri="{FF2B5EF4-FFF2-40B4-BE49-F238E27FC236}">
                <a16:creationId xmlns:a16="http://schemas.microsoft.com/office/drawing/2014/main" id="{E4891D96-8681-43E9-87AB-678B5C001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AC822D06-C333-44C1-90EB-2602CCB3D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73B59-BA95-43B0-BD2B-007042DBAFE0}" type="slidenum">
              <a:rPr lang="en-ID" smtClean="0"/>
              <a:t>‹#›</a:t>
            </a:fld>
            <a:endParaRPr lang="en-ID"/>
          </a:p>
        </p:txBody>
      </p:sp>
    </p:spTree>
    <p:extLst>
      <p:ext uri="{BB962C8B-B14F-4D97-AF65-F5344CB8AC3E}">
        <p14:creationId xmlns:p14="http://schemas.microsoft.com/office/powerpoint/2010/main" val="856001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JonathanRyanW/ISLR_Default/blob/master/script/Logistic%20Regression.R"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onathanRyanW/ISLR_Default/blob/master/script/KNN%20Non-Student.R" TargetMode="External"/><Relationship Id="rId2" Type="http://schemas.openxmlformats.org/officeDocument/2006/relationships/hyperlink" Target="https://github.com/JonathanRyanW/ISLR_Default/blob/master/script/KNN%20Student.R"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tat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wesomeopensource.com/project/JWarmenhoven/ISLR-python" TargetMode="External"/><Relationship Id="rId2" Type="http://schemas.openxmlformats.org/officeDocument/2006/relationships/hyperlink" Target="https://upgradedpoints.com/best-premium-luxury-credit-cards/" TargetMode="External"/><Relationship Id="rId1" Type="http://schemas.openxmlformats.org/officeDocument/2006/relationships/slideLayout" Target="../slideLayouts/slideLayout7.xml"/><Relationship Id="rId5" Type="http://schemas.openxmlformats.org/officeDocument/2006/relationships/hyperlink" Target="https://www.linkedin.com/in/jonathan-ryan-wilianto/" TargetMode="External"/><Relationship Id="rId4" Type="http://schemas.openxmlformats.org/officeDocument/2006/relationships/hyperlink" Target="https://github.com/JonathanRyan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3817A-3E46-4B5D-88AE-50B239D62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87424AF-0588-431F-AF4A-FE05315D0761}"/>
              </a:ext>
            </a:extLst>
          </p:cNvPr>
          <p:cNvSpPr/>
          <p:nvPr/>
        </p:nvSpPr>
        <p:spPr>
          <a:xfrm>
            <a:off x="1" y="5150840"/>
            <a:ext cx="12192000" cy="1442907"/>
          </a:xfrm>
          <a:prstGeom prst="rect">
            <a:avLst/>
          </a:prstGeom>
          <a:solidFill>
            <a:srgbClr val="4DD4F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FFFE5A14-DE19-483E-9FFD-DF5256E03E4A}"/>
              </a:ext>
            </a:extLst>
          </p:cNvPr>
          <p:cNvSpPr txBox="1"/>
          <p:nvPr/>
        </p:nvSpPr>
        <p:spPr>
          <a:xfrm>
            <a:off x="285225" y="5333684"/>
            <a:ext cx="9605395" cy="1077218"/>
          </a:xfrm>
          <a:prstGeom prst="rect">
            <a:avLst/>
          </a:prstGeom>
          <a:noFill/>
        </p:spPr>
        <p:txBody>
          <a:bodyPr wrap="square" rtlCol="0">
            <a:spAutoFit/>
          </a:bodyPr>
          <a:lstStyle/>
          <a:p>
            <a:r>
              <a:rPr lang="en-US" sz="3200" b="1" dirty="0">
                <a:solidFill>
                  <a:schemeClr val="bg1"/>
                </a:solidFill>
                <a:latin typeface="Century Gothic" panose="020B0502020202020204" pitchFamily="34" charset="0"/>
              </a:rPr>
              <a:t>Default Dataset</a:t>
            </a:r>
            <a:r>
              <a:rPr lang="en-ID" sz="3200" b="1" dirty="0">
                <a:solidFill>
                  <a:schemeClr val="bg1"/>
                </a:solidFill>
                <a:latin typeface="Century Gothic" panose="020B0502020202020204" pitchFamily="34" charset="0"/>
              </a:rPr>
              <a:t> – EDA, KNN, Logistic Regression</a:t>
            </a:r>
          </a:p>
          <a:p>
            <a:r>
              <a:rPr lang="en-ID" sz="3200" b="1" dirty="0">
                <a:solidFill>
                  <a:schemeClr val="bg1"/>
                </a:solidFill>
                <a:latin typeface="Century Gothic" panose="020B0502020202020204" pitchFamily="34" charset="0"/>
              </a:rPr>
              <a:t>By Jonathan Ryan </a:t>
            </a:r>
            <a:r>
              <a:rPr lang="en-ID" sz="3200" b="1" dirty="0" err="1">
                <a:solidFill>
                  <a:schemeClr val="bg1"/>
                </a:solidFill>
                <a:latin typeface="Century Gothic" panose="020B0502020202020204" pitchFamily="34" charset="0"/>
              </a:rPr>
              <a:t>Wilianto</a:t>
            </a:r>
            <a:endParaRPr lang="en-US" sz="3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43809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30C821-0F86-4B3A-8C6C-1352E9ECFE75}"/>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50E9005A-F9BC-4F28-A9AE-B160682CB164}"/>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9" name="TextBox 8">
            <a:extLst>
              <a:ext uri="{FF2B5EF4-FFF2-40B4-BE49-F238E27FC236}">
                <a16:creationId xmlns:a16="http://schemas.microsoft.com/office/drawing/2014/main" id="{CA692A2F-0218-406E-A553-5CBD3DF61CDD}"/>
              </a:ext>
            </a:extLst>
          </p:cNvPr>
          <p:cNvSpPr txBox="1"/>
          <p:nvPr/>
        </p:nvSpPr>
        <p:spPr>
          <a:xfrm>
            <a:off x="7064942" y="2065522"/>
            <a:ext cx="4749358" cy="1477328"/>
          </a:xfrm>
          <a:prstGeom prst="rect">
            <a:avLst/>
          </a:prstGeom>
          <a:noFill/>
        </p:spPr>
        <p:txBody>
          <a:bodyPr wrap="square" rtlCol="0">
            <a:spAutoFit/>
          </a:bodyPr>
          <a:lstStyle/>
          <a:p>
            <a:pPr algn="just"/>
            <a:r>
              <a:rPr lang="en-US" dirty="0"/>
              <a:t>Here is the summary of our model.</a:t>
            </a:r>
          </a:p>
          <a:p>
            <a:pPr algn="just"/>
            <a:endParaRPr lang="en-US" dirty="0"/>
          </a:p>
          <a:p>
            <a:pPr algn="just"/>
            <a:r>
              <a:rPr lang="en-US" dirty="0"/>
              <a:t>All of the variables (except income) influence default. It can be seen from the tiny p values.</a:t>
            </a:r>
          </a:p>
          <a:p>
            <a:pPr algn="just"/>
            <a:endParaRPr lang="en-US" dirty="0"/>
          </a:p>
        </p:txBody>
      </p:sp>
      <p:pic>
        <p:nvPicPr>
          <p:cNvPr id="10" name="Picture 9">
            <a:extLst>
              <a:ext uri="{FF2B5EF4-FFF2-40B4-BE49-F238E27FC236}">
                <a16:creationId xmlns:a16="http://schemas.microsoft.com/office/drawing/2014/main" id="{F2CCF0F8-FEDB-4279-B862-ACB9E2B9DDF5}"/>
              </a:ext>
            </a:extLst>
          </p:cNvPr>
          <p:cNvPicPr>
            <a:picLocks noChangeAspect="1"/>
          </p:cNvPicPr>
          <p:nvPr/>
        </p:nvPicPr>
        <p:blipFill>
          <a:blip r:embed="rId2"/>
          <a:stretch>
            <a:fillRect/>
          </a:stretch>
        </p:blipFill>
        <p:spPr>
          <a:xfrm>
            <a:off x="377700" y="2848101"/>
            <a:ext cx="6530245" cy="2128160"/>
          </a:xfrm>
          <a:prstGeom prst="rect">
            <a:avLst/>
          </a:prstGeom>
        </p:spPr>
      </p:pic>
      <p:sp>
        <p:nvSpPr>
          <p:cNvPr id="11" name="Frame 10">
            <a:extLst>
              <a:ext uri="{FF2B5EF4-FFF2-40B4-BE49-F238E27FC236}">
                <a16:creationId xmlns:a16="http://schemas.microsoft.com/office/drawing/2014/main" id="{CE45698A-C211-4D7E-A60F-0F5D22DF34A9}"/>
              </a:ext>
            </a:extLst>
          </p:cNvPr>
          <p:cNvSpPr/>
          <p:nvPr/>
        </p:nvSpPr>
        <p:spPr>
          <a:xfrm>
            <a:off x="5293895" y="3060834"/>
            <a:ext cx="1511165" cy="991402"/>
          </a:xfrm>
          <a:prstGeom prst="frame">
            <a:avLst>
              <a:gd name="adj1" fmla="val 326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extLst>
      <p:ext uri="{BB962C8B-B14F-4D97-AF65-F5344CB8AC3E}">
        <p14:creationId xmlns:p14="http://schemas.microsoft.com/office/powerpoint/2010/main" val="237783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EFFB70F-BA89-451D-AA6C-DB0576DEC296}"/>
              </a:ext>
            </a:extLst>
          </p:cNvPr>
          <p:cNvPicPr>
            <a:picLocks noChangeAspect="1"/>
          </p:cNvPicPr>
          <p:nvPr/>
        </p:nvPicPr>
        <p:blipFill>
          <a:blip r:embed="rId2"/>
          <a:stretch>
            <a:fillRect/>
          </a:stretch>
        </p:blipFill>
        <p:spPr>
          <a:xfrm>
            <a:off x="377700" y="2848101"/>
            <a:ext cx="6530245" cy="2128160"/>
          </a:xfrm>
          <a:prstGeom prst="rect">
            <a:avLst/>
          </a:prstGeom>
        </p:spPr>
      </p:pic>
      <p:sp>
        <p:nvSpPr>
          <p:cNvPr id="2" name="Rectangle 1">
            <a:extLst>
              <a:ext uri="{FF2B5EF4-FFF2-40B4-BE49-F238E27FC236}">
                <a16:creationId xmlns:a16="http://schemas.microsoft.com/office/drawing/2014/main" id="{FA30C821-0F86-4B3A-8C6C-1352E9ECFE75}"/>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50E9005A-F9BC-4F28-A9AE-B160682CB164}"/>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5" name="Frame 4">
            <a:extLst>
              <a:ext uri="{FF2B5EF4-FFF2-40B4-BE49-F238E27FC236}">
                <a16:creationId xmlns:a16="http://schemas.microsoft.com/office/drawing/2014/main" id="{E5F4F6C5-79E4-4FA1-B7DF-E6AF482EDC4D}"/>
              </a:ext>
            </a:extLst>
          </p:cNvPr>
          <p:cNvSpPr/>
          <p:nvPr/>
        </p:nvSpPr>
        <p:spPr>
          <a:xfrm>
            <a:off x="5390147" y="4015634"/>
            <a:ext cx="991402" cy="28875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 name="TextBox 8">
            <a:extLst>
              <a:ext uri="{FF2B5EF4-FFF2-40B4-BE49-F238E27FC236}">
                <a16:creationId xmlns:a16="http://schemas.microsoft.com/office/drawing/2014/main" id="{7412A8B4-2940-41DF-8F13-916FDE75FC2E}"/>
              </a:ext>
            </a:extLst>
          </p:cNvPr>
          <p:cNvSpPr txBox="1"/>
          <p:nvPr/>
        </p:nvSpPr>
        <p:spPr>
          <a:xfrm>
            <a:off x="7064942" y="2065522"/>
            <a:ext cx="4749358" cy="2585323"/>
          </a:xfrm>
          <a:prstGeom prst="rect">
            <a:avLst/>
          </a:prstGeom>
          <a:noFill/>
        </p:spPr>
        <p:txBody>
          <a:bodyPr wrap="square" rtlCol="0">
            <a:spAutoFit/>
          </a:bodyPr>
          <a:lstStyle/>
          <a:p>
            <a:pPr algn="just"/>
            <a:r>
              <a:rPr lang="en-US" dirty="0"/>
              <a:t>Here is the summary of our model.</a:t>
            </a:r>
          </a:p>
          <a:p>
            <a:pPr algn="just"/>
            <a:endParaRPr lang="en-US" dirty="0"/>
          </a:p>
          <a:p>
            <a:pPr algn="just"/>
            <a:r>
              <a:rPr lang="en-US" dirty="0"/>
              <a:t>All of the variables (except income) influence default. It can be seen from the tiny p values.</a:t>
            </a:r>
          </a:p>
          <a:p>
            <a:pPr algn="just"/>
            <a:endParaRPr lang="en-US" dirty="0"/>
          </a:p>
          <a:p>
            <a:pPr algn="just"/>
            <a:r>
              <a:rPr lang="en-US" dirty="0">
                <a:highlight>
                  <a:srgbClr val="4DD4F6"/>
                </a:highlight>
              </a:rPr>
              <a:t>Income doesn’t affect default.</a:t>
            </a:r>
            <a:r>
              <a:rPr lang="en-US" dirty="0"/>
              <a:t> The p-value is 0.80. This is a very large p value. The same observation can be derived from the scatterplot on </a:t>
            </a:r>
            <a:r>
              <a:rPr lang="en-US" dirty="0">
                <a:hlinkClick r:id="rId3" action="ppaction://hlinksldjump"/>
              </a:rPr>
              <a:t>Page 5</a:t>
            </a:r>
            <a:r>
              <a:rPr lang="en-US" dirty="0"/>
              <a:t> and box plot on </a:t>
            </a:r>
            <a:r>
              <a:rPr lang="en-US" dirty="0">
                <a:hlinkClick r:id="rId4" action="ppaction://hlinksldjump"/>
              </a:rPr>
              <a:t>Page 6</a:t>
            </a:r>
            <a:r>
              <a:rPr lang="en-US" dirty="0"/>
              <a:t>.</a:t>
            </a:r>
          </a:p>
        </p:txBody>
      </p:sp>
    </p:spTree>
    <p:extLst>
      <p:ext uri="{BB962C8B-B14F-4D97-AF65-F5344CB8AC3E}">
        <p14:creationId xmlns:p14="http://schemas.microsoft.com/office/powerpoint/2010/main" val="408448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30C821-0F86-4B3A-8C6C-1352E9ECFE75}"/>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50E9005A-F9BC-4F28-A9AE-B160682CB164}"/>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4" name="TextBox 3">
            <a:extLst>
              <a:ext uri="{FF2B5EF4-FFF2-40B4-BE49-F238E27FC236}">
                <a16:creationId xmlns:a16="http://schemas.microsoft.com/office/drawing/2014/main" id="{FBC25B94-3D34-4C68-830F-C765CE1C4956}"/>
              </a:ext>
            </a:extLst>
          </p:cNvPr>
          <p:cNvSpPr txBox="1"/>
          <p:nvPr/>
        </p:nvSpPr>
        <p:spPr>
          <a:xfrm>
            <a:off x="7064942" y="2065522"/>
            <a:ext cx="4749358" cy="3693319"/>
          </a:xfrm>
          <a:prstGeom prst="rect">
            <a:avLst/>
          </a:prstGeom>
          <a:noFill/>
        </p:spPr>
        <p:txBody>
          <a:bodyPr wrap="square" rtlCol="0">
            <a:spAutoFit/>
          </a:bodyPr>
          <a:lstStyle/>
          <a:p>
            <a:pPr algn="just"/>
            <a:r>
              <a:rPr lang="en-US" dirty="0"/>
              <a:t>Here is the summary of our model.</a:t>
            </a:r>
          </a:p>
          <a:p>
            <a:pPr algn="just"/>
            <a:endParaRPr lang="en-US" dirty="0"/>
          </a:p>
          <a:p>
            <a:pPr algn="just"/>
            <a:r>
              <a:rPr lang="en-US" dirty="0"/>
              <a:t>All of the variables (except income) influence default. It can be seen from the tiny p values.</a:t>
            </a:r>
          </a:p>
          <a:p>
            <a:pPr algn="just"/>
            <a:endParaRPr lang="en-US" dirty="0"/>
          </a:p>
          <a:p>
            <a:pPr algn="just"/>
            <a:r>
              <a:rPr lang="en-US" dirty="0"/>
              <a:t>Income doesn’t affect default. The p-value is 0.80. This is a very large p value. The same observation can be derived from the scatterplot on </a:t>
            </a:r>
            <a:r>
              <a:rPr lang="en-US" dirty="0">
                <a:hlinkClick r:id="rId2" action="ppaction://hlinksldjump"/>
              </a:rPr>
              <a:t>Page 5</a:t>
            </a:r>
            <a:r>
              <a:rPr lang="en-US" dirty="0"/>
              <a:t> and box plot on </a:t>
            </a:r>
            <a:r>
              <a:rPr lang="en-US" dirty="0">
                <a:hlinkClick r:id="rId3" action="ppaction://hlinksldjump"/>
              </a:rPr>
              <a:t>Page 6</a:t>
            </a:r>
            <a:r>
              <a:rPr lang="en-US" dirty="0"/>
              <a:t>.</a:t>
            </a:r>
          </a:p>
          <a:p>
            <a:pPr algn="just"/>
            <a:endParaRPr lang="en-US" dirty="0"/>
          </a:p>
          <a:p>
            <a:pPr algn="just"/>
            <a:r>
              <a:rPr lang="en-US" dirty="0"/>
              <a:t>The balance coefficient is positive (5.649e-03). Giving evidence that </a:t>
            </a:r>
            <a:r>
              <a:rPr lang="en-US" dirty="0">
                <a:highlight>
                  <a:srgbClr val="4DD4F6"/>
                </a:highlight>
              </a:rPr>
              <a:t>higher balance indeed indicates higher probability to default.</a:t>
            </a:r>
          </a:p>
        </p:txBody>
      </p:sp>
      <p:pic>
        <p:nvPicPr>
          <p:cNvPr id="6" name="Picture 5">
            <a:extLst>
              <a:ext uri="{FF2B5EF4-FFF2-40B4-BE49-F238E27FC236}">
                <a16:creationId xmlns:a16="http://schemas.microsoft.com/office/drawing/2014/main" id="{C2F4B28F-0E43-4768-B5E4-453274640ABD}"/>
              </a:ext>
            </a:extLst>
          </p:cNvPr>
          <p:cNvPicPr>
            <a:picLocks noChangeAspect="1"/>
          </p:cNvPicPr>
          <p:nvPr/>
        </p:nvPicPr>
        <p:blipFill>
          <a:blip r:embed="rId4"/>
          <a:stretch>
            <a:fillRect/>
          </a:stretch>
        </p:blipFill>
        <p:spPr>
          <a:xfrm>
            <a:off x="377700" y="2848101"/>
            <a:ext cx="6530245" cy="2128160"/>
          </a:xfrm>
          <a:prstGeom prst="rect">
            <a:avLst/>
          </a:prstGeom>
        </p:spPr>
      </p:pic>
      <p:sp>
        <p:nvSpPr>
          <p:cNvPr id="5" name="Frame 4">
            <a:extLst>
              <a:ext uri="{FF2B5EF4-FFF2-40B4-BE49-F238E27FC236}">
                <a16:creationId xmlns:a16="http://schemas.microsoft.com/office/drawing/2014/main" id="{E5F4F6C5-79E4-4FA1-B7DF-E6AF482EDC4D}"/>
              </a:ext>
            </a:extLst>
          </p:cNvPr>
          <p:cNvSpPr/>
          <p:nvPr/>
        </p:nvSpPr>
        <p:spPr>
          <a:xfrm>
            <a:off x="1925051" y="3779590"/>
            <a:ext cx="1145407" cy="2651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extLst>
      <p:ext uri="{BB962C8B-B14F-4D97-AF65-F5344CB8AC3E}">
        <p14:creationId xmlns:p14="http://schemas.microsoft.com/office/powerpoint/2010/main" val="288570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C25B94-3D34-4C68-830F-C765CE1C4956}"/>
              </a:ext>
            </a:extLst>
          </p:cNvPr>
          <p:cNvSpPr txBox="1"/>
          <p:nvPr/>
        </p:nvSpPr>
        <p:spPr>
          <a:xfrm>
            <a:off x="7064942" y="2342520"/>
            <a:ext cx="4749358" cy="3139321"/>
          </a:xfrm>
          <a:prstGeom prst="rect">
            <a:avLst/>
          </a:prstGeom>
          <a:noFill/>
        </p:spPr>
        <p:txBody>
          <a:bodyPr wrap="square" rtlCol="0">
            <a:spAutoFit/>
          </a:bodyPr>
          <a:lstStyle/>
          <a:p>
            <a:pPr algn="just"/>
            <a:r>
              <a:rPr lang="en-US" dirty="0"/>
              <a:t>The </a:t>
            </a:r>
            <a:r>
              <a:rPr lang="en-US" dirty="0" err="1"/>
              <a:t>studentYes</a:t>
            </a:r>
            <a:r>
              <a:rPr lang="en-US" dirty="0"/>
              <a:t> coefficient is negative. Indicating that students are less likely to default compared to non students. This coefficient may seem to contradict our findings on </a:t>
            </a:r>
            <a:r>
              <a:rPr lang="en-US" dirty="0">
                <a:hlinkClick r:id="rId2" action="ppaction://hlinksldjump"/>
              </a:rPr>
              <a:t>Page 4</a:t>
            </a:r>
            <a:r>
              <a:rPr lang="en-US" dirty="0"/>
              <a:t> which states that students are more likely to default compared to non-students.</a:t>
            </a:r>
          </a:p>
          <a:p>
            <a:pPr algn="just"/>
            <a:endParaRPr lang="en-US" dirty="0"/>
          </a:p>
          <a:p>
            <a:pPr algn="just"/>
            <a:r>
              <a:rPr lang="en-US" dirty="0"/>
              <a:t>However there is no contradiction here. They are both true. </a:t>
            </a:r>
            <a:r>
              <a:rPr lang="en-US" dirty="0">
                <a:highlight>
                  <a:srgbClr val="4DD4F6"/>
                </a:highlight>
              </a:rPr>
              <a:t>This is a phenomenon known as Confounding.</a:t>
            </a:r>
            <a:r>
              <a:rPr lang="en-US" dirty="0"/>
              <a:t> It happens because the student and balance variables are correlated. </a:t>
            </a:r>
          </a:p>
        </p:txBody>
      </p:sp>
      <p:pic>
        <p:nvPicPr>
          <p:cNvPr id="6" name="Picture 5">
            <a:extLst>
              <a:ext uri="{FF2B5EF4-FFF2-40B4-BE49-F238E27FC236}">
                <a16:creationId xmlns:a16="http://schemas.microsoft.com/office/drawing/2014/main" id="{C2F4B28F-0E43-4768-B5E4-453274640ABD}"/>
              </a:ext>
            </a:extLst>
          </p:cNvPr>
          <p:cNvPicPr>
            <a:picLocks noChangeAspect="1"/>
          </p:cNvPicPr>
          <p:nvPr/>
        </p:nvPicPr>
        <p:blipFill>
          <a:blip r:embed="rId3"/>
          <a:stretch>
            <a:fillRect/>
          </a:stretch>
        </p:blipFill>
        <p:spPr>
          <a:xfrm>
            <a:off x="377700" y="2848101"/>
            <a:ext cx="6530245" cy="2128160"/>
          </a:xfrm>
          <a:prstGeom prst="rect">
            <a:avLst/>
          </a:prstGeom>
        </p:spPr>
      </p:pic>
      <p:sp>
        <p:nvSpPr>
          <p:cNvPr id="5" name="Frame 4">
            <a:extLst>
              <a:ext uri="{FF2B5EF4-FFF2-40B4-BE49-F238E27FC236}">
                <a16:creationId xmlns:a16="http://schemas.microsoft.com/office/drawing/2014/main" id="{E5F4F6C5-79E4-4FA1-B7DF-E6AF482EDC4D}"/>
              </a:ext>
            </a:extLst>
          </p:cNvPr>
          <p:cNvSpPr/>
          <p:nvPr/>
        </p:nvSpPr>
        <p:spPr>
          <a:xfrm>
            <a:off x="1776557" y="3538959"/>
            <a:ext cx="1293902" cy="25339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 name="Rectangle 6">
            <a:extLst>
              <a:ext uri="{FF2B5EF4-FFF2-40B4-BE49-F238E27FC236}">
                <a16:creationId xmlns:a16="http://schemas.microsoft.com/office/drawing/2014/main" id="{5782C723-726E-42DD-BFE1-3BAAD05A0598}"/>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6E47B795-E2DA-41D1-B6B7-6B147F4E736B}"/>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Tree>
    <p:extLst>
      <p:ext uri="{BB962C8B-B14F-4D97-AF65-F5344CB8AC3E}">
        <p14:creationId xmlns:p14="http://schemas.microsoft.com/office/powerpoint/2010/main" val="179566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136E8B-5A37-4756-B30E-68101B116F72}"/>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8DB008B7-432C-4CE2-9998-0E249037B4BC}"/>
              </a:ext>
            </a:extLst>
          </p:cNvPr>
          <p:cNvSpPr txBox="1"/>
          <p:nvPr/>
        </p:nvSpPr>
        <p:spPr>
          <a:xfrm>
            <a:off x="3362773" y="259788"/>
            <a:ext cx="5466453"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CONFOUNDING</a:t>
            </a:r>
          </a:p>
        </p:txBody>
      </p:sp>
      <p:sp>
        <p:nvSpPr>
          <p:cNvPr id="6" name="TextBox 5">
            <a:extLst>
              <a:ext uri="{FF2B5EF4-FFF2-40B4-BE49-F238E27FC236}">
                <a16:creationId xmlns:a16="http://schemas.microsoft.com/office/drawing/2014/main" id="{E150746C-40A5-46A2-84B6-012404456212}"/>
              </a:ext>
            </a:extLst>
          </p:cNvPr>
          <p:cNvSpPr txBox="1"/>
          <p:nvPr/>
        </p:nvSpPr>
        <p:spPr>
          <a:xfrm>
            <a:off x="5457955" y="1870941"/>
            <a:ext cx="5837770" cy="4524315"/>
          </a:xfrm>
          <a:prstGeom prst="rect">
            <a:avLst/>
          </a:prstGeom>
          <a:noFill/>
        </p:spPr>
        <p:txBody>
          <a:bodyPr wrap="square" rtlCol="0">
            <a:spAutoFit/>
          </a:bodyPr>
          <a:lstStyle/>
          <a:p>
            <a:pPr algn="just"/>
            <a:r>
              <a:rPr lang="en-US" dirty="0"/>
              <a:t>Our analysis on </a:t>
            </a:r>
            <a:r>
              <a:rPr lang="en-US" dirty="0">
                <a:hlinkClick r:id="rId2" action="ppaction://hlinksldjump"/>
              </a:rPr>
              <a:t>Page 4</a:t>
            </a:r>
            <a:r>
              <a:rPr lang="en-US" dirty="0"/>
              <a:t> shows that if we do not have any information about </a:t>
            </a:r>
            <a:r>
              <a:rPr lang="en-US" dirty="0" err="1"/>
              <a:t>about</a:t>
            </a:r>
            <a:r>
              <a:rPr lang="en-US" dirty="0"/>
              <a:t> a student and a non-student, the student is more likely to default.</a:t>
            </a:r>
          </a:p>
          <a:p>
            <a:pPr algn="just"/>
            <a:endParaRPr lang="en-US" dirty="0"/>
          </a:p>
          <a:p>
            <a:pPr algn="just"/>
            <a:r>
              <a:rPr lang="en-US" dirty="0"/>
              <a:t>However, the Logistic Regression Model tells us that if we know that they have the same income and balance then the student is less likely to default.</a:t>
            </a:r>
          </a:p>
          <a:p>
            <a:pPr algn="just"/>
            <a:endParaRPr lang="en-US" dirty="0"/>
          </a:p>
          <a:p>
            <a:pPr algn="just"/>
            <a:r>
              <a:rPr lang="en-US" dirty="0"/>
              <a:t>It happens because students generally have higher balance (Second boxplot on </a:t>
            </a:r>
            <a:r>
              <a:rPr lang="en-US" dirty="0">
                <a:hlinkClick r:id="rId3" action="ppaction://hlinksldjump"/>
              </a:rPr>
              <a:t>Page 8</a:t>
            </a:r>
            <a:r>
              <a:rPr lang="en-US" dirty="0"/>
              <a:t>) and balance itself is associated with higher default rate (Second boxplot on </a:t>
            </a:r>
            <a:r>
              <a:rPr lang="en-US" dirty="0">
                <a:hlinkClick r:id="rId4" action="ppaction://hlinksldjump"/>
              </a:rPr>
              <a:t>Page 6</a:t>
            </a:r>
            <a:r>
              <a:rPr lang="en-US" dirty="0"/>
              <a:t>).</a:t>
            </a:r>
          </a:p>
          <a:p>
            <a:pPr algn="just"/>
            <a:endParaRPr lang="en-US" dirty="0"/>
          </a:p>
          <a:p>
            <a:pPr algn="just"/>
            <a:r>
              <a:rPr lang="en-US" dirty="0"/>
              <a:t>This means that even though students are less likely to default than a non student with the same income and balance, overall students are more likely to default because they tend to have higher balance!</a:t>
            </a:r>
          </a:p>
        </p:txBody>
      </p:sp>
      <p:sp>
        <p:nvSpPr>
          <p:cNvPr id="10" name="Arrow: Down 9">
            <a:extLst>
              <a:ext uri="{FF2B5EF4-FFF2-40B4-BE49-F238E27FC236}">
                <a16:creationId xmlns:a16="http://schemas.microsoft.com/office/drawing/2014/main" id="{2A44DA13-04DC-431C-978A-BE314FA9E046}"/>
              </a:ext>
            </a:extLst>
          </p:cNvPr>
          <p:cNvSpPr/>
          <p:nvPr/>
        </p:nvSpPr>
        <p:spPr>
          <a:xfrm>
            <a:off x="2358189" y="2783590"/>
            <a:ext cx="702645" cy="927409"/>
          </a:xfrm>
          <a:prstGeom prst="downArrow">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E0AB64F9-4268-429A-B5C1-6D37438C69C3}"/>
              </a:ext>
            </a:extLst>
          </p:cNvPr>
          <p:cNvSpPr txBox="1"/>
          <p:nvPr/>
        </p:nvSpPr>
        <p:spPr>
          <a:xfrm>
            <a:off x="1947859" y="2361490"/>
            <a:ext cx="2829828" cy="369332"/>
          </a:xfrm>
          <a:prstGeom prst="rect">
            <a:avLst/>
          </a:prstGeom>
          <a:noFill/>
        </p:spPr>
        <p:txBody>
          <a:bodyPr wrap="square" rtlCol="0">
            <a:spAutoFit/>
          </a:bodyPr>
          <a:lstStyle/>
          <a:p>
            <a:r>
              <a:rPr lang="en-US" dirty="0"/>
              <a:t>Being a student</a:t>
            </a:r>
            <a:endParaRPr lang="en-ID" dirty="0"/>
          </a:p>
        </p:txBody>
      </p:sp>
      <p:sp>
        <p:nvSpPr>
          <p:cNvPr id="12" name="TextBox 11">
            <a:extLst>
              <a:ext uri="{FF2B5EF4-FFF2-40B4-BE49-F238E27FC236}">
                <a16:creationId xmlns:a16="http://schemas.microsoft.com/office/drawing/2014/main" id="{B06376C7-C01E-48AE-AA42-3B0953B7AD32}"/>
              </a:ext>
            </a:extLst>
          </p:cNvPr>
          <p:cNvSpPr txBox="1"/>
          <p:nvPr/>
        </p:nvSpPr>
        <p:spPr>
          <a:xfrm>
            <a:off x="1947859" y="3763767"/>
            <a:ext cx="2829828" cy="369332"/>
          </a:xfrm>
          <a:prstGeom prst="rect">
            <a:avLst/>
          </a:prstGeom>
          <a:noFill/>
        </p:spPr>
        <p:txBody>
          <a:bodyPr wrap="square" rtlCol="0">
            <a:spAutoFit/>
          </a:bodyPr>
          <a:lstStyle/>
          <a:p>
            <a:r>
              <a:rPr lang="en-US" dirty="0"/>
              <a:t>Higher balance</a:t>
            </a:r>
            <a:endParaRPr lang="en-ID" dirty="0"/>
          </a:p>
        </p:txBody>
      </p:sp>
      <p:sp>
        <p:nvSpPr>
          <p:cNvPr id="13" name="TextBox 12">
            <a:extLst>
              <a:ext uri="{FF2B5EF4-FFF2-40B4-BE49-F238E27FC236}">
                <a16:creationId xmlns:a16="http://schemas.microsoft.com/office/drawing/2014/main" id="{61E46E5E-37DC-427A-B8B3-D1B0C1F6918A}"/>
              </a:ext>
            </a:extLst>
          </p:cNvPr>
          <p:cNvSpPr txBox="1"/>
          <p:nvPr/>
        </p:nvSpPr>
        <p:spPr>
          <a:xfrm>
            <a:off x="1294596" y="5271580"/>
            <a:ext cx="2829828" cy="369332"/>
          </a:xfrm>
          <a:prstGeom prst="rect">
            <a:avLst/>
          </a:prstGeom>
          <a:noFill/>
        </p:spPr>
        <p:txBody>
          <a:bodyPr wrap="square" rtlCol="0">
            <a:spAutoFit/>
          </a:bodyPr>
          <a:lstStyle/>
          <a:p>
            <a:r>
              <a:rPr lang="en-US" dirty="0"/>
              <a:t>Higher probability to default </a:t>
            </a:r>
            <a:endParaRPr lang="en-ID" dirty="0"/>
          </a:p>
        </p:txBody>
      </p:sp>
      <p:sp>
        <p:nvSpPr>
          <p:cNvPr id="14" name="Arrow: Down 13">
            <a:extLst>
              <a:ext uri="{FF2B5EF4-FFF2-40B4-BE49-F238E27FC236}">
                <a16:creationId xmlns:a16="http://schemas.microsoft.com/office/drawing/2014/main" id="{615D9CD8-4BAD-482E-90D7-A094A092FF1B}"/>
              </a:ext>
            </a:extLst>
          </p:cNvPr>
          <p:cNvSpPr/>
          <p:nvPr/>
        </p:nvSpPr>
        <p:spPr>
          <a:xfrm>
            <a:off x="2358188" y="4238635"/>
            <a:ext cx="702645" cy="927409"/>
          </a:xfrm>
          <a:prstGeom prst="downArrow">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6532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174678-976A-4CDF-93CA-EC26FE231DE1}"/>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CF3DA104-0A48-4481-A4B4-2DBB92E89E47}"/>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4" name="TextBox 3">
            <a:extLst>
              <a:ext uri="{FF2B5EF4-FFF2-40B4-BE49-F238E27FC236}">
                <a16:creationId xmlns:a16="http://schemas.microsoft.com/office/drawing/2014/main" id="{2D3E8AF3-0DE3-4580-A2AD-56C83F969C9F}"/>
              </a:ext>
            </a:extLst>
          </p:cNvPr>
          <p:cNvSpPr txBox="1"/>
          <p:nvPr/>
        </p:nvSpPr>
        <p:spPr>
          <a:xfrm>
            <a:off x="1283368" y="2589196"/>
            <a:ext cx="9625263" cy="3108543"/>
          </a:xfrm>
          <a:prstGeom prst="rect">
            <a:avLst/>
          </a:prstGeom>
          <a:noFill/>
        </p:spPr>
        <p:txBody>
          <a:bodyPr wrap="square" rtlCol="0">
            <a:spAutoFit/>
          </a:bodyPr>
          <a:lstStyle/>
          <a:p>
            <a:pPr algn="ctr"/>
            <a:r>
              <a:rPr lang="en-US" sz="2800" dirty="0"/>
              <a:t>Our Logistic model successfully predicted the correct default category 97.63% of the time (2929 out of 3000 attempts). To see the codes used in this analysis please visit</a:t>
            </a:r>
          </a:p>
          <a:p>
            <a:pPr algn="ctr"/>
            <a:r>
              <a:rPr lang="en-US" sz="2800" dirty="0"/>
              <a:t> </a:t>
            </a:r>
            <a:r>
              <a:rPr lang="en-US" sz="2800" dirty="0">
                <a:hlinkClick r:id="rId2"/>
              </a:rPr>
              <a:t>https://github.com/JonathanRyanW/ISLR_Default/blob/master/script/Logistic%20Regression.R</a:t>
            </a:r>
            <a:endParaRPr lang="en-US" sz="2800" dirty="0"/>
          </a:p>
          <a:p>
            <a:pPr algn="ctr"/>
            <a:endParaRPr lang="en-ID" sz="2800" dirty="0"/>
          </a:p>
        </p:txBody>
      </p:sp>
    </p:spTree>
    <p:extLst>
      <p:ext uri="{BB962C8B-B14F-4D97-AF65-F5344CB8AC3E}">
        <p14:creationId xmlns:p14="http://schemas.microsoft.com/office/powerpoint/2010/main" val="3698203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A57E5F-089D-4A3E-B19A-8E519A475B79}"/>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41615E55-50DE-465D-B6E6-71A70F7B55FF}"/>
              </a:ext>
            </a:extLst>
          </p:cNvPr>
          <p:cNvSpPr txBox="1"/>
          <p:nvPr/>
        </p:nvSpPr>
        <p:spPr>
          <a:xfrm>
            <a:off x="2284744" y="259788"/>
            <a:ext cx="7622512"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 NEAREST NEIGHBORS</a:t>
            </a:r>
          </a:p>
        </p:txBody>
      </p:sp>
      <p:sp>
        <p:nvSpPr>
          <p:cNvPr id="4" name="TextBox 3">
            <a:extLst>
              <a:ext uri="{FF2B5EF4-FFF2-40B4-BE49-F238E27FC236}">
                <a16:creationId xmlns:a16="http://schemas.microsoft.com/office/drawing/2014/main" id="{61CB66BE-8CA8-4BD7-8123-15F4A6B0EF13}"/>
              </a:ext>
            </a:extLst>
          </p:cNvPr>
          <p:cNvSpPr txBox="1"/>
          <p:nvPr/>
        </p:nvSpPr>
        <p:spPr>
          <a:xfrm>
            <a:off x="1487451" y="3063240"/>
            <a:ext cx="9217097" cy="1200329"/>
          </a:xfrm>
          <a:prstGeom prst="rect">
            <a:avLst/>
          </a:prstGeom>
          <a:noFill/>
        </p:spPr>
        <p:txBody>
          <a:bodyPr wrap="square" rtlCol="0">
            <a:spAutoFit/>
          </a:bodyPr>
          <a:lstStyle/>
          <a:p>
            <a:pPr algn="ctr"/>
            <a:r>
              <a:rPr lang="en-US" sz="2400" dirty="0">
                <a:highlight>
                  <a:srgbClr val="FFFF00"/>
                </a:highlight>
              </a:rPr>
              <a:t>We will perform KNN to predict which customer will default based on the student, income, and balance variables. If you are not yet familiar with KNN then please jump to Appendix 2 (Page XXX) before proceeding.</a:t>
            </a:r>
          </a:p>
        </p:txBody>
      </p:sp>
    </p:spTree>
    <p:extLst>
      <p:ext uri="{BB962C8B-B14F-4D97-AF65-F5344CB8AC3E}">
        <p14:creationId xmlns:p14="http://schemas.microsoft.com/office/powerpoint/2010/main" val="241465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EC9A6F-DB37-4182-A9B3-9CDE3B947D38}"/>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92A45FA8-E458-4CE6-8AFF-E2CBB648DE4D}"/>
              </a:ext>
            </a:extLst>
          </p:cNvPr>
          <p:cNvSpPr txBox="1"/>
          <p:nvPr/>
        </p:nvSpPr>
        <p:spPr>
          <a:xfrm>
            <a:off x="2284744" y="259788"/>
            <a:ext cx="7622512"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 NEAREST NEIGHBORS</a:t>
            </a:r>
          </a:p>
        </p:txBody>
      </p:sp>
      <p:sp>
        <p:nvSpPr>
          <p:cNvPr id="4" name="TextBox 3">
            <a:extLst>
              <a:ext uri="{FF2B5EF4-FFF2-40B4-BE49-F238E27FC236}">
                <a16:creationId xmlns:a16="http://schemas.microsoft.com/office/drawing/2014/main" id="{81932769-D265-4E5F-9E04-C0CDCC71C5DA}"/>
              </a:ext>
            </a:extLst>
          </p:cNvPr>
          <p:cNvSpPr txBox="1"/>
          <p:nvPr/>
        </p:nvSpPr>
        <p:spPr>
          <a:xfrm>
            <a:off x="5091763" y="1867301"/>
            <a:ext cx="6294923" cy="3416320"/>
          </a:xfrm>
          <a:prstGeom prst="rect">
            <a:avLst/>
          </a:prstGeom>
          <a:noFill/>
        </p:spPr>
        <p:txBody>
          <a:bodyPr wrap="square" rtlCol="0">
            <a:spAutoFit/>
          </a:bodyPr>
          <a:lstStyle/>
          <a:p>
            <a:pPr algn="just"/>
            <a:r>
              <a:rPr lang="en-US" dirty="0"/>
              <a:t>We want to compare the prediction accuracy between KNN and Logistic Regression model. However there is a small problem because 1 of the predictors is a categorical variable, that is, the student variable.</a:t>
            </a:r>
          </a:p>
          <a:p>
            <a:pPr algn="just"/>
            <a:endParaRPr lang="en-US" dirty="0"/>
          </a:p>
          <a:p>
            <a:pPr algn="just"/>
            <a:r>
              <a:rPr lang="en-US" dirty="0"/>
              <a:t>KNN does not play well with categorical predictor. We will split the data into student data and non-student data. Each of them will be split 70/30. That is, 70% of the data will be used to train KNN and 30% will be used to evaluate the KNN.</a:t>
            </a:r>
          </a:p>
          <a:p>
            <a:pPr algn="just"/>
            <a:endParaRPr lang="en-US" dirty="0"/>
          </a:p>
          <a:p>
            <a:pPr algn="just"/>
            <a:r>
              <a:rPr lang="en-US" dirty="0"/>
              <a:t>We will then join our predictions and evaluate the accuracy as usual.</a:t>
            </a:r>
            <a:endParaRPr lang="en-ID" dirty="0"/>
          </a:p>
        </p:txBody>
      </p:sp>
      <p:pic>
        <p:nvPicPr>
          <p:cNvPr id="5" name="Picture 4">
            <a:extLst>
              <a:ext uri="{FF2B5EF4-FFF2-40B4-BE49-F238E27FC236}">
                <a16:creationId xmlns:a16="http://schemas.microsoft.com/office/drawing/2014/main" id="{BCF6D748-C0C9-40F1-B72D-3353057484CB}"/>
              </a:ext>
            </a:extLst>
          </p:cNvPr>
          <p:cNvPicPr>
            <a:picLocks noChangeAspect="1"/>
          </p:cNvPicPr>
          <p:nvPr/>
        </p:nvPicPr>
        <p:blipFill>
          <a:blip r:embed="rId2"/>
          <a:stretch>
            <a:fillRect/>
          </a:stretch>
        </p:blipFill>
        <p:spPr>
          <a:xfrm>
            <a:off x="400828" y="1702695"/>
            <a:ext cx="3959466" cy="4898571"/>
          </a:xfrm>
          <a:prstGeom prst="rect">
            <a:avLst/>
          </a:prstGeom>
        </p:spPr>
      </p:pic>
      <p:sp>
        <p:nvSpPr>
          <p:cNvPr id="6" name="Arrow: Left 5">
            <a:extLst>
              <a:ext uri="{FF2B5EF4-FFF2-40B4-BE49-F238E27FC236}">
                <a16:creationId xmlns:a16="http://schemas.microsoft.com/office/drawing/2014/main" id="{A235E83B-EB1C-4F72-A93D-CD50B3AC2E14}"/>
              </a:ext>
            </a:extLst>
          </p:cNvPr>
          <p:cNvSpPr/>
          <p:nvPr/>
        </p:nvSpPr>
        <p:spPr>
          <a:xfrm rot="986027">
            <a:off x="2206014" y="5051474"/>
            <a:ext cx="4308561" cy="519487"/>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4D9C0082-4C92-444A-98B1-A45BBCFB0A6D}"/>
              </a:ext>
            </a:extLst>
          </p:cNvPr>
          <p:cNvSpPr txBox="1"/>
          <p:nvPr/>
        </p:nvSpPr>
        <p:spPr>
          <a:xfrm>
            <a:off x="6500051" y="5602137"/>
            <a:ext cx="2820932" cy="646331"/>
          </a:xfrm>
          <a:prstGeom prst="rect">
            <a:avLst/>
          </a:prstGeom>
          <a:noFill/>
        </p:spPr>
        <p:txBody>
          <a:bodyPr wrap="square" rtlCol="0">
            <a:spAutoFit/>
          </a:bodyPr>
          <a:lstStyle/>
          <a:p>
            <a:r>
              <a:rPr lang="en-US" dirty="0"/>
              <a:t>The student variable is a categorical variable!</a:t>
            </a:r>
            <a:endParaRPr lang="en-ID" dirty="0"/>
          </a:p>
        </p:txBody>
      </p:sp>
    </p:spTree>
    <p:extLst>
      <p:ext uri="{BB962C8B-B14F-4D97-AF65-F5344CB8AC3E}">
        <p14:creationId xmlns:p14="http://schemas.microsoft.com/office/powerpoint/2010/main" val="1803550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B0FAB2-E4B4-45C4-9A23-5602CFFC5EB3}"/>
              </a:ext>
            </a:extLst>
          </p:cNvPr>
          <p:cNvSpPr txBox="1"/>
          <p:nvPr/>
        </p:nvSpPr>
        <p:spPr>
          <a:xfrm>
            <a:off x="681789" y="1924333"/>
            <a:ext cx="10828421" cy="4678204"/>
          </a:xfrm>
          <a:prstGeom prst="rect">
            <a:avLst/>
          </a:prstGeom>
          <a:noFill/>
        </p:spPr>
        <p:txBody>
          <a:bodyPr wrap="square">
            <a:spAutoFit/>
          </a:bodyPr>
          <a:lstStyle/>
          <a:p>
            <a:pPr algn="just"/>
            <a:r>
              <a:rPr lang="en-ID" sz="2400" dirty="0"/>
              <a:t>The KNN on the Student Dataset was correct 847 times out of 883 attempts (95.92% accuracy). While on the Non-Student Dataset KNN successfully predicted default category </a:t>
            </a:r>
            <a:r>
              <a:rPr lang="en-US" sz="2400" dirty="0"/>
              <a:t>2057 times out of 2117 attempts (97.16% accuracy)</a:t>
            </a:r>
          </a:p>
          <a:p>
            <a:pPr algn="just"/>
            <a:endParaRPr lang="en-US" sz="2400" dirty="0"/>
          </a:p>
          <a:p>
            <a:pPr algn="just"/>
            <a:r>
              <a:rPr lang="en-US" sz="2400" dirty="0"/>
              <a:t>In total KNN was successful 847 + 2057 = 2904 times out of 3000 attempts. Giving 96.8% accuracy.</a:t>
            </a:r>
          </a:p>
          <a:p>
            <a:pPr algn="just"/>
            <a:endParaRPr lang="en-US" sz="2000" dirty="0"/>
          </a:p>
          <a:p>
            <a:pPr algn="just"/>
            <a:endParaRPr lang="en-US" sz="2000" dirty="0"/>
          </a:p>
          <a:p>
            <a:pPr algn="just"/>
            <a:endParaRPr lang="en-US" sz="2000" dirty="0"/>
          </a:p>
          <a:p>
            <a:pPr algn="just"/>
            <a:endParaRPr lang="en-US" sz="2000" dirty="0"/>
          </a:p>
          <a:p>
            <a:pPr algn="just"/>
            <a:r>
              <a:rPr lang="en-US" dirty="0"/>
              <a:t>To see the codes I used on this analysis please visit</a:t>
            </a:r>
          </a:p>
          <a:p>
            <a:pPr marL="342900" indent="-342900" algn="just">
              <a:buAutoNum type="arabicPeriod"/>
            </a:pPr>
            <a:r>
              <a:rPr lang="en-US" dirty="0"/>
              <a:t>Student: </a:t>
            </a:r>
            <a:r>
              <a:rPr lang="en-US" dirty="0">
                <a:hlinkClick r:id="rId2"/>
              </a:rPr>
              <a:t>https://github.com/JonathanRyanW/ISLR_Default/blob/master/script/KNN%20Student.R</a:t>
            </a:r>
            <a:endParaRPr lang="en-US" dirty="0"/>
          </a:p>
          <a:p>
            <a:pPr marL="342900" indent="-342900" algn="just">
              <a:buAutoNum type="arabicPeriod"/>
            </a:pPr>
            <a:r>
              <a:rPr lang="en-US" dirty="0"/>
              <a:t>Non-Student: </a:t>
            </a:r>
            <a:r>
              <a:rPr lang="en-US" dirty="0">
                <a:hlinkClick r:id="rId3"/>
              </a:rPr>
              <a:t>https://github.com/JonathanRyanW/ISLR_Default/blob/master/script/KNN%20Non-Student.R</a:t>
            </a:r>
            <a:endParaRPr lang="en-US" dirty="0"/>
          </a:p>
          <a:p>
            <a:pPr marL="342900" indent="-342900" algn="just">
              <a:buAutoNum type="arabicPeriod"/>
            </a:pPr>
            <a:endParaRPr lang="en-ID" sz="2000" dirty="0"/>
          </a:p>
        </p:txBody>
      </p:sp>
      <p:sp>
        <p:nvSpPr>
          <p:cNvPr id="4" name="Rectangle 3">
            <a:extLst>
              <a:ext uri="{FF2B5EF4-FFF2-40B4-BE49-F238E27FC236}">
                <a16:creationId xmlns:a16="http://schemas.microsoft.com/office/drawing/2014/main" id="{16918D46-BE42-405D-B07C-4DF2673E4146}"/>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20BF845F-01F5-47E3-B711-03882CEFA235}"/>
              </a:ext>
            </a:extLst>
          </p:cNvPr>
          <p:cNvSpPr txBox="1"/>
          <p:nvPr/>
        </p:nvSpPr>
        <p:spPr>
          <a:xfrm>
            <a:off x="2284744" y="259788"/>
            <a:ext cx="7622512"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K NEAREST NEIGHBORS</a:t>
            </a:r>
          </a:p>
        </p:txBody>
      </p:sp>
    </p:spTree>
    <p:extLst>
      <p:ext uri="{BB962C8B-B14F-4D97-AF65-F5344CB8AC3E}">
        <p14:creationId xmlns:p14="http://schemas.microsoft.com/office/powerpoint/2010/main" val="410454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08DCDD-A73F-4135-B91D-AAB1AC82A1F6}"/>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46A8A1E9-B891-4A47-A746-40A08F7BA678}"/>
              </a:ext>
            </a:extLst>
          </p:cNvPr>
          <p:cNvSpPr txBox="1"/>
          <p:nvPr/>
        </p:nvSpPr>
        <p:spPr>
          <a:xfrm>
            <a:off x="3734776" y="259788"/>
            <a:ext cx="472244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CONCLUSION</a:t>
            </a:r>
          </a:p>
        </p:txBody>
      </p:sp>
      <p:sp>
        <p:nvSpPr>
          <p:cNvPr id="5" name="TextBox 4">
            <a:extLst>
              <a:ext uri="{FF2B5EF4-FFF2-40B4-BE49-F238E27FC236}">
                <a16:creationId xmlns:a16="http://schemas.microsoft.com/office/drawing/2014/main" id="{B1761F8C-BD70-469E-8CE8-8038D95C5173}"/>
              </a:ext>
            </a:extLst>
          </p:cNvPr>
          <p:cNvSpPr txBox="1"/>
          <p:nvPr/>
        </p:nvSpPr>
        <p:spPr>
          <a:xfrm>
            <a:off x="765208" y="3003082"/>
            <a:ext cx="10661583" cy="1938992"/>
          </a:xfrm>
          <a:prstGeom prst="rect">
            <a:avLst/>
          </a:prstGeom>
          <a:noFill/>
        </p:spPr>
        <p:txBody>
          <a:bodyPr wrap="square" rtlCol="0">
            <a:spAutoFit/>
          </a:bodyPr>
          <a:lstStyle/>
          <a:p>
            <a:pPr algn="just"/>
            <a:r>
              <a:rPr lang="en-US" sz="2400" dirty="0"/>
              <a:t>In conclusion, the </a:t>
            </a:r>
            <a:r>
              <a:rPr lang="en-US" sz="2400" dirty="0">
                <a:highlight>
                  <a:srgbClr val="4DD4F6"/>
                </a:highlight>
              </a:rPr>
              <a:t>Logistic Regression Model performs slightly better than the KNN </a:t>
            </a:r>
            <a:r>
              <a:rPr lang="en-US" sz="2400" dirty="0"/>
              <a:t>with 97.63% accuracy instead of KNN’s 96.8% accuracy. However more advanced techniques such as feature engineering was not applied in this project. With more advanced Machine Learning technique, KNN might be able to beat the Logistic Regression Model.</a:t>
            </a:r>
            <a:endParaRPr lang="en-ID" sz="2400" dirty="0"/>
          </a:p>
        </p:txBody>
      </p:sp>
    </p:spTree>
    <p:extLst>
      <p:ext uri="{BB962C8B-B14F-4D97-AF65-F5344CB8AC3E}">
        <p14:creationId xmlns:p14="http://schemas.microsoft.com/office/powerpoint/2010/main" val="159697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55CBA4-240E-4536-868D-5105C0F87C90}"/>
              </a:ext>
            </a:extLst>
          </p:cNvPr>
          <p:cNvSpPr/>
          <p:nvPr/>
        </p:nvSpPr>
        <p:spPr>
          <a:xfrm>
            <a:off x="0" y="-24981"/>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B3995572-0D3E-41F6-86CA-0842849BB3AC}"/>
              </a:ext>
            </a:extLst>
          </p:cNvPr>
          <p:cNvSpPr txBox="1"/>
          <p:nvPr/>
        </p:nvSpPr>
        <p:spPr>
          <a:xfrm>
            <a:off x="3510652" y="234807"/>
            <a:ext cx="5170695"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INTRODUCTION</a:t>
            </a:r>
          </a:p>
        </p:txBody>
      </p:sp>
      <p:sp>
        <p:nvSpPr>
          <p:cNvPr id="4" name="TextBox 3">
            <a:extLst>
              <a:ext uri="{FF2B5EF4-FFF2-40B4-BE49-F238E27FC236}">
                <a16:creationId xmlns:a16="http://schemas.microsoft.com/office/drawing/2014/main" id="{BA1BB0E7-F6E9-4915-860E-619D15D8C00A}"/>
              </a:ext>
            </a:extLst>
          </p:cNvPr>
          <p:cNvSpPr txBox="1"/>
          <p:nvPr/>
        </p:nvSpPr>
        <p:spPr>
          <a:xfrm>
            <a:off x="5409397" y="3429000"/>
            <a:ext cx="5667141" cy="1200329"/>
          </a:xfrm>
          <a:prstGeom prst="rect">
            <a:avLst/>
          </a:prstGeom>
          <a:noFill/>
        </p:spPr>
        <p:txBody>
          <a:bodyPr wrap="square" rtlCol="0">
            <a:spAutoFit/>
          </a:bodyPr>
          <a:lstStyle/>
          <a:p>
            <a:pPr algn="just"/>
            <a:r>
              <a:rPr lang="en-US" dirty="0"/>
              <a:t>The Default dataset is a generated dataset from the ISLR Package in R. The ISLR Package complements the ISLR book. You can download the first edition of the book here </a:t>
            </a:r>
            <a:r>
              <a:rPr lang="en-US" dirty="0">
                <a:hlinkClick r:id="rId2"/>
              </a:rPr>
              <a:t>https://www.statlearning.com/</a:t>
            </a:r>
            <a:endParaRPr lang="en-US" dirty="0"/>
          </a:p>
        </p:txBody>
      </p:sp>
      <p:pic>
        <p:nvPicPr>
          <p:cNvPr id="6" name="Picture 5">
            <a:extLst>
              <a:ext uri="{FF2B5EF4-FFF2-40B4-BE49-F238E27FC236}">
                <a16:creationId xmlns:a16="http://schemas.microsoft.com/office/drawing/2014/main" id="{FF6D6214-BE83-4B23-8D4E-8553CBD30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092" y="1677714"/>
            <a:ext cx="2949086" cy="4966881"/>
          </a:xfrm>
          <a:prstGeom prst="rect">
            <a:avLst/>
          </a:prstGeom>
        </p:spPr>
      </p:pic>
    </p:spTree>
    <p:extLst>
      <p:ext uri="{BB962C8B-B14F-4D97-AF65-F5344CB8AC3E}">
        <p14:creationId xmlns:p14="http://schemas.microsoft.com/office/powerpoint/2010/main" val="308237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60AD85-9207-42A4-8E43-CC3CC576D80F}"/>
              </a:ext>
            </a:extLst>
          </p:cNvPr>
          <p:cNvSpPr/>
          <p:nvPr/>
        </p:nvSpPr>
        <p:spPr>
          <a:xfrm>
            <a:off x="0" y="2707547"/>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7B2BECFD-D723-48C9-BF1D-B685D37F79E3}"/>
              </a:ext>
            </a:extLst>
          </p:cNvPr>
          <p:cNvSpPr txBox="1"/>
          <p:nvPr/>
        </p:nvSpPr>
        <p:spPr>
          <a:xfrm>
            <a:off x="4928308" y="2967335"/>
            <a:ext cx="265639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Thanks!</a:t>
            </a:r>
          </a:p>
        </p:txBody>
      </p:sp>
    </p:spTree>
    <p:extLst>
      <p:ext uri="{BB962C8B-B14F-4D97-AF65-F5344CB8AC3E}">
        <p14:creationId xmlns:p14="http://schemas.microsoft.com/office/powerpoint/2010/main" val="362267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C1559D-A702-48A2-9CA0-006E36D32165}"/>
              </a:ext>
            </a:extLst>
          </p:cNvPr>
          <p:cNvSpPr txBox="1"/>
          <p:nvPr/>
        </p:nvSpPr>
        <p:spPr>
          <a:xfrm>
            <a:off x="360726" y="327171"/>
            <a:ext cx="11141463" cy="1938992"/>
          </a:xfrm>
          <a:prstGeom prst="rect">
            <a:avLst/>
          </a:prstGeom>
          <a:noFill/>
        </p:spPr>
        <p:txBody>
          <a:bodyPr wrap="square" rtlCol="0">
            <a:spAutoFit/>
          </a:bodyPr>
          <a:lstStyle/>
          <a:p>
            <a:r>
              <a:rPr lang="en-US" sz="2400" dirty="0"/>
              <a:t>Images Sources:</a:t>
            </a:r>
          </a:p>
          <a:p>
            <a:pPr marL="342900" indent="-342900">
              <a:buAutoNum type="arabicPeriod"/>
            </a:pPr>
            <a:r>
              <a:rPr lang="en-US" sz="2400" dirty="0"/>
              <a:t>Cover image: </a:t>
            </a:r>
            <a:r>
              <a:rPr lang="en-US" sz="2400" dirty="0">
                <a:hlinkClick r:id="rId2"/>
              </a:rPr>
              <a:t>https://upgradedpoints.com/best-premium-luxury-credit-cards/</a:t>
            </a:r>
            <a:endParaRPr lang="en-US" sz="2400" dirty="0"/>
          </a:p>
          <a:p>
            <a:pPr marL="342900" indent="-342900">
              <a:buAutoNum type="arabicPeriod"/>
            </a:pPr>
            <a:r>
              <a:rPr lang="en-US" sz="2400" dirty="0"/>
              <a:t>ISLR book: </a:t>
            </a:r>
            <a:r>
              <a:rPr lang="en-US" sz="2400" dirty="0">
                <a:hlinkClick r:id="rId3"/>
              </a:rPr>
              <a:t>https://awesomeopensource.com/project/JWarmenhoven/ISLR-python</a:t>
            </a:r>
            <a:endParaRPr lang="en-US" sz="2400" dirty="0"/>
          </a:p>
          <a:p>
            <a:pPr marL="342900" indent="-342900">
              <a:buAutoNum type="arabicPeriod"/>
            </a:pPr>
            <a:endParaRPr lang="en-US" sz="2400" dirty="0"/>
          </a:p>
          <a:p>
            <a:endParaRPr lang="en-ID" sz="2400" dirty="0"/>
          </a:p>
        </p:txBody>
      </p:sp>
      <p:sp>
        <p:nvSpPr>
          <p:cNvPr id="3" name="TextBox 2">
            <a:extLst>
              <a:ext uri="{FF2B5EF4-FFF2-40B4-BE49-F238E27FC236}">
                <a16:creationId xmlns:a16="http://schemas.microsoft.com/office/drawing/2014/main" id="{2C59B30C-8C59-482A-8088-1470D22C266F}"/>
              </a:ext>
            </a:extLst>
          </p:cNvPr>
          <p:cNvSpPr txBox="1"/>
          <p:nvPr/>
        </p:nvSpPr>
        <p:spPr>
          <a:xfrm>
            <a:off x="360726" y="1657837"/>
            <a:ext cx="9213669" cy="1938992"/>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Contact me:</a:t>
            </a:r>
          </a:p>
          <a:p>
            <a:r>
              <a:rPr lang="en-US" sz="2400" dirty="0" err="1">
                <a:latin typeface="Calibri" panose="020F0502020204030204" pitchFamily="34" charset="0"/>
                <a:cs typeface="Calibri" panose="020F0502020204030204" pitchFamily="34" charset="0"/>
              </a:rPr>
              <a:t>Github</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4"/>
              </a:rPr>
              <a:t>https://github.com/JonathanRyanW</a:t>
            </a:r>
            <a:endParaRPr lang="en-US" sz="2400" dirty="0">
              <a:latin typeface="Calibri" panose="020F0502020204030204" pitchFamily="34" charset="0"/>
              <a:cs typeface="Calibri" panose="020F0502020204030204" pitchFamily="34" charset="0"/>
            </a:endParaRPr>
          </a:p>
          <a:p>
            <a:r>
              <a:rPr lang="en-US" sz="2400" dirty="0" err="1">
                <a:latin typeface="Calibri" panose="020F0502020204030204" pitchFamily="34" charset="0"/>
                <a:cs typeface="Calibri" panose="020F0502020204030204" pitchFamily="34" charset="0"/>
              </a:rPr>
              <a:t>Linkedin</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5"/>
              </a:rPr>
              <a:t>https://www.linkedin.com/in/jonathan-ryan-wilianto/</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WA: (+62) 895365313233</a:t>
            </a:r>
          </a:p>
          <a:p>
            <a:endParaRPr lang="en-ID" sz="2400" dirty="0"/>
          </a:p>
        </p:txBody>
      </p:sp>
    </p:spTree>
    <p:extLst>
      <p:ext uri="{BB962C8B-B14F-4D97-AF65-F5344CB8AC3E}">
        <p14:creationId xmlns:p14="http://schemas.microsoft.com/office/powerpoint/2010/main" val="264373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FDD53B-9231-44EA-AFDF-E69A819551C8}"/>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AB71B55A-F8B1-4A8B-ADDF-36449A55F54F}"/>
              </a:ext>
            </a:extLst>
          </p:cNvPr>
          <p:cNvSpPr txBox="1"/>
          <p:nvPr/>
        </p:nvSpPr>
        <p:spPr>
          <a:xfrm>
            <a:off x="1912081" y="259788"/>
            <a:ext cx="836783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A LOOK ON THE DATASET</a:t>
            </a:r>
          </a:p>
        </p:txBody>
      </p:sp>
      <p:pic>
        <p:nvPicPr>
          <p:cNvPr id="5" name="Picture 4">
            <a:extLst>
              <a:ext uri="{FF2B5EF4-FFF2-40B4-BE49-F238E27FC236}">
                <a16:creationId xmlns:a16="http://schemas.microsoft.com/office/drawing/2014/main" id="{5B8552E6-39BD-4037-8BA1-9DF823261A02}"/>
              </a:ext>
            </a:extLst>
          </p:cNvPr>
          <p:cNvPicPr>
            <a:picLocks noChangeAspect="1"/>
          </p:cNvPicPr>
          <p:nvPr/>
        </p:nvPicPr>
        <p:blipFill>
          <a:blip r:embed="rId2"/>
          <a:stretch>
            <a:fillRect/>
          </a:stretch>
        </p:blipFill>
        <p:spPr>
          <a:xfrm>
            <a:off x="400828" y="1702695"/>
            <a:ext cx="3959466" cy="4898571"/>
          </a:xfrm>
          <a:prstGeom prst="rect">
            <a:avLst/>
          </a:prstGeom>
        </p:spPr>
      </p:pic>
      <p:sp>
        <p:nvSpPr>
          <p:cNvPr id="6" name="TextBox 5">
            <a:extLst>
              <a:ext uri="{FF2B5EF4-FFF2-40B4-BE49-F238E27FC236}">
                <a16:creationId xmlns:a16="http://schemas.microsoft.com/office/drawing/2014/main" id="{056F4E5C-94B5-46D5-B729-B986DF2BF68D}"/>
              </a:ext>
            </a:extLst>
          </p:cNvPr>
          <p:cNvSpPr txBox="1"/>
          <p:nvPr/>
        </p:nvSpPr>
        <p:spPr>
          <a:xfrm>
            <a:off x="4948664" y="2997818"/>
            <a:ext cx="6653347" cy="2308324"/>
          </a:xfrm>
          <a:prstGeom prst="rect">
            <a:avLst/>
          </a:prstGeom>
          <a:noFill/>
        </p:spPr>
        <p:txBody>
          <a:bodyPr wrap="square" rtlCol="0">
            <a:spAutoFit/>
          </a:bodyPr>
          <a:lstStyle/>
          <a:p>
            <a:pPr algn="just"/>
            <a:r>
              <a:rPr lang="en-US" dirty="0"/>
              <a:t>Here are the first 15 rows of the dataset. There are 10000 rows in total. </a:t>
            </a:r>
            <a:r>
              <a:rPr lang="en-US" dirty="0">
                <a:highlight>
                  <a:srgbClr val="4DD4F6"/>
                </a:highlight>
              </a:rPr>
              <a:t>This is a simulated dataset</a:t>
            </a:r>
            <a:r>
              <a:rPr lang="en-US" dirty="0"/>
              <a:t>. It is not a real data from a real company.</a:t>
            </a:r>
          </a:p>
          <a:p>
            <a:pPr algn="just"/>
            <a:endParaRPr lang="en-US" dirty="0"/>
          </a:p>
          <a:p>
            <a:pPr algn="just"/>
            <a:r>
              <a:rPr lang="en-US" dirty="0"/>
              <a:t>There are only 4 variables. The variables are self explanatory except for balance:</a:t>
            </a:r>
          </a:p>
          <a:p>
            <a:pPr marL="342900" indent="-342900" algn="just">
              <a:buFont typeface="Arial" panose="020B0604020202020204" pitchFamily="34" charset="0"/>
              <a:buChar char="•"/>
            </a:pPr>
            <a:r>
              <a:rPr lang="en-US" dirty="0"/>
              <a:t>Balance is the average balance that the customer has remaining on their credit card after making their monthly payment</a:t>
            </a:r>
          </a:p>
        </p:txBody>
      </p:sp>
    </p:spTree>
    <p:extLst>
      <p:ext uri="{BB962C8B-B14F-4D97-AF65-F5344CB8AC3E}">
        <p14:creationId xmlns:p14="http://schemas.microsoft.com/office/powerpoint/2010/main" val="129164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0624FD-6759-4C71-9833-0770DF08F15C}"/>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C58A59DF-9A93-4704-AD86-E6D656D01878}"/>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pic>
        <p:nvPicPr>
          <p:cNvPr id="5" name="Picture 4">
            <a:extLst>
              <a:ext uri="{FF2B5EF4-FFF2-40B4-BE49-F238E27FC236}">
                <a16:creationId xmlns:a16="http://schemas.microsoft.com/office/drawing/2014/main" id="{D791B70E-D6A1-4F91-A57C-F90F34441676}"/>
              </a:ext>
            </a:extLst>
          </p:cNvPr>
          <p:cNvPicPr>
            <a:picLocks noChangeAspect="1"/>
          </p:cNvPicPr>
          <p:nvPr/>
        </p:nvPicPr>
        <p:blipFill>
          <a:blip r:embed="rId2"/>
          <a:stretch>
            <a:fillRect/>
          </a:stretch>
        </p:blipFill>
        <p:spPr>
          <a:xfrm>
            <a:off x="237287" y="1442906"/>
            <a:ext cx="3263559" cy="5271903"/>
          </a:xfrm>
          <a:prstGeom prst="rect">
            <a:avLst/>
          </a:prstGeom>
        </p:spPr>
      </p:pic>
      <p:sp>
        <p:nvSpPr>
          <p:cNvPr id="6" name="TextBox 5">
            <a:extLst>
              <a:ext uri="{FF2B5EF4-FFF2-40B4-BE49-F238E27FC236}">
                <a16:creationId xmlns:a16="http://schemas.microsoft.com/office/drawing/2014/main" id="{543F20D2-742B-4F2E-A501-C1C935DD9664}"/>
              </a:ext>
            </a:extLst>
          </p:cNvPr>
          <p:cNvSpPr txBox="1"/>
          <p:nvPr/>
        </p:nvSpPr>
        <p:spPr>
          <a:xfrm>
            <a:off x="3500846" y="1935513"/>
            <a:ext cx="8055427" cy="2031325"/>
          </a:xfrm>
          <a:prstGeom prst="rect">
            <a:avLst/>
          </a:prstGeom>
          <a:noFill/>
        </p:spPr>
        <p:txBody>
          <a:bodyPr wrap="square" rtlCol="0">
            <a:spAutoFit/>
          </a:bodyPr>
          <a:lstStyle/>
          <a:p>
            <a:pPr algn="just"/>
            <a:r>
              <a:rPr lang="en-US" dirty="0"/>
              <a:t>Out of 10000 customer, only 333 people defaulted. 206 (61.86%) of them are non-students while 127 (38.13%) of them are students. This doesn’t necessarily means that non-students are more likely to default because there are way more non-students than students.</a:t>
            </a:r>
          </a:p>
          <a:p>
            <a:pPr algn="just"/>
            <a:endParaRPr lang="en-US" dirty="0"/>
          </a:p>
          <a:p>
            <a:pPr algn="just"/>
            <a:r>
              <a:rPr lang="en-US" dirty="0"/>
              <a:t>There are 7056 non-students and 2944 students. The probability (in percentage) of default for each category is as follows:</a:t>
            </a:r>
          </a:p>
        </p:txBody>
      </p:sp>
      <p:sp>
        <p:nvSpPr>
          <p:cNvPr id="9" name="TextBox 8">
            <a:extLst>
              <a:ext uri="{FF2B5EF4-FFF2-40B4-BE49-F238E27FC236}">
                <a16:creationId xmlns:a16="http://schemas.microsoft.com/office/drawing/2014/main" id="{AFD36824-3C1F-4E3A-9A7F-FFF724D3D4C6}"/>
              </a:ext>
            </a:extLst>
          </p:cNvPr>
          <p:cNvSpPr txBox="1"/>
          <p:nvPr/>
        </p:nvSpPr>
        <p:spPr>
          <a:xfrm>
            <a:off x="7001691" y="4617477"/>
            <a:ext cx="4772297" cy="1200329"/>
          </a:xfrm>
          <a:prstGeom prst="rect">
            <a:avLst/>
          </a:prstGeom>
          <a:noFill/>
        </p:spPr>
        <p:txBody>
          <a:bodyPr wrap="square" rtlCol="0">
            <a:spAutoFit/>
          </a:bodyPr>
          <a:lstStyle/>
          <a:p>
            <a:pPr algn="just"/>
            <a:r>
              <a:rPr lang="en-US" dirty="0"/>
              <a:t>It turns out </a:t>
            </a:r>
            <a:r>
              <a:rPr lang="en-US" dirty="0">
                <a:highlight>
                  <a:srgbClr val="4DD4F6"/>
                </a:highlight>
              </a:rPr>
              <a:t>students are more likely to default than non-students</a:t>
            </a:r>
            <a:r>
              <a:rPr lang="en-US" dirty="0"/>
              <a:t>. Given that we do not have any other information about their income and balance.</a:t>
            </a:r>
            <a:endParaRPr lang="en-ID" dirty="0"/>
          </a:p>
        </p:txBody>
      </p:sp>
      <p:pic>
        <p:nvPicPr>
          <p:cNvPr id="15" name="Picture 14">
            <a:extLst>
              <a:ext uri="{FF2B5EF4-FFF2-40B4-BE49-F238E27FC236}">
                <a16:creationId xmlns:a16="http://schemas.microsoft.com/office/drawing/2014/main" id="{27D68040-FCD2-492F-8958-0DEEB0AA5507}"/>
              </a:ext>
            </a:extLst>
          </p:cNvPr>
          <p:cNvPicPr>
            <a:picLocks noChangeAspect="1"/>
          </p:cNvPicPr>
          <p:nvPr/>
        </p:nvPicPr>
        <p:blipFill>
          <a:blip r:embed="rId3"/>
          <a:stretch>
            <a:fillRect/>
          </a:stretch>
        </p:blipFill>
        <p:spPr>
          <a:xfrm>
            <a:off x="3657600" y="4326929"/>
            <a:ext cx="3158409" cy="1781424"/>
          </a:xfrm>
          <a:prstGeom prst="rect">
            <a:avLst/>
          </a:prstGeom>
        </p:spPr>
      </p:pic>
    </p:spTree>
    <p:extLst>
      <p:ext uri="{BB962C8B-B14F-4D97-AF65-F5344CB8AC3E}">
        <p14:creationId xmlns:p14="http://schemas.microsoft.com/office/powerpoint/2010/main" val="72418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5A074B-5495-47CC-AA22-04A480C7716C}"/>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A1C77720-89C8-40EC-9054-883FCEF04851}"/>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pic>
        <p:nvPicPr>
          <p:cNvPr id="5" name="Picture 4">
            <a:extLst>
              <a:ext uri="{FF2B5EF4-FFF2-40B4-BE49-F238E27FC236}">
                <a16:creationId xmlns:a16="http://schemas.microsoft.com/office/drawing/2014/main" id="{291541C9-FD53-4504-9E54-2389CE20787F}"/>
              </a:ext>
            </a:extLst>
          </p:cNvPr>
          <p:cNvPicPr>
            <a:picLocks noChangeAspect="1"/>
          </p:cNvPicPr>
          <p:nvPr/>
        </p:nvPicPr>
        <p:blipFill rotWithShape="1">
          <a:blip r:embed="rId2"/>
          <a:srcRect l="697" t="1118" r="40433" b="1398"/>
          <a:stretch/>
        </p:blipFill>
        <p:spPr>
          <a:xfrm>
            <a:off x="148045" y="1554800"/>
            <a:ext cx="5303520" cy="5043412"/>
          </a:xfrm>
          <a:prstGeom prst="rect">
            <a:avLst/>
          </a:prstGeom>
        </p:spPr>
      </p:pic>
      <p:pic>
        <p:nvPicPr>
          <p:cNvPr id="7" name="Picture 6">
            <a:extLst>
              <a:ext uri="{FF2B5EF4-FFF2-40B4-BE49-F238E27FC236}">
                <a16:creationId xmlns:a16="http://schemas.microsoft.com/office/drawing/2014/main" id="{78651FCF-46C6-46C3-A045-AF5D6CD69BD4}"/>
              </a:ext>
            </a:extLst>
          </p:cNvPr>
          <p:cNvPicPr>
            <a:picLocks noChangeAspect="1"/>
          </p:cNvPicPr>
          <p:nvPr/>
        </p:nvPicPr>
        <p:blipFill rotWithShape="1">
          <a:blip r:embed="rId3"/>
          <a:srcRect l="1858" t="6202" r="59583" b="3829"/>
          <a:stretch/>
        </p:blipFill>
        <p:spPr>
          <a:xfrm>
            <a:off x="4375098" y="1554800"/>
            <a:ext cx="858754" cy="858753"/>
          </a:xfrm>
          <a:prstGeom prst="rect">
            <a:avLst/>
          </a:prstGeom>
        </p:spPr>
      </p:pic>
      <p:sp>
        <p:nvSpPr>
          <p:cNvPr id="8" name="TextBox 7">
            <a:extLst>
              <a:ext uri="{FF2B5EF4-FFF2-40B4-BE49-F238E27FC236}">
                <a16:creationId xmlns:a16="http://schemas.microsoft.com/office/drawing/2014/main" id="{70D4E52F-51A7-402F-96E4-00E4363A7C01}"/>
              </a:ext>
            </a:extLst>
          </p:cNvPr>
          <p:cNvSpPr txBox="1"/>
          <p:nvPr/>
        </p:nvSpPr>
        <p:spPr>
          <a:xfrm>
            <a:off x="5554584" y="3097732"/>
            <a:ext cx="6244046" cy="1754326"/>
          </a:xfrm>
          <a:prstGeom prst="rect">
            <a:avLst/>
          </a:prstGeom>
          <a:noFill/>
        </p:spPr>
        <p:txBody>
          <a:bodyPr wrap="square" rtlCol="0">
            <a:spAutoFit/>
          </a:bodyPr>
          <a:lstStyle/>
          <a:p>
            <a:pPr algn="just"/>
            <a:r>
              <a:rPr lang="en-US" dirty="0"/>
              <a:t>This is a scatterplot between balance and income colored by default category.</a:t>
            </a:r>
          </a:p>
          <a:p>
            <a:pPr algn="just"/>
            <a:endParaRPr lang="en-US" dirty="0"/>
          </a:p>
          <a:p>
            <a:pPr algn="just"/>
            <a:r>
              <a:rPr lang="en-US" dirty="0"/>
              <a:t>It looks like </a:t>
            </a:r>
            <a:r>
              <a:rPr lang="en-US" dirty="0">
                <a:highlight>
                  <a:srgbClr val="4DD4F6"/>
                </a:highlight>
              </a:rPr>
              <a:t>the higher the balance, the more likely someone is to default</a:t>
            </a:r>
            <a:r>
              <a:rPr lang="en-US" dirty="0"/>
              <a:t>. Income, on the other hand, doesn’t seem to affect the default probability.</a:t>
            </a:r>
          </a:p>
        </p:txBody>
      </p:sp>
    </p:spTree>
    <p:extLst>
      <p:ext uri="{BB962C8B-B14F-4D97-AF65-F5344CB8AC3E}">
        <p14:creationId xmlns:p14="http://schemas.microsoft.com/office/powerpoint/2010/main" val="359717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104710-1D67-4458-947C-F4C7319BE0D5}"/>
              </a:ext>
            </a:extLst>
          </p:cNvPr>
          <p:cNvPicPr>
            <a:picLocks noChangeAspect="1"/>
          </p:cNvPicPr>
          <p:nvPr/>
        </p:nvPicPr>
        <p:blipFill rotWithShape="1">
          <a:blip r:embed="rId2">
            <a:extLst>
              <a:ext uri="{28A0092B-C50C-407E-A947-70E740481C1C}">
                <a14:useLocalDpi xmlns:a14="http://schemas.microsoft.com/office/drawing/2010/main" val="0"/>
              </a:ext>
            </a:extLst>
          </a:blip>
          <a:srcRect r="13856"/>
          <a:stretch/>
        </p:blipFill>
        <p:spPr>
          <a:xfrm>
            <a:off x="104443" y="1702695"/>
            <a:ext cx="3922272" cy="4765217"/>
          </a:xfrm>
          <a:prstGeom prst="rect">
            <a:avLst/>
          </a:prstGeom>
        </p:spPr>
      </p:pic>
      <p:pic>
        <p:nvPicPr>
          <p:cNvPr id="3" name="Picture 2">
            <a:extLst>
              <a:ext uri="{FF2B5EF4-FFF2-40B4-BE49-F238E27FC236}">
                <a16:creationId xmlns:a16="http://schemas.microsoft.com/office/drawing/2014/main" id="{81273E67-80B0-483F-A41A-15673DB22948}"/>
              </a:ext>
            </a:extLst>
          </p:cNvPr>
          <p:cNvPicPr>
            <a:picLocks noChangeAspect="1"/>
          </p:cNvPicPr>
          <p:nvPr/>
        </p:nvPicPr>
        <p:blipFill rotWithShape="1">
          <a:blip r:embed="rId3">
            <a:extLst>
              <a:ext uri="{28A0092B-C50C-407E-A947-70E740481C1C}">
                <a14:useLocalDpi xmlns:a14="http://schemas.microsoft.com/office/drawing/2010/main" val="0"/>
              </a:ext>
            </a:extLst>
          </a:blip>
          <a:srcRect r="14680"/>
          <a:stretch/>
        </p:blipFill>
        <p:spPr>
          <a:xfrm>
            <a:off x="3942827" y="1702695"/>
            <a:ext cx="3922272" cy="4765217"/>
          </a:xfrm>
          <a:prstGeom prst="rect">
            <a:avLst/>
          </a:prstGeom>
        </p:spPr>
      </p:pic>
      <p:sp>
        <p:nvSpPr>
          <p:cNvPr id="4" name="Rectangle 3">
            <a:extLst>
              <a:ext uri="{FF2B5EF4-FFF2-40B4-BE49-F238E27FC236}">
                <a16:creationId xmlns:a16="http://schemas.microsoft.com/office/drawing/2014/main" id="{E1A1FA40-981D-4272-9E9E-67D3936528C3}"/>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C7C18834-ED9C-4F19-B006-0BF74D003FE3}"/>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sp>
        <p:nvSpPr>
          <p:cNvPr id="6" name="TextBox 5">
            <a:extLst>
              <a:ext uri="{FF2B5EF4-FFF2-40B4-BE49-F238E27FC236}">
                <a16:creationId xmlns:a16="http://schemas.microsoft.com/office/drawing/2014/main" id="{D0A503F7-E94F-48AD-8DD4-8F7D86024C2F}"/>
              </a:ext>
            </a:extLst>
          </p:cNvPr>
          <p:cNvSpPr txBox="1"/>
          <p:nvPr/>
        </p:nvSpPr>
        <p:spPr>
          <a:xfrm>
            <a:off x="8045042" y="2792641"/>
            <a:ext cx="3725553" cy="2585323"/>
          </a:xfrm>
          <a:prstGeom prst="rect">
            <a:avLst/>
          </a:prstGeom>
          <a:noFill/>
        </p:spPr>
        <p:txBody>
          <a:bodyPr wrap="square" rtlCol="0">
            <a:spAutoFit/>
          </a:bodyPr>
          <a:lstStyle/>
          <a:p>
            <a:pPr algn="just"/>
            <a:r>
              <a:rPr lang="en-US" dirty="0"/>
              <a:t>As we can see in these 2 boxplots. There is almost no difference of income between defaulted and non- defaulted customers.</a:t>
            </a:r>
          </a:p>
          <a:p>
            <a:pPr algn="just"/>
            <a:endParaRPr lang="en-US" dirty="0"/>
          </a:p>
          <a:p>
            <a:pPr algn="just"/>
            <a:r>
              <a:rPr lang="en-US" dirty="0"/>
              <a:t>On the other hand people who defaulted have significantly higher balance in general than those who didn’t default.</a:t>
            </a:r>
            <a:endParaRPr lang="en-ID" dirty="0"/>
          </a:p>
        </p:txBody>
      </p:sp>
    </p:spTree>
    <p:extLst>
      <p:ext uri="{BB962C8B-B14F-4D97-AF65-F5344CB8AC3E}">
        <p14:creationId xmlns:p14="http://schemas.microsoft.com/office/powerpoint/2010/main" val="47203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C5147D-50EF-41B1-8682-5F2D32F67374}"/>
              </a:ext>
            </a:extLst>
          </p:cNvPr>
          <p:cNvPicPr>
            <a:picLocks noChangeAspect="1"/>
          </p:cNvPicPr>
          <p:nvPr/>
        </p:nvPicPr>
        <p:blipFill>
          <a:blip r:embed="rId2"/>
          <a:stretch>
            <a:fillRect/>
          </a:stretch>
        </p:blipFill>
        <p:spPr>
          <a:xfrm>
            <a:off x="212969" y="1442906"/>
            <a:ext cx="5591064" cy="5356209"/>
          </a:xfrm>
          <a:prstGeom prst="rect">
            <a:avLst/>
          </a:prstGeom>
        </p:spPr>
      </p:pic>
      <p:sp>
        <p:nvSpPr>
          <p:cNvPr id="4" name="Rectangle 3">
            <a:extLst>
              <a:ext uri="{FF2B5EF4-FFF2-40B4-BE49-F238E27FC236}">
                <a16:creationId xmlns:a16="http://schemas.microsoft.com/office/drawing/2014/main" id="{2ABBC35A-004D-40CC-88B7-AAAA7E5FDAD4}"/>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TextBox 4">
            <a:extLst>
              <a:ext uri="{FF2B5EF4-FFF2-40B4-BE49-F238E27FC236}">
                <a16:creationId xmlns:a16="http://schemas.microsoft.com/office/drawing/2014/main" id="{DCD42C18-6040-42EB-92AE-87605346FE44}"/>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pic>
        <p:nvPicPr>
          <p:cNvPr id="7" name="Picture 6">
            <a:extLst>
              <a:ext uri="{FF2B5EF4-FFF2-40B4-BE49-F238E27FC236}">
                <a16:creationId xmlns:a16="http://schemas.microsoft.com/office/drawing/2014/main" id="{6FB53350-E843-4B2F-893A-85706D8AD74F}"/>
              </a:ext>
            </a:extLst>
          </p:cNvPr>
          <p:cNvPicPr>
            <a:picLocks noChangeAspect="1"/>
          </p:cNvPicPr>
          <p:nvPr/>
        </p:nvPicPr>
        <p:blipFill rotWithShape="1">
          <a:blip r:embed="rId3"/>
          <a:srcRect l="3622" t="6617" r="62352" b="8985"/>
          <a:stretch/>
        </p:blipFill>
        <p:spPr>
          <a:xfrm>
            <a:off x="4783020" y="1540043"/>
            <a:ext cx="878301" cy="933650"/>
          </a:xfrm>
          <a:prstGeom prst="rect">
            <a:avLst/>
          </a:prstGeom>
        </p:spPr>
      </p:pic>
      <p:sp>
        <p:nvSpPr>
          <p:cNvPr id="8" name="TextBox 7">
            <a:extLst>
              <a:ext uri="{FF2B5EF4-FFF2-40B4-BE49-F238E27FC236}">
                <a16:creationId xmlns:a16="http://schemas.microsoft.com/office/drawing/2014/main" id="{101E7499-F58A-46CD-9E63-4C8B27B9FEFA}"/>
              </a:ext>
            </a:extLst>
          </p:cNvPr>
          <p:cNvSpPr txBox="1"/>
          <p:nvPr/>
        </p:nvSpPr>
        <p:spPr>
          <a:xfrm>
            <a:off x="5804033" y="2991854"/>
            <a:ext cx="6004222" cy="2031325"/>
          </a:xfrm>
          <a:prstGeom prst="rect">
            <a:avLst/>
          </a:prstGeom>
          <a:noFill/>
        </p:spPr>
        <p:txBody>
          <a:bodyPr wrap="square" rtlCol="0">
            <a:spAutoFit/>
          </a:bodyPr>
          <a:lstStyle/>
          <a:p>
            <a:pPr algn="just"/>
            <a:r>
              <a:rPr lang="en-US" dirty="0"/>
              <a:t>This is a scatterplot between balance and income colored by student category.</a:t>
            </a:r>
          </a:p>
          <a:p>
            <a:pPr algn="just"/>
            <a:endParaRPr lang="en-US" dirty="0"/>
          </a:p>
          <a:p>
            <a:pPr algn="just"/>
            <a:r>
              <a:rPr lang="en-US" dirty="0">
                <a:highlight>
                  <a:srgbClr val="4DD4F6"/>
                </a:highlight>
              </a:rPr>
              <a:t>Students have significantly lower income than non-students</a:t>
            </a:r>
            <a:r>
              <a:rPr lang="en-US" dirty="0"/>
              <a:t>. This is expected as students are most likely not working (The fact makes sense, but keep in mind that this is a simulated dataset).</a:t>
            </a:r>
          </a:p>
        </p:txBody>
      </p:sp>
    </p:spTree>
    <p:extLst>
      <p:ext uri="{BB962C8B-B14F-4D97-AF65-F5344CB8AC3E}">
        <p14:creationId xmlns:p14="http://schemas.microsoft.com/office/powerpoint/2010/main" val="210132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133D0-A35A-4B04-9E0F-6E8997A130E6}"/>
              </a:ext>
            </a:extLst>
          </p:cNvPr>
          <p:cNvPicPr>
            <a:picLocks noChangeAspect="1"/>
          </p:cNvPicPr>
          <p:nvPr/>
        </p:nvPicPr>
        <p:blipFill rotWithShape="1">
          <a:blip r:embed="rId2">
            <a:extLst>
              <a:ext uri="{28A0092B-C50C-407E-A947-70E740481C1C}">
                <a14:useLocalDpi xmlns:a14="http://schemas.microsoft.com/office/drawing/2010/main" val="0"/>
              </a:ext>
            </a:extLst>
          </a:blip>
          <a:srcRect r="15076"/>
          <a:stretch/>
        </p:blipFill>
        <p:spPr>
          <a:xfrm>
            <a:off x="3956555" y="1685556"/>
            <a:ext cx="3838231" cy="4912656"/>
          </a:xfrm>
          <a:prstGeom prst="rect">
            <a:avLst/>
          </a:prstGeom>
        </p:spPr>
      </p:pic>
      <p:pic>
        <p:nvPicPr>
          <p:cNvPr id="9" name="Picture 8">
            <a:extLst>
              <a:ext uri="{FF2B5EF4-FFF2-40B4-BE49-F238E27FC236}">
                <a16:creationId xmlns:a16="http://schemas.microsoft.com/office/drawing/2014/main" id="{02B312CB-0579-4B5D-BAAC-B526A6C21A5E}"/>
              </a:ext>
            </a:extLst>
          </p:cNvPr>
          <p:cNvPicPr>
            <a:picLocks noChangeAspect="1"/>
          </p:cNvPicPr>
          <p:nvPr/>
        </p:nvPicPr>
        <p:blipFill rotWithShape="1">
          <a:blip r:embed="rId3">
            <a:extLst>
              <a:ext uri="{28A0092B-C50C-407E-A947-70E740481C1C}">
                <a14:useLocalDpi xmlns:a14="http://schemas.microsoft.com/office/drawing/2010/main" val="0"/>
              </a:ext>
            </a:extLst>
          </a:blip>
          <a:srcRect r="15076"/>
          <a:stretch/>
        </p:blipFill>
        <p:spPr>
          <a:xfrm>
            <a:off x="197834" y="1685556"/>
            <a:ext cx="3681147" cy="4912656"/>
          </a:xfrm>
          <a:prstGeom prst="rect">
            <a:avLst/>
          </a:prstGeom>
        </p:spPr>
      </p:pic>
      <p:sp>
        <p:nvSpPr>
          <p:cNvPr id="11" name="Rectangle 10">
            <a:extLst>
              <a:ext uri="{FF2B5EF4-FFF2-40B4-BE49-F238E27FC236}">
                <a16:creationId xmlns:a16="http://schemas.microsoft.com/office/drawing/2014/main" id="{59E2265D-3BEC-4732-80A2-06F8C14B84A7}"/>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3C45C227-55BE-4A36-B975-8608A43BDD30}"/>
              </a:ext>
            </a:extLst>
          </p:cNvPr>
          <p:cNvSpPr txBox="1"/>
          <p:nvPr/>
        </p:nvSpPr>
        <p:spPr>
          <a:xfrm>
            <a:off x="996181" y="259788"/>
            <a:ext cx="10199639"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EXPLORATORY DATA ANALYSIS</a:t>
            </a:r>
          </a:p>
        </p:txBody>
      </p:sp>
      <p:sp>
        <p:nvSpPr>
          <p:cNvPr id="13" name="TextBox 12">
            <a:extLst>
              <a:ext uri="{FF2B5EF4-FFF2-40B4-BE49-F238E27FC236}">
                <a16:creationId xmlns:a16="http://schemas.microsoft.com/office/drawing/2014/main" id="{12464102-681A-4490-BA55-B4BCCAE64A46}"/>
              </a:ext>
            </a:extLst>
          </p:cNvPr>
          <p:cNvSpPr txBox="1"/>
          <p:nvPr/>
        </p:nvSpPr>
        <p:spPr>
          <a:xfrm>
            <a:off x="7987291" y="3429000"/>
            <a:ext cx="3725553" cy="1200329"/>
          </a:xfrm>
          <a:prstGeom prst="rect">
            <a:avLst/>
          </a:prstGeom>
          <a:noFill/>
        </p:spPr>
        <p:txBody>
          <a:bodyPr wrap="square" rtlCol="0">
            <a:spAutoFit/>
          </a:bodyPr>
          <a:lstStyle/>
          <a:p>
            <a:pPr algn="just"/>
            <a:r>
              <a:rPr lang="en-US" dirty="0"/>
              <a:t>As we can see in these 2 boxplots. Students have significantly lower income and slightly higher balance than non-students</a:t>
            </a:r>
            <a:endParaRPr lang="en-ID" dirty="0"/>
          </a:p>
        </p:txBody>
      </p:sp>
    </p:spTree>
    <p:extLst>
      <p:ext uri="{BB962C8B-B14F-4D97-AF65-F5344CB8AC3E}">
        <p14:creationId xmlns:p14="http://schemas.microsoft.com/office/powerpoint/2010/main" val="45964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F0B79A-77EE-4416-8517-BF6F6B67580F}"/>
              </a:ext>
            </a:extLst>
          </p:cNvPr>
          <p:cNvSpPr/>
          <p:nvPr/>
        </p:nvSpPr>
        <p:spPr>
          <a:xfrm>
            <a:off x="0" y="0"/>
            <a:ext cx="12192000" cy="1442907"/>
          </a:xfrm>
          <a:prstGeom prst="rect">
            <a:avLst/>
          </a:prstGeom>
          <a:solidFill>
            <a:srgbClr val="4DD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extBox 2">
            <a:extLst>
              <a:ext uri="{FF2B5EF4-FFF2-40B4-BE49-F238E27FC236}">
                <a16:creationId xmlns:a16="http://schemas.microsoft.com/office/drawing/2014/main" id="{F3F87A25-797D-4FA0-97DC-5DCC800F356B}"/>
              </a:ext>
            </a:extLst>
          </p:cNvPr>
          <p:cNvSpPr txBox="1"/>
          <p:nvPr/>
        </p:nvSpPr>
        <p:spPr>
          <a:xfrm>
            <a:off x="2349261" y="259788"/>
            <a:ext cx="7493478" cy="923330"/>
          </a:xfrm>
          <a:prstGeom prst="rect">
            <a:avLst/>
          </a:prstGeom>
          <a:noFill/>
        </p:spPr>
        <p:txBody>
          <a:bodyPr wrap="square" rtlCol="0">
            <a:spAutoFit/>
          </a:bodyPr>
          <a:lstStyle/>
          <a:p>
            <a:r>
              <a:rPr lang="en-US" sz="5400" b="1" dirty="0">
                <a:solidFill>
                  <a:schemeClr val="bg1"/>
                </a:solidFill>
                <a:latin typeface="Century Gothic" panose="020B0502020202020204" pitchFamily="34" charset="0"/>
              </a:rPr>
              <a:t>LOGISTIC REGRESSION</a:t>
            </a:r>
          </a:p>
        </p:txBody>
      </p:sp>
      <p:sp>
        <p:nvSpPr>
          <p:cNvPr id="4" name="TextBox 3">
            <a:extLst>
              <a:ext uri="{FF2B5EF4-FFF2-40B4-BE49-F238E27FC236}">
                <a16:creationId xmlns:a16="http://schemas.microsoft.com/office/drawing/2014/main" id="{A72B1FCE-2EFF-4D83-8256-671539D0186A}"/>
              </a:ext>
            </a:extLst>
          </p:cNvPr>
          <p:cNvSpPr txBox="1"/>
          <p:nvPr/>
        </p:nvSpPr>
        <p:spPr>
          <a:xfrm>
            <a:off x="1487451" y="3063240"/>
            <a:ext cx="9217097" cy="1569660"/>
          </a:xfrm>
          <a:prstGeom prst="rect">
            <a:avLst/>
          </a:prstGeom>
          <a:noFill/>
        </p:spPr>
        <p:txBody>
          <a:bodyPr wrap="square" rtlCol="0">
            <a:spAutoFit/>
          </a:bodyPr>
          <a:lstStyle/>
          <a:p>
            <a:pPr algn="ctr"/>
            <a:r>
              <a:rPr lang="en-US" sz="2400" dirty="0">
                <a:highlight>
                  <a:srgbClr val="FFFF00"/>
                </a:highlight>
              </a:rPr>
              <a:t>We will build a Logistic Regression Model to predict which customer will default based on the student, income, and balance variables. If you are not yet familiar with the Logistic Regression Model then please jump to Appendix 1 (Page XXX) before proceeding.</a:t>
            </a:r>
          </a:p>
        </p:txBody>
      </p:sp>
    </p:spTree>
    <p:extLst>
      <p:ext uri="{BB962C8B-B14F-4D97-AF65-F5344CB8AC3E}">
        <p14:creationId xmlns:p14="http://schemas.microsoft.com/office/powerpoint/2010/main" val="1138048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1306</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Ryan</dc:creator>
  <cp:lastModifiedBy>Jonathan Ryan</cp:lastModifiedBy>
  <cp:revision>21</cp:revision>
  <dcterms:created xsi:type="dcterms:W3CDTF">2021-04-20T14:21:55Z</dcterms:created>
  <dcterms:modified xsi:type="dcterms:W3CDTF">2021-04-21T10:34:18Z</dcterms:modified>
</cp:coreProperties>
</file>