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294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15082-280C-65F2-41F2-7A2A52B66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C42041-9A14-5777-A898-17F9B3454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2E0C0-A30E-FD9E-87B3-D75A7C4E9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FBBDA-AC69-436C-927C-F02D2A0AD447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5172C-4130-41A8-ADFF-9BFB7A8D4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7F3E4-2BBE-C67F-2B82-BAC01929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DE63B-C695-43BE-952D-74FCDC2B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72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99D74-F650-FA7B-C858-65E7D50FF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C42B0F-86CA-B9F0-ED96-D01EF8B6B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1931F-7227-BDCC-5C57-A2FF20A60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FBBDA-AC69-436C-927C-F02D2A0AD447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3CD8A-CCFD-B60B-5E17-0032DFF20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3BD4E-E68C-D8CB-F413-CD63AC255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DE63B-C695-43BE-952D-74FCDC2B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42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5FD31D-4CAC-006F-16C9-85C177196B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02C9F8-7664-5BD5-5AA9-319E9C5CB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71A29-A182-AF24-F8E2-D345C57F6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FBBDA-AC69-436C-927C-F02D2A0AD447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25904-520E-1E61-9699-6FCACE4BD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D32F5-231A-861B-47D9-FAD7B960A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DE63B-C695-43BE-952D-74FCDC2B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23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1FEA6-75A8-F7FB-2222-3EEEB13F4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C0734-CC2B-D4DC-F15B-3A7EA2A8A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EBD2D-A217-4256-A99C-004653B72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FBBDA-AC69-436C-927C-F02D2A0AD447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5DBFC-1A7E-88E7-6488-633ABC059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1F431-04F4-0651-ECE3-68EF7E2C1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DE63B-C695-43BE-952D-74FCDC2B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903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0F2AE-582A-5F02-8805-FD1FDCFB2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0D7E9-4ABD-3198-1441-2235307CB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71BC1-DAC0-DC44-E6E3-AF8A63C77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FBBDA-AC69-436C-927C-F02D2A0AD447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8B6B3-0718-A6A4-9854-66974F464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581E4-4095-B604-6601-8E31FDC6F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DE63B-C695-43BE-952D-74FCDC2B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12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8B16A-44AA-253D-C0D5-3AEA51D8F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74D7B-7620-ABE6-256A-9D5B3DA001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96AE51-7147-42CB-3990-A75B8255B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06ED3-A8A6-911A-3321-249C65614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FBBDA-AC69-436C-927C-F02D2A0AD447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7F6FB-FC74-27E4-3426-D0494ECA9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2E95B-DCF6-E297-B596-6C4B8D99B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DE63B-C695-43BE-952D-74FCDC2B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07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F5407-955E-E646-7B3E-2AE0DEB4A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E9305-1301-E561-107E-561BCE821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14537-6244-A34E-0632-CF872AFDC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24EAE6-1E2C-978D-1EC7-DF5A7730D1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DB71F4-79F5-5831-ADCF-B77724B036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5127C0-8733-F9DB-A091-053DF8E81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FBBDA-AC69-436C-927C-F02D2A0AD447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E99AF2-F5B8-E4F1-E807-A39938783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E2F3DD-3BC5-8741-6636-489912F63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DE63B-C695-43BE-952D-74FCDC2B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36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F5027-4240-79CD-8E17-96745214A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BF961B-6D74-2488-7CF7-97C7DE695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FBBDA-AC69-436C-927C-F02D2A0AD447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963781-3341-5742-BE9A-28D24B78E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A97D1C-1393-3E8C-076A-94EB0B91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DE63B-C695-43BE-952D-74FCDC2B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074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5A30AC-C06E-575F-95D9-D6CF28B7D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FBBDA-AC69-436C-927C-F02D2A0AD447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14C690-8681-E628-7701-7C2CD2168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6AFA3C-CE77-AE4A-2A3E-D58BA42CD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DE63B-C695-43BE-952D-74FCDC2B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17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03236-FED5-9016-266C-9C17F33E2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2448B-3416-8999-82DB-71B3B14E5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578DEE-35A5-FF8F-B8B5-B98AB8437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B438F-0FDE-2BF7-78A5-7DF6F550A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FBBDA-AC69-436C-927C-F02D2A0AD447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36BE1-4BE9-6110-78BD-11B65BD73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4223B-E5A8-A4DD-D4A2-9132E2FFB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DE63B-C695-43BE-952D-74FCDC2B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99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0E4AA-EC2A-4346-ABE2-EC4FF9DC1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8C632A-C575-0187-538D-1094D6BE95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0D338A-9D4C-D503-CBD3-4098FB662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635D6-927E-3892-C5C8-70276FB93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FBBDA-AC69-436C-927C-F02D2A0AD447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3BE1B-82C7-3FBD-E84D-2791242B2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ED431D-35C2-C552-0CA1-002938C33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DE63B-C695-43BE-952D-74FCDC2B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575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292559-390E-D380-CA2C-47B7D3819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6F57A-0A2F-7A57-9F65-F34A3AC74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A2DF4-55FA-667B-52DF-7BECC719D9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DFBBDA-AC69-436C-927C-F02D2A0AD447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85935-C709-530D-05B9-D7BB224DB0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6D0C5-BE34-37B8-6059-8D84D5FCE1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0DE63B-C695-43BE-952D-74FCDC2B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47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RlQEoJaLQRA?feature=oembed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3D6264-6388-8AEA-C854-6F1B71A31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r>
              <a:rPr lang="en-US" sz="4800" i="1" dirty="0">
                <a:solidFill>
                  <a:srgbClr val="FFFFFF"/>
                </a:solidFill>
              </a:rPr>
              <a:t>Donald Norman</a:t>
            </a:r>
            <a:br>
              <a:rPr lang="en-US" sz="4800" i="1" dirty="0">
                <a:solidFill>
                  <a:srgbClr val="FFFFFF"/>
                </a:solidFill>
              </a:rPr>
            </a:b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>
                <a:solidFill>
                  <a:srgbClr val="FFFFFF"/>
                </a:solidFill>
              </a:rPr>
              <a:t>The Father of Human-Centered Design</a:t>
            </a:r>
            <a:endParaRPr lang="en-US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968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B1EC51-CAE0-DA54-6E7E-405DD7785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Who is he?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6DB56-F3E5-BD0A-F04B-453A0E0E6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Born 1935, American cognitive scientist &amp; usability expert.</a:t>
            </a:r>
          </a:p>
          <a:p>
            <a:r>
              <a:rPr lang="en-US" sz="2000" dirty="0"/>
              <a:t>Worked at </a:t>
            </a:r>
            <a:r>
              <a:rPr lang="en-US" sz="2000" b="1" dirty="0"/>
              <a:t>Apple</a:t>
            </a:r>
            <a:r>
              <a:rPr lang="en-US" sz="2000" dirty="0"/>
              <a:t> (VP of Advanced Technology).</a:t>
            </a:r>
          </a:p>
          <a:p>
            <a:r>
              <a:rPr lang="en-US" sz="2000" dirty="0"/>
              <a:t>Co-founder of </a:t>
            </a:r>
            <a:r>
              <a:rPr lang="en-US" sz="2000" b="1" dirty="0"/>
              <a:t>Nielsen Norman Group</a:t>
            </a:r>
            <a:r>
              <a:rPr lang="en-US" sz="2000" dirty="0"/>
              <a:t>.</a:t>
            </a:r>
          </a:p>
          <a:p>
            <a:r>
              <a:rPr lang="en-US" sz="2000" dirty="0"/>
              <a:t>Professor at </a:t>
            </a:r>
            <a:r>
              <a:rPr lang="en-US" sz="2000" b="1" dirty="0"/>
              <a:t>UC San Diego</a:t>
            </a:r>
            <a:r>
              <a:rPr lang="en-US" sz="2000" dirty="0"/>
              <a:t> and </a:t>
            </a:r>
            <a:r>
              <a:rPr lang="en-US" sz="2000" b="1" dirty="0"/>
              <a:t>Northwestern University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5136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579966-7924-F1F1-553C-251F0C0DE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Books</a:t>
            </a:r>
          </a:p>
        </p:txBody>
      </p:sp>
      <p:sp>
        <p:nvSpPr>
          <p:cNvPr id="4" name="AutoShape 2" descr="The DESIGN of EVERYDAY THINGS - Industry Learning">
            <a:extLst>
              <a:ext uri="{FF2B5EF4-FFF2-40B4-BE49-F238E27FC236}">
                <a16:creationId xmlns:a16="http://schemas.microsoft.com/office/drawing/2014/main" id="{99B779FF-DC55-820F-2616-F251A9019E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The DESIGN of EVERYDAY THINGS - Industry Learning">
            <a:extLst>
              <a:ext uri="{FF2B5EF4-FFF2-40B4-BE49-F238E27FC236}">
                <a16:creationId xmlns:a16="http://schemas.microsoft.com/office/drawing/2014/main" id="{D62ABC07-4E19-D2E4-0F2F-B409754DED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973" y="2121693"/>
            <a:ext cx="3166391" cy="291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ol.com | Emotional Design (ebook), Don Norman | 9780465004171 | Boeken">
            <a:extLst>
              <a:ext uri="{FF2B5EF4-FFF2-40B4-BE49-F238E27FC236}">
                <a16:creationId xmlns:a16="http://schemas.microsoft.com/office/drawing/2014/main" id="{EC1A46C5-80E3-27E4-2E26-0D1FBEC8E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622" y="2436071"/>
            <a:ext cx="1536647" cy="229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Living with Complexity by Donald A. Norman">
            <a:extLst>
              <a:ext uri="{FF2B5EF4-FFF2-40B4-BE49-F238E27FC236}">
                <a16:creationId xmlns:a16="http://schemas.microsoft.com/office/drawing/2014/main" id="{B8BADD80-B149-7513-9025-6B2935F61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49" y="2436070"/>
            <a:ext cx="1536647" cy="225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9904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681363-7CCB-C18C-FF98-2FFD597B24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AC90BF-BDDF-6EFD-06D7-52BDE6F8D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Design Principles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5897A8D-65B5-CB4F-A18C-B52A80D055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619339" y="2369735"/>
            <a:ext cx="5646739" cy="2118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Affordances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→  What actions are possible.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Signifiers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→  Clues to guide use.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Constraints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→  Prevent mistakes.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Feedback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→  Clear responses to actions.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Mapping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→  Intuitive control-effect relationship.</a:t>
            </a:r>
          </a:p>
        </p:txBody>
      </p:sp>
    </p:spTree>
    <p:extLst>
      <p:ext uri="{BB962C8B-B14F-4D97-AF65-F5344CB8AC3E}">
        <p14:creationId xmlns:p14="http://schemas.microsoft.com/office/powerpoint/2010/main" val="11287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0B98FD-26C1-F7F7-BED6-585CF25D45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ED9220-775A-4977-6992-B047A90DE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Everyday Life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39028B-4A8D-2722-9D2C-2D16A0D52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8221" y="882650"/>
            <a:ext cx="7630729" cy="5772150"/>
          </a:xfrm>
        </p:spPr>
        <p:txBody>
          <a:bodyPr>
            <a:normAutofit/>
          </a:bodyPr>
          <a:lstStyle/>
          <a:p>
            <a:r>
              <a:rPr lang="en-US" altLang="en-US" sz="1600" dirty="0">
                <a:latin typeface="Arial" panose="020B0604020202020204" pitchFamily="34" charset="0"/>
              </a:rPr>
              <a:t>A door with a flat metal plate that looks like it should be pushed, but actually needs to be pulled.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 dirty="0">
                <a:latin typeface="Arial" panose="020B0604020202020204" pitchFamily="34" charset="0"/>
              </a:rPr>
              <a:t>- Principle:</a:t>
            </a:r>
            <a:r>
              <a:rPr lang="en-US" altLang="en-US" sz="1600" dirty="0">
                <a:latin typeface="Arial" panose="020B0604020202020204" pitchFamily="34" charset="0"/>
              </a:rPr>
              <a:t> Poor </a:t>
            </a:r>
            <a:r>
              <a:rPr lang="en-US" altLang="en-US" sz="1600" b="1" dirty="0">
                <a:latin typeface="Arial" panose="020B0604020202020204" pitchFamily="34" charset="0"/>
              </a:rPr>
              <a:t>signifiers</a:t>
            </a:r>
            <a:r>
              <a:rPr lang="en-US" altLang="en-US" sz="1600" dirty="0">
                <a:latin typeface="Arial" panose="020B0604020202020204" pitchFamily="34" charset="0"/>
              </a:rPr>
              <a:t> (handle/plate doesn’t match intended action).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 dirty="0">
                <a:latin typeface="Arial" panose="020B0604020202020204" pitchFamily="34" charset="0"/>
              </a:rPr>
              <a:t>- Why it matters:</a:t>
            </a:r>
            <a:r>
              <a:rPr lang="en-US" altLang="en-US" sz="1600" dirty="0">
                <a:latin typeface="Arial" panose="020B0604020202020204" pitchFamily="34" charset="0"/>
              </a:rPr>
              <a:t> Causes constant user errors.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   A row of 5 identical switches, but no labels — you don’t know which one controls which light.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 dirty="0">
                <a:latin typeface="Arial" panose="020B0604020202020204" pitchFamily="34" charset="0"/>
              </a:rPr>
              <a:t>- Principle:</a:t>
            </a:r>
            <a:r>
              <a:rPr lang="en-US" altLang="en-US" sz="1600" dirty="0">
                <a:latin typeface="Arial" panose="020B0604020202020204" pitchFamily="34" charset="0"/>
              </a:rPr>
              <a:t> Lack of </a:t>
            </a:r>
            <a:r>
              <a:rPr lang="en-US" altLang="en-US" sz="1600" b="1" dirty="0">
                <a:latin typeface="Arial" panose="020B0604020202020204" pitchFamily="34" charset="0"/>
              </a:rPr>
              <a:t>mapping</a:t>
            </a:r>
            <a:r>
              <a:rPr lang="en-US" altLang="en-US" sz="1600" dirty="0">
                <a:latin typeface="Arial" panose="020B0604020202020204" pitchFamily="34" charset="0"/>
              </a:rPr>
              <a:t> (controls don’t match effects).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 dirty="0">
                <a:latin typeface="Arial" panose="020B0604020202020204" pitchFamily="34" charset="0"/>
              </a:rPr>
              <a:t>- Good Design:</a:t>
            </a:r>
            <a:r>
              <a:rPr lang="en-US" altLang="en-US" sz="1600" dirty="0">
                <a:latin typeface="Arial" panose="020B0604020202020204" pitchFamily="34" charset="0"/>
              </a:rPr>
              <a:t> Switches arranged in the same layout as the lights they control.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   Microwave oven with overly complex keypads with dozens of buttons (popcorn, pizza, beverage, reheat, etc.).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 dirty="0">
                <a:latin typeface="Arial" panose="020B0604020202020204" pitchFamily="34" charset="0"/>
              </a:rPr>
              <a:t>- Principle:</a:t>
            </a:r>
            <a:r>
              <a:rPr lang="en-US" altLang="en-US" sz="1600" dirty="0">
                <a:latin typeface="Arial" panose="020B0604020202020204" pitchFamily="34" charset="0"/>
              </a:rPr>
              <a:t> Too much </a:t>
            </a:r>
            <a:r>
              <a:rPr lang="en-US" altLang="en-US" sz="1600" b="1" dirty="0">
                <a:latin typeface="Arial" panose="020B0604020202020204" pitchFamily="34" charset="0"/>
              </a:rPr>
              <a:t>complexity</a:t>
            </a:r>
            <a:r>
              <a:rPr lang="en-US" altLang="en-US" sz="1600" dirty="0">
                <a:latin typeface="Arial" panose="020B0604020202020204" pitchFamily="34" charset="0"/>
              </a:rPr>
              <a:t> without clarity.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 dirty="0">
                <a:latin typeface="Arial" panose="020B0604020202020204" pitchFamily="34" charset="0"/>
              </a:rPr>
              <a:t>- Good Design:</a:t>
            </a:r>
            <a:r>
              <a:rPr lang="en-US" altLang="en-US" sz="1600" dirty="0">
                <a:latin typeface="Arial" panose="020B0604020202020204" pitchFamily="34" charset="0"/>
              </a:rPr>
              <a:t> Simple interface with clear time/power buttons and feedback (like a dial or touchscreen).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    A remote with 50+ tiny, identical buttons, most of which people never use.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 dirty="0">
                <a:latin typeface="Arial" panose="020B0604020202020204" pitchFamily="34" charset="0"/>
              </a:rPr>
              <a:t>- Principle:</a:t>
            </a:r>
            <a:r>
              <a:rPr lang="en-US" altLang="en-US" sz="1600" dirty="0">
                <a:latin typeface="Arial" panose="020B0604020202020204" pitchFamily="34" charset="0"/>
              </a:rPr>
              <a:t> Overloaded </a:t>
            </a:r>
            <a:r>
              <a:rPr lang="en-US" altLang="en-US" sz="1600" b="1" dirty="0">
                <a:latin typeface="Arial" panose="020B0604020202020204" pitchFamily="34" charset="0"/>
              </a:rPr>
              <a:t>affordances</a:t>
            </a:r>
            <a:r>
              <a:rPr lang="en-US" altLang="en-US" sz="1600" dirty="0">
                <a:latin typeface="Arial" panose="020B0604020202020204" pitchFamily="34" charset="0"/>
              </a:rPr>
              <a:t> with poor </a:t>
            </a:r>
            <a:r>
              <a:rPr lang="en-US" altLang="en-US" sz="1600" b="1" dirty="0">
                <a:latin typeface="Arial" panose="020B0604020202020204" pitchFamily="34" charset="0"/>
              </a:rPr>
              <a:t>constraints</a:t>
            </a:r>
            <a:r>
              <a:rPr lang="en-US" altLang="en-US" sz="1600" dirty="0">
                <a:latin typeface="Arial" panose="020B0604020202020204" pitchFamily="34" charset="0"/>
              </a:rPr>
              <a:t>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 dirty="0">
                <a:latin typeface="Arial" panose="020B0604020202020204" pitchFamily="34" charset="0"/>
              </a:rPr>
              <a:t>- Good Design:</a:t>
            </a:r>
            <a:r>
              <a:rPr lang="en-US" altLang="en-US" sz="1600" dirty="0">
                <a:latin typeface="Arial" panose="020B0604020202020204" pitchFamily="34" charset="0"/>
              </a:rPr>
              <a:t> Streaming remotes (like Roku/Apple TV) with fewer, clear buttons.</a:t>
            </a:r>
          </a:p>
          <a:p>
            <a:endParaRPr lang="en-US" altLang="en-US" sz="1600" dirty="0">
              <a:latin typeface="Arial" panose="020B0604020202020204" pitchFamily="34" charset="0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21131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A67C41-2B04-4863-FAC7-702154FBB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More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Everyday Life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3DDCD-A272-4372-5C55-8D591C608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8950" y="241300"/>
            <a:ext cx="7683499" cy="6451600"/>
          </a:xfrm>
        </p:spPr>
        <p:txBody>
          <a:bodyPr anchor="ctr"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  Fancy hotel faucets with no clue how to turn on water (twist, push, lift?) or adjust temperature.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 dirty="0">
                <a:latin typeface="Arial" panose="020B0604020202020204" pitchFamily="34" charset="0"/>
              </a:rPr>
              <a:t>- Principle:</a:t>
            </a:r>
            <a:r>
              <a:rPr lang="en-US" altLang="en-US" sz="1600" dirty="0">
                <a:latin typeface="Arial" panose="020B0604020202020204" pitchFamily="34" charset="0"/>
              </a:rPr>
              <a:t> Missing </a:t>
            </a:r>
            <a:r>
              <a:rPr lang="en-US" altLang="en-US" sz="1600" b="1" dirty="0">
                <a:latin typeface="Arial" panose="020B0604020202020204" pitchFamily="34" charset="0"/>
              </a:rPr>
              <a:t>signifiers</a:t>
            </a:r>
            <a:r>
              <a:rPr lang="en-US" altLang="en-US" sz="1600" dirty="0">
                <a:latin typeface="Arial" panose="020B0604020202020204" pitchFamily="34" charset="0"/>
              </a:rPr>
              <a:t> and poor </a:t>
            </a:r>
            <a:r>
              <a:rPr lang="en-US" altLang="en-US" sz="1600" b="1" dirty="0">
                <a:latin typeface="Arial" panose="020B0604020202020204" pitchFamily="34" charset="0"/>
              </a:rPr>
              <a:t>affordances</a:t>
            </a:r>
            <a:r>
              <a:rPr lang="en-US" altLang="en-US" sz="1600" dirty="0">
                <a:latin typeface="Arial" panose="020B0604020202020204" pitchFamily="34" charset="0"/>
              </a:rPr>
              <a:t>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 dirty="0">
                <a:latin typeface="Arial" panose="020B0604020202020204" pitchFamily="34" charset="0"/>
              </a:rPr>
              <a:t>- Good Design:</a:t>
            </a:r>
            <a:r>
              <a:rPr lang="en-US" altLang="en-US" sz="1600" dirty="0">
                <a:latin typeface="Arial" panose="020B0604020202020204" pitchFamily="34" charset="0"/>
              </a:rPr>
              <a:t> Clear handles labeled hot/cold with intuitive motion.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  USB-A cables that only go in one way, but you often try the wrong way first.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 dirty="0">
                <a:latin typeface="Arial" panose="020B0604020202020204" pitchFamily="34" charset="0"/>
              </a:rPr>
              <a:t>- Principle:</a:t>
            </a:r>
            <a:r>
              <a:rPr lang="en-US" altLang="en-US" sz="1600" dirty="0">
                <a:latin typeface="Arial" panose="020B0604020202020204" pitchFamily="34" charset="0"/>
              </a:rPr>
              <a:t> Poor </a:t>
            </a:r>
            <a:r>
              <a:rPr lang="en-US" altLang="en-US" sz="1600" b="1" dirty="0">
                <a:latin typeface="Arial" panose="020B0604020202020204" pitchFamily="34" charset="0"/>
              </a:rPr>
              <a:t>constraints</a:t>
            </a:r>
            <a:r>
              <a:rPr lang="en-US" altLang="en-US" sz="1600" dirty="0">
                <a:latin typeface="Arial" panose="020B0604020202020204" pitchFamily="34" charset="0"/>
              </a:rPr>
              <a:t> and no clear </a:t>
            </a:r>
            <a:r>
              <a:rPr lang="en-US" altLang="en-US" sz="1600" b="1" dirty="0">
                <a:latin typeface="Arial" panose="020B0604020202020204" pitchFamily="34" charset="0"/>
              </a:rPr>
              <a:t>signifier</a:t>
            </a:r>
            <a:r>
              <a:rPr lang="en-US" altLang="en-US" sz="1600" dirty="0">
                <a:latin typeface="Arial" panose="020B0604020202020204" pitchFamily="34" charset="0"/>
              </a:rPr>
              <a:t> for orientation.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 dirty="0">
                <a:latin typeface="Arial" panose="020B0604020202020204" pitchFamily="34" charset="0"/>
              </a:rPr>
              <a:t>- Good Design:</a:t>
            </a:r>
            <a:r>
              <a:rPr lang="en-US" altLang="en-US" sz="1600" dirty="0">
                <a:latin typeface="Arial" panose="020B0604020202020204" pitchFamily="34" charset="0"/>
              </a:rPr>
              <a:t> USB-C — works both ways.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  Car touchscreen-only climate control → you have to look away from the road to adjust temperature.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 dirty="0">
                <a:latin typeface="Arial" panose="020B0604020202020204" pitchFamily="34" charset="0"/>
              </a:rPr>
              <a:t>- Principle:</a:t>
            </a:r>
            <a:r>
              <a:rPr lang="en-US" altLang="en-US" sz="1600" dirty="0">
                <a:latin typeface="Arial" panose="020B0604020202020204" pitchFamily="34" charset="0"/>
              </a:rPr>
              <a:t> Lack of </a:t>
            </a:r>
            <a:r>
              <a:rPr lang="en-US" altLang="en-US" sz="1600" b="1" dirty="0">
                <a:latin typeface="Arial" panose="020B0604020202020204" pitchFamily="34" charset="0"/>
              </a:rPr>
              <a:t>physical affordances</a:t>
            </a:r>
            <a:r>
              <a:rPr lang="en-US" altLang="en-US" sz="1600" dirty="0">
                <a:latin typeface="Arial" panose="020B0604020202020204" pitchFamily="34" charset="0"/>
              </a:rPr>
              <a:t> and bad </a:t>
            </a:r>
            <a:r>
              <a:rPr lang="en-US" altLang="en-US" sz="1600" b="1" dirty="0">
                <a:latin typeface="Arial" panose="020B0604020202020204" pitchFamily="34" charset="0"/>
              </a:rPr>
              <a:t>feedback</a:t>
            </a:r>
            <a:r>
              <a:rPr lang="en-US" altLang="en-US" sz="1600" dirty="0">
                <a:latin typeface="Arial" panose="020B0604020202020204" pitchFamily="34" charset="0"/>
              </a:rPr>
              <a:t>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 dirty="0">
                <a:latin typeface="Arial" panose="020B0604020202020204" pitchFamily="34" charset="0"/>
              </a:rPr>
              <a:t>- Good Design:</a:t>
            </a:r>
            <a:r>
              <a:rPr lang="en-US" altLang="en-US" sz="1600" dirty="0">
                <a:latin typeface="Arial" panose="020B0604020202020204" pitchFamily="34" charset="0"/>
              </a:rPr>
              <a:t> Knobs and dials you can adjust by feel.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  Automatic dispensers that don’t sense your hand properly (waving around awkwardly).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 dirty="0">
                <a:latin typeface="Arial" panose="020B0604020202020204" pitchFamily="34" charset="0"/>
              </a:rPr>
              <a:t>- Principle:</a:t>
            </a:r>
            <a:r>
              <a:rPr lang="en-US" altLang="en-US" sz="1600" dirty="0">
                <a:latin typeface="Arial" panose="020B0604020202020204" pitchFamily="34" charset="0"/>
              </a:rPr>
              <a:t> Inconsistent </a:t>
            </a:r>
            <a:r>
              <a:rPr lang="en-US" altLang="en-US" sz="1600" b="1" dirty="0">
                <a:latin typeface="Arial" panose="020B0604020202020204" pitchFamily="34" charset="0"/>
              </a:rPr>
              <a:t>feedback</a:t>
            </a:r>
            <a:r>
              <a:rPr lang="en-US" altLang="en-US" sz="1600" dirty="0">
                <a:latin typeface="Arial" panose="020B0604020202020204" pitchFamily="34" charset="0"/>
              </a:rPr>
              <a:t>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 dirty="0">
                <a:latin typeface="Arial" panose="020B0604020202020204" pitchFamily="34" charset="0"/>
              </a:rPr>
              <a:t>- Good Design:</a:t>
            </a:r>
            <a:r>
              <a:rPr lang="en-US" altLang="en-US" sz="1600" dirty="0">
                <a:latin typeface="Arial" panose="020B0604020202020204" pitchFamily="34" charset="0"/>
              </a:rPr>
              <a:t> Clear motion response with consistent output.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 Crosswalk buttons that many don’t actually work (placebo buttons). Users press, but nothing changes.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 dirty="0">
                <a:latin typeface="Arial" panose="020B0604020202020204" pitchFamily="34" charset="0"/>
              </a:rPr>
              <a:t>- Principle:</a:t>
            </a:r>
            <a:r>
              <a:rPr lang="en-US" altLang="en-US" sz="1600" dirty="0">
                <a:latin typeface="Arial" panose="020B0604020202020204" pitchFamily="34" charset="0"/>
              </a:rPr>
              <a:t> Misleading </a:t>
            </a:r>
            <a:r>
              <a:rPr lang="en-US" altLang="en-US" sz="1600" b="1" dirty="0">
                <a:latin typeface="Arial" panose="020B0604020202020204" pitchFamily="34" charset="0"/>
              </a:rPr>
              <a:t>feedback</a:t>
            </a:r>
            <a:r>
              <a:rPr lang="en-US" altLang="en-US" sz="1600" dirty="0">
                <a:latin typeface="Arial" panose="020B0604020202020204" pitchFamily="34" charset="0"/>
              </a:rPr>
              <a:t>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 dirty="0">
                <a:latin typeface="Arial" panose="020B0604020202020204" pitchFamily="34" charset="0"/>
              </a:rPr>
              <a:t>- Good Design:</a:t>
            </a:r>
            <a:r>
              <a:rPr lang="en-US" altLang="en-US" sz="1600" dirty="0">
                <a:latin typeface="Arial" panose="020B0604020202020204" pitchFamily="34" charset="0"/>
              </a:rPr>
              <a:t> Audible and visible confirmation when the button is pressed.</a:t>
            </a:r>
          </a:p>
        </p:txBody>
      </p:sp>
    </p:spTree>
    <p:extLst>
      <p:ext uri="{BB962C8B-B14F-4D97-AF65-F5344CB8AC3E}">
        <p14:creationId xmlns:p14="http://schemas.microsoft.com/office/powerpoint/2010/main" val="1526861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nline Media 7" title="The three ways that good design makes you happy | Don Norman">
            <a:hlinkClick r:id="" action="ppaction://media"/>
            <a:extLst>
              <a:ext uri="{FF2B5EF4-FFF2-40B4-BE49-F238E27FC236}">
                <a16:creationId xmlns:a16="http://schemas.microsoft.com/office/drawing/2014/main" id="{8FF8C374-040D-752D-E8E8-65053C72379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36550" y="248900"/>
            <a:ext cx="11493500" cy="636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36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 descr="Don Norman Quotes. QuotesGram">
            <a:extLst>
              <a:ext uri="{FF2B5EF4-FFF2-40B4-BE49-F238E27FC236}">
                <a16:creationId xmlns:a16="http://schemas.microsoft.com/office/drawing/2014/main" id="{C676A080-D128-4562-930B-85E408176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502B037-5228-AF4C-5CA7-ADD2B854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816768"/>
            <a:ext cx="4654550" cy="2751932"/>
          </a:xfrm>
        </p:spPr>
        <p:txBody>
          <a:bodyPr>
            <a:noAutofit/>
          </a:bodyPr>
          <a:lstStyle/>
          <a:p>
            <a:r>
              <a:rPr lang="en-US" sz="2400" i="1" dirty="0"/>
              <a:t>“Design is really an act of communication, which means having a deep understanding of the person with whom the designer is communicating.”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— Donald Norman</a:t>
            </a:r>
          </a:p>
        </p:txBody>
      </p:sp>
    </p:spTree>
    <p:extLst>
      <p:ext uri="{BB962C8B-B14F-4D97-AF65-F5344CB8AC3E}">
        <p14:creationId xmlns:p14="http://schemas.microsoft.com/office/powerpoint/2010/main" val="1140866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511</Words>
  <Application>Microsoft Office PowerPoint</Application>
  <PresentationFormat>Widescreen</PresentationFormat>
  <Paragraphs>50</Paragraphs>
  <Slides>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Donald Norman  The Father of Human-Centered Design</vt:lpstr>
      <vt:lpstr>Who is he?</vt:lpstr>
      <vt:lpstr>Books</vt:lpstr>
      <vt:lpstr>Design Principles</vt:lpstr>
      <vt:lpstr>  Everyday Life</vt:lpstr>
      <vt:lpstr>More Everyday Life</vt:lpstr>
      <vt:lpstr>PowerPoint Presentation</vt:lpstr>
      <vt:lpstr>“Design is really an act of communication, which means having a deep understanding of the person with whom the designer is communicating.”  — Donald Norman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Jonathan Andres Solis Parajeles</dc:creator>
  <cp:lastModifiedBy>Jonathan Andres Solis Parajeles</cp:lastModifiedBy>
  <cp:revision>8</cp:revision>
  <dcterms:created xsi:type="dcterms:W3CDTF">2025-08-21T04:50:34Z</dcterms:created>
  <dcterms:modified xsi:type="dcterms:W3CDTF">2025-08-21T19:33:17Z</dcterms:modified>
</cp:coreProperties>
</file>