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351" autoAdjust="0"/>
  </p:normalViewPr>
  <p:slideViewPr>
    <p:cSldViewPr snapToGrid="0">
      <p:cViewPr varScale="1">
        <p:scale>
          <a:sx n="150" d="100"/>
          <a:sy n="150" d="100"/>
        </p:scale>
        <p:origin x="2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B5219-ECB3-4DC7-9289-1C92E3D71D6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8DA87-056C-4CB7-BA98-9C5157AB3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an architect’s blueprint for a building, but for software</a:t>
            </a:r>
          </a:p>
          <a:p>
            <a:r>
              <a:rPr lang="en-US" dirty="0"/>
              <a:t>Visual: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DA87-056C-4CB7-BA98-9C5157AB39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DA87-056C-4CB7-BA98-9C5157AB39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DA87-056C-4CB7-BA98-9C5157AB39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2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7C9D-0D3E-69FA-33ED-60444A8A1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86828-45CB-E75D-9E0B-2DEA14B5C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89A81-861A-71A2-D463-105451CD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0CC3-2407-A2ED-A464-0E1AA76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B7C80-AAF8-30F5-9000-903E358A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6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5DA9-DB7E-EB95-96AE-ED5F15C1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08CB3-9EF7-FA8E-1010-ED601A7A2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B007-6055-5213-E62E-C17A8A78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ED0C1-A4C2-D2BB-C22E-C503E41C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0CC9A-CA6D-36CA-4DFA-B4D6999A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F5733-8D28-6AE4-AA71-EAFCD3D13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428E8-565A-1883-12AD-4BB8DC1EA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B543-A7D6-5EA9-E875-1D3AAB20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487AF-81FE-73A0-8379-04B35F3E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BC90-AF46-A996-D471-204E798E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9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24D7-AE11-C081-6B65-A817BDAF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15CC-64AF-E703-80D1-A899D8DC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3DAD-BE4F-1B0F-8CEA-267F39EF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DB827-0DAC-1667-619C-80983BBD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87F7D-8F2E-E7A5-84D1-81179583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1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E8C3-2EC8-8511-6AD0-DE8B578D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C8CD4-654D-109B-8977-100DB40F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FEEE-608F-6D57-6F8F-D046626F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A2593-ADF3-88BC-C63C-5AFC859E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7648-51D8-2813-583B-93352FB4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6FF1-C7B3-F557-C976-D507D59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01FD-3F32-0A66-9B63-03893B108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D15AD-C6DC-D9E1-FA74-038BCCF29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2E0BE-B6CD-1442-E3F7-90A94994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FBF6-C6FF-CA98-B234-1985BDF5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EB253-73B7-A993-8D7E-0B081284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0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B978-C9A4-D5C6-3EC1-04354BC0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294BE-2963-0A52-097C-165051B6C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ECC8A-F918-6F1D-5B39-412E6B028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DF1C4-CF57-56EB-AFB6-26FA77D3A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3CA71-0F6C-1789-8A7E-3BD652BE4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12389-3A2F-F1E3-76A0-51F13E87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C0297-8DD8-1385-DE7B-47D16596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C483A-AE74-AD71-7965-B1A5E5F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5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76B9-211A-021E-3E49-18C68FB7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E12FF-4776-9F28-4594-B9157E5C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F935-193D-6DD4-9C1C-10ACD378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C2B69-D24F-2FD2-368D-B2F88294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0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FD338-7054-E4A6-7D4E-6DEE9F04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0BF1F-1094-9E37-43B6-3122BBB9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A81B4-4B55-37AC-C206-4C7D2C43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029F-CC5A-A741-6D29-D6D929C5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E191-BD7E-EC5F-F5D1-BF9B72D2C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E5015-D990-4AA6-A38E-4DF27AFDD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BB90D-C926-8FFF-1CA9-54A193F6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A6C56-F154-ACCA-7CD1-45AEDB7E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8E26B-7728-81E7-86CA-A915BCCE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5153-4520-8684-7C45-DBEF512F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BA097-5561-6C7D-B340-71BAB5A14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084C8-96B7-9DAF-8DDB-A2FA2ACE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8E705-10A8-6406-3C31-9B795E0F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E8E44-54C2-B630-BAA1-6D301BAE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240F5-0D88-BE06-7264-C441C2B4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33149-3CB5-FCE6-58FD-DB6F7092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13401-F593-9F11-1D81-014CE4A0F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00F74-54C8-DB7C-2747-92C917C95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01E52-65A4-4AEB-9161-47877AACE3A2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F0D6B-2F27-AB7F-E006-5314BD101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4BAA-023B-2269-D20C-C5AD62A21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6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eamotive.co/blog/software-architecture-design-best-practices-you-should-know" TargetMode="External"/><Relationship Id="rId2" Type="http://schemas.openxmlformats.org/officeDocument/2006/relationships/hyperlink" Target="https://dev.to/adityabhuyan/best-practices-in-software-architecture-for-scalable-secure-and-maintainable-systems-1el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486E-9F19-6E0B-AFB1-FAE3F4CB1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Software Architecture: Designing the Blueprint for Scalable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CFDF0-4B57-175E-D8CE-447C04CC9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Ing. Jonathan Solis Parajeles</a:t>
            </a:r>
          </a:p>
          <a:p>
            <a:r>
              <a:rPr lang="en-US" dirty="0"/>
              <a:t>ITCR</a:t>
            </a:r>
          </a:p>
        </p:txBody>
      </p:sp>
    </p:spTree>
    <p:extLst>
      <p:ext uri="{BB962C8B-B14F-4D97-AF65-F5344CB8AC3E}">
        <p14:creationId xmlns:p14="http://schemas.microsoft.com/office/powerpoint/2010/main" val="47192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BF9F-2C57-AFD1-DCB6-1BD70DD6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3B9B-029E-5017-8967-D89E222A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r>
              <a:rPr lang="en-US" dirty="0"/>
              <a:t> – Response time, throughput</a:t>
            </a:r>
          </a:p>
          <a:p>
            <a:r>
              <a:rPr lang="en-US" b="1" dirty="0"/>
              <a:t>Security</a:t>
            </a:r>
            <a:r>
              <a:rPr lang="en-US" dirty="0"/>
              <a:t> – Authentication, authorization, encryption</a:t>
            </a:r>
          </a:p>
          <a:p>
            <a:r>
              <a:rPr lang="en-US" b="1" dirty="0"/>
              <a:t>Scalability</a:t>
            </a:r>
            <a:r>
              <a:rPr lang="en-US" dirty="0"/>
              <a:t> – Horizontal/vertical scaling</a:t>
            </a:r>
          </a:p>
          <a:p>
            <a:r>
              <a:rPr lang="en-US" b="1" dirty="0"/>
              <a:t>Maintainability</a:t>
            </a:r>
            <a:r>
              <a:rPr lang="en-US" dirty="0"/>
              <a:t> – Ease of updates and debugging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5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C606-464F-A0AC-07D0-B9C5F9FA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&amp; Frameworks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9FBA-61FA-FF97-C926-42DBC94B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UML, ArchiMate, </a:t>
            </a:r>
            <a:r>
              <a:rPr lang="en-US" dirty="0" err="1"/>
              <a:t>PlantUML</a:t>
            </a:r>
            <a:r>
              <a:rPr lang="en-US" dirty="0"/>
              <a:t> for diagrams</a:t>
            </a:r>
          </a:p>
          <a:p>
            <a:r>
              <a:rPr lang="en-US" dirty="0"/>
              <a:t>Cloud architecture tools (AWS, Azure, GCP)</a:t>
            </a:r>
          </a:p>
          <a:p>
            <a:r>
              <a:rPr lang="en-US" dirty="0"/>
              <a:t>CI/CD pipelines for architecture validation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7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05D3-3F6A-3196-7C53-0569B8E5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Road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CEB7-8A76-ECC7-50D3-F175A62E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the Microsoft Azure Portal.</a:t>
            </a:r>
          </a:p>
          <a:p>
            <a:r>
              <a:rPr lang="en-US" dirty="0"/>
              <a:t>Login using your TEC account.</a:t>
            </a:r>
          </a:p>
          <a:p>
            <a:r>
              <a:rPr lang="en-US" dirty="0"/>
              <a:t>Validate that you have enough credits.</a:t>
            </a:r>
          </a:p>
          <a:p>
            <a:r>
              <a:rPr lang="en-US" dirty="0"/>
              <a:t>Play around with the service.</a:t>
            </a:r>
          </a:p>
        </p:txBody>
      </p:sp>
    </p:spTree>
    <p:extLst>
      <p:ext uri="{BB962C8B-B14F-4D97-AF65-F5344CB8AC3E}">
        <p14:creationId xmlns:p14="http://schemas.microsoft.com/office/powerpoint/2010/main" val="326801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5815-DFBD-C3AE-D538-1B9B0503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E640D-51FF-66B8-DCD2-6C11615A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Best Practices in Software Architecture for Scalable, Secure, and Maintainable Systems - DEV Community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Software Architecture Design Best Practices You Should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8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A89D-ABE4-951F-5A21-DCBD9A74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6EA7-D349-99A6-5040-C723F5A23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High‑level structure of a software system — components, their relationships, and guiding principles</a:t>
            </a:r>
          </a:p>
          <a:p>
            <a:endParaRPr lang="en-US" dirty="0"/>
          </a:p>
        </p:txBody>
      </p:sp>
      <p:pic>
        <p:nvPicPr>
          <p:cNvPr id="1028" name="Picture 4" descr="What Is Software Architecture? Benefits, Characteristics and Examples ...">
            <a:extLst>
              <a:ext uri="{FF2B5EF4-FFF2-40B4-BE49-F238E27FC236}">
                <a16:creationId xmlns:a16="http://schemas.microsoft.com/office/drawing/2014/main" id="{E9E22071-A166-E140-2A48-1792A73CA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862897"/>
            <a:ext cx="7048500" cy="362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28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ABB1-E18A-4C8B-3133-6D046FF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It Matters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AC1C-FF84-A81D-5644-B22A9EE5E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Ensures </a:t>
            </a:r>
            <a:r>
              <a:rPr lang="en-US" b="1" dirty="0"/>
              <a:t>scalability</a:t>
            </a:r>
            <a:r>
              <a:rPr lang="en-US" dirty="0"/>
              <a:t>, </a:t>
            </a:r>
            <a:r>
              <a:rPr lang="en-US" b="1" dirty="0"/>
              <a:t>maintainability</a:t>
            </a:r>
            <a:r>
              <a:rPr lang="en-US" dirty="0"/>
              <a:t>, and </a:t>
            </a:r>
            <a:r>
              <a:rPr lang="en-US" b="1" dirty="0"/>
              <a:t>performance</a:t>
            </a:r>
            <a:endParaRPr lang="en-US" dirty="0"/>
          </a:p>
          <a:p>
            <a:r>
              <a:rPr lang="en-US" dirty="0"/>
              <a:t>Guides development teams and aligns stakeholders</a:t>
            </a:r>
          </a:p>
          <a:p>
            <a:r>
              <a:rPr lang="en-US" dirty="0"/>
              <a:t>Reduces long‑term costs by avoiding ad‑hoc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6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2D11-B329-AA92-8803-968F7890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Architectural Styles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C6C1-5A82-5F52-015D-EE4414201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Layered (n‑tier)</a:t>
            </a:r>
            <a:r>
              <a:rPr lang="en-US" dirty="0"/>
              <a:t> – UI, business logic, data</a:t>
            </a:r>
          </a:p>
          <a:p>
            <a:r>
              <a:rPr lang="en-US" b="1" dirty="0"/>
              <a:t>Microservices</a:t>
            </a:r>
            <a:r>
              <a:rPr lang="en-US" dirty="0"/>
              <a:t> – Independent, loosely coupled services</a:t>
            </a:r>
          </a:p>
          <a:p>
            <a:r>
              <a:rPr lang="en-US" b="1" dirty="0"/>
              <a:t>Event‑Driven</a:t>
            </a:r>
            <a:r>
              <a:rPr lang="en-US" dirty="0"/>
              <a:t> – Components react to events asynchronously</a:t>
            </a:r>
          </a:p>
          <a:p>
            <a:r>
              <a:rPr lang="en-US" b="1" dirty="0"/>
              <a:t>Client‑Server</a:t>
            </a:r>
            <a:r>
              <a:rPr lang="en-US" dirty="0"/>
              <a:t> – Central server with multiple clients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1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4505-93B6-571A-3E6C-19AC2589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Layered (n-tier)</a:t>
            </a:r>
          </a:p>
        </p:txBody>
      </p:sp>
      <p:pic>
        <p:nvPicPr>
          <p:cNvPr id="2050" name="Picture 2" descr="What Is An N Tier Architecture at Kiara Robert blog">
            <a:extLst>
              <a:ext uri="{FF2B5EF4-FFF2-40B4-BE49-F238E27FC236}">
                <a16:creationId xmlns:a16="http://schemas.microsoft.com/office/drawing/2014/main" id="{A10A9DC4-B07C-5E9B-39BD-C17B5DC2D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14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F5DC-7E1A-A5F1-6C86-D10BBCFF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Microservices</a:t>
            </a:r>
          </a:p>
        </p:txBody>
      </p:sp>
      <p:pic>
        <p:nvPicPr>
          <p:cNvPr id="3074" name="Picture 2" descr="What Are Microservices? How Microservices Architecture Works">
            <a:extLst>
              <a:ext uri="{FF2B5EF4-FFF2-40B4-BE49-F238E27FC236}">
                <a16:creationId xmlns:a16="http://schemas.microsoft.com/office/drawing/2014/main" id="{89E8F692-77CF-214B-EEF6-53C086DA83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2"/>
          <a:stretch>
            <a:fillRect/>
          </a:stretch>
        </p:blipFill>
        <p:spPr bwMode="auto">
          <a:xfrm>
            <a:off x="3261541" y="1825625"/>
            <a:ext cx="5668918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31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B2F2-EFEB-BCF3-FD54-4EAF40D0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Event‑Driven</a:t>
            </a:r>
            <a:endParaRPr lang="en-US" dirty="0"/>
          </a:p>
        </p:txBody>
      </p:sp>
      <p:pic>
        <p:nvPicPr>
          <p:cNvPr id="4098" name="Picture 2" descr="A Quick Guide to Understand the Event-driven Architecture">
            <a:extLst>
              <a:ext uri="{FF2B5EF4-FFF2-40B4-BE49-F238E27FC236}">
                <a16:creationId xmlns:a16="http://schemas.microsoft.com/office/drawing/2014/main" id="{A04D33A0-79EE-CEFA-626B-BC47229773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3"/>
          <a:stretch>
            <a:fillRect/>
          </a:stretch>
        </p:blipFill>
        <p:spPr bwMode="auto">
          <a:xfrm>
            <a:off x="2228144" y="2546349"/>
            <a:ext cx="7735712" cy="363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5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0B04-0CEC-9E07-6A71-5D5D7285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Client‑Server</a:t>
            </a:r>
            <a:endParaRPr lang="en-US" dirty="0"/>
          </a:p>
        </p:txBody>
      </p:sp>
      <p:pic>
        <p:nvPicPr>
          <p:cNvPr id="5122" name="Picture 2" descr="Client-Server Model | A Guide to Client-Server Architecture">
            <a:extLst>
              <a:ext uri="{FF2B5EF4-FFF2-40B4-BE49-F238E27FC236}">
                <a16:creationId xmlns:a16="http://schemas.microsoft.com/office/drawing/2014/main" id="{A1EFC838-7FE0-BDC4-EA3A-60B189577D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015" y="1800225"/>
            <a:ext cx="77979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24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C9B9-04B8-1F67-4993-7CDE9A40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Components &amp; Connectors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8406-C699-7076-1F4C-791E943E5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Components: Modules, services, </a:t>
            </a:r>
            <a:r>
              <a:rPr lang="fr-FR" dirty="0" err="1"/>
              <a:t>databases</a:t>
            </a:r>
            <a:r>
              <a:rPr lang="fr-FR" dirty="0"/>
              <a:t>, APIs</a:t>
            </a:r>
          </a:p>
          <a:p>
            <a:r>
              <a:rPr lang="fr-FR" dirty="0" err="1"/>
              <a:t>Connectors</a:t>
            </a:r>
            <a:r>
              <a:rPr lang="fr-FR" dirty="0"/>
              <a:t>: </a:t>
            </a:r>
            <a:r>
              <a:rPr lang="fr-FR" dirty="0" err="1"/>
              <a:t>Protocols</a:t>
            </a:r>
            <a:r>
              <a:rPr lang="fr-FR" dirty="0"/>
              <a:t>, message queues, service buses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9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268</Words>
  <Application>Microsoft Office PowerPoint</Application>
  <PresentationFormat>Widescreen</PresentationFormat>
  <Paragraphs>45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Software Architecture: Designing the Blueprint for Scalable Systems </vt:lpstr>
      <vt:lpstr>What is Software Architecture? </vt:lpstr>
      <vt:lpstr>Why It Matters</vt:lpstr>
      <vt:lpstr>Core Architectural Styles</vt:lpstr>
      <vt:lpstr>Layered (n-tier)</vt:lpstr>
      <vt:lpstr>Microservices</vt:lpstr>
      <vt:lpstr>Event‑Driven</vt:lpstr>
      <vt:lpstr>Client‑Server</vt:lpstr>
      <vt:lpstr>Key Components &amp; Connectors</vt:lpstr>
      <vt:lpstr>Quality Attributes</vt:lpstr>
      <vt:lpstr>Tools &amp; Frameworks</vt:lpstr>
      <vt:lpstr>For The Road</vt:lpstr>
      <vt:lpstr>Best Practices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Andres Solis Parajeles</dc:creator>
  <cp:lastModifiedBy>Jonathan Andres Solis Parajeles</cp:lastModifiedBy>
  <cp:revision>2</cp:revision>
  <dcterms:created xsi:type="dcterms:W3CDTF">2025-09-11T17:13:58Z</dcterms:created>
  <dcterms:modified xsi:type="dcterms:W3CDTF">2025-09-18T18:26:05Z</dcterms:modified>
</cp:coreProperties>
</file>