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4" r:id="rId7"/>
    <p:sldId id="265" r:id="rId8"/>
    <p:sldId id="266" r:id="rId9"/>
    <p:sldId id="259" r:id="rId10"/>
    <p:sldId id="263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/>
    <p:restoredTop sz="92793"/>
  </p:normalViewPr>
  <p:slideViewPr>
    <p:cSldViewPr snapToGrid="0" snapToObjects="1">
      <p:cViewPr varScale="1">
        <p:scale>
          <a:sx n="101" d="100"/>
          <a:sy n="10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45A89-3007-7647-94CE-8079C58F27EB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32B42043-E225-A744-9123-F10CE2AEC1A8}">
      <dgm:prSet phldrT="[Text]"/>
      <dgm:spPr/>
      <dgm:t>
        <a:bodyPr/>
        <a:lstStyle/>
        <a:p>
          <a:pPr rtl="0"/>
          <a:r>
            <a:rPr lang="en-US" dirty="0"/>
            <a:t>world</a:t>
          </a:r>
        </a:p>
      </dgm:t>
    </dgm:pt>
    <dgm:pt modelId="{24430436-B1CD-9E45-9B10-8B18A19251E2}" type="parTrans" cxnId="{0E6D68C6-B1B4-0045-A858-F56F87FDC53A}">
      <dgm:prSet/>
      <dgm:spPr/>
      <dgm:t>
        <a:bodyPr/>
        <a:lstStyle/>
        <a:p>
          <a:endParaRPr lang="en-US"/>
        </a:p>
      </dgm:t>
    </dgm:pt>
    <dgm:pt modelId="{81D26D2D-C5BC-3F49-8C49-6E475F88BA11}" type="sibTrans" cxnId="{0E6D68C6-B1B4-0045-A858-F56F87FDC53A}">
      <dgm:prSet/>
      <dgm:spPr/>
      <dgm:t>
        <a:bodyPr/>
        <a:lstStyle/>
        <a:p>
          <a:endParaRPr lang="en-US"/>
        </a:p>
      </dgm:t>
    </dgm:pt>
    <dgm:pt modelId="{C25B6DD0-2BF5-574D-9632-203BB60A91F7}">
      <dgm:prSet phldrT="[Text]"/>
      <dgm:spPr/>
      <dgm:t>
        <a:bodyPr/>
        <a:lstStyle/>
        <a:p>
          <a:pPr rtl="0"/>
          <a:r>
            <a:rPr lang="en-US" dirty="0"/>
            <a:t>sample</a:t>
          </a:r>
        </a:p>
      </dgm:t>
    </dgm:pt>
    <dgm:pt modelId="{2EB200B3-B52F-C642-BBE2-8603237FB4F8}" type="parTrans" cxnId="{E172B7E7-6342-304B-9F42-8D4E46341299}">
      <dgm:prSet/>
      <dgm:spPr/>
      <dgm:t>
        <a:bodyPr/>
        <a:lstStyle/>
        <a:p>
          <a:endParaRPr lang="en-US"/>
        </a:p>
      </dgm:t>
    </dgm:pt>
    <dgm:pt modelId="{BF097A88-2251-F547-89E9-5AAA979D14BB}" type="sibTrans" cxnId="{E172B7E7-6342-304B-9F42-8D4E46341299}">
      <dgm:prSet/>
      <dgm:spPr/>
      <dgm:t>
        <a:bodyPr/>
        <a:lstStyle/>
        <a:p>
          <a:endParaRPr lang="en-US"/>
        </a:p>
      </dgm:t>
    </dgm:pt>
    <dgm:pt modelId="{F97F2752-D802-8540-AAC7-E110CA2EF3D5}">
      <dgm:prSet phldrT="[Text]"/>
      <dgm:spPr/>
      <dgm:t>
        <a:bodyPr/>
        <a:lstStyle/>
        <a:p>
          <a:pPr rtl="0"/>
          <a:r>
            <a:rPr lang="en-US" dirty="0"/>
            <a:t>Answer + confidence</a:t>
          </a:r>
        </a:p>
      </dgm:t>
    </dgm:pt>
    <dgm:pt modelId="{232139A0-E7BC-E64A-ACC3-A7F2CAAB3C3A}" type="parTrans" cxnId="{1A9D0CAD-F1A1-3145-862B-029C63ED989D}">
      <dgm:prSet/>
      <dgm:spPr/>
      <dgm:t>
        <a:bodyPr/>
        <a:lstStyle/>
        <a:p>
          <a:endParaRPr lang="en-US"/>
        </a:p>
      </dgm:t>
    </dgm:pt>
    <dgm:pt modelId="{08EBA561-CC2F-3A4B-A9BE-4B8B1ED6CA55}" type="sibTrans" cxnId="{1A9D0CAD-F1A1-3145-862B-029C63ED989D}">
      <dgm:prSet/>
      <dgm:spPr/>
      <dgm:t>
        <a:bodyPr/>
        <a:lstStyle/>
        <a:p>
          <a:endParaRPr lang="en-US"/>
        </a:p>
      </dgm:t>
    </dgm:pt>
    <dgm:pt modelId="{E3CF8D52-AFD7-1A46-8551-D7C6365500B7}" type="pres">
      <dgm:prSet presAssocID="{19245A89-3007-7647-94CE-8079C58F27EB}" presName="Name0" presStyleCnt="0">
        <dgm:presLayoutVars>
          <dgm:dir/>
          <dgm:animLvl val="lvl"/>
          <dgm:resizeHandles val="exact"/>
        </dgm:presLayoutVars>
      </dgm:prSet>
      <dgm:spPr/>
    </dgm:pt>
    <dgm:pt modelId="{AD80D27A-3408-F345-B702-2E693AB9FCE5}" type="pres">
      <dgm:prSet presAssocID="{32B42043-E225-A744-9123-F10CE2AEC1A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56808B-1658-254E-9729-ED2D3560F98B}" type="pres">
      <dgm:prSet presAssocID="{81D26D2D-C5BC-3F49-8C49-6E475F88BA11}" presName="parTxOnlySpace" presStyleCnt="0"/>
      <dgm:spPr/>
    </dgm:pt>
    <dgm:pt modelId="{9BCA146F-0B15-A84D-A454-3DDB02EA73D8}" type="pres">
      <dgm:prSet presAssocID="{C25B6DD0-2BF5-574D-9632-203BB60A91F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C931E4E-4982-4343-88B0-F83716F01138}" type="pres">
      <dgm:prSet presAssocID="{BF097A88-2251-F547-89E9-5AAA979D14BB}" presName="parTxOnlySpace" presStyleCnt="0"/>
      <dgm:spPr/>
    </dgm:pt>
    <dgm:pt modelId="{C27549A9-5E09-1C49-86D5-EC889695E536}" type="pres">
      <dgm:prSet presAssocID="{F97F2752-D802-8540-AAC7-E110CA2EF3D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2496003-7A81-8D45-A9F4-25FE8784291C}" type="presOf" srcId="{32B42043-E225-A744-9123-F10CE2AEC1A8}" destId="{AD80D27A-3408-F345-B702-2E693AB9FCE5}" srcOrd="0" destOrd="0" presId="urn:microsoft.com/office/officeart/2005/8/layout/chevron1"/>
    <dgm:cxn modelId="{B62DCD05-64EE-484F-BACF-8BDB1F0DAD37}" type="presOf" srcId="{19245A89-3007-7647-94CE-8079C58F27EB}" destId="{E3CF8D52-AFD7-1A46-8551-D7C6365500B7}" srcOrd="0" destOrd="0" presId="urn:microsoft.com/office/officeart/2005/8/layout/chevron1"/>
    <dgm:cxn modelId="{FB8EC22A-CE03-CC42-B00F-297F3CDB9AD6}" type="presOf" srcId="{F97F2752-D802-8540-AAC7-E110CA2EF3D5}" destId="{C27549A9-5E09-1C49-86D5-EC889695E536}" srcOrd="0" destOrd="0" presId="urn:microsoft.com/office/officeart/2005/8/layout/chevron1"/>
    <dgm:cxn modelId="{1A9D0CAD-F1A1-3145-862B-029C63ED989D}" srcId="{19245A89-3007-7647-94CE-8079C58F27EB}" destId="{F97F2752-D802-8540-AAC7-E110CA2EF3D5}" srcOrd="2" destOrd="0" parTransId="{232139A0-E7BC-E64A-ACC3-A7F2CAAB3C3A}" sibTransId="{08EBA561-CC2F-3A4B-A9BE-4B8B1ED6CA55}"/>
    <dgm:cxn modelId="{0E6D68C6-B1B4-0045-A858-F56F87FDC53A}" srcId="{19245A89-3007-7647-94CE-8079C58F27EB}" destId="{32B42043-E225-A744-9123-F10CE2AEC1A8}" srcOrd="0" destOrd="0" parTransId="{24430436-B1CD-9E45-9B10-8B18A19251E2}" sibTransId="{81D26D2D-C5BC-3F49-8C49-6E475F88BA11}"/>
    <dgm:cxn modelId="{E172B7E7-6342-304B-9F42-8D4E46341299}" srcId="{19245A89-3007-7647-94CE-8079C58F27EB}" destId="{C25B6DD0-2BF5-574D-9632-203BB60A91F7}" srcOrd="1" destOrd="0" parTransId="{2EB200B3-B52F-C642-BBE2-8603237FB4F8}" sibTransId="{BF097A88-2251-F547-89E9-5AAA979D14BB}"/>
    <dgm:cxn modelId="{40A38DEE-7981-2A45-BB13-F533CF058EDE}" type="presOf" srcId="{C25B6DD0-2BF5-574D-9632-203BB60A91F7}" destId="{9BCA146F-0B15-A84D-A454-3DDB02EA73D8}" srcOrd="0" destOrd="0" presId="urn:microsoft.com/office/officeart/2005/8/layout/chevron1"/>
    <dgm:cxn modelId="{DB0ADA34-E362-F44E-9F83-D3DC872E1C11}" type="presParOf" srcId="{E3CF8D52-AFD7-1A46-8551-D7C6365500B7}" destId="{AD80D27A-3408-F345-B702-2E693AB9FCE5}" srcOrd="0" destOrd="0" presId="urn:microsoft.com/office/officeart/2005/8/layout/chevron1"/>
    <dgm:cxn modelId="{29B43B7F-48E3-6345-A017-32C0E27F0BCC}" type="presParOf" srcId="{E3CF8D52-AFD7-1A46-8551-D7C6365500B7}" destId="{6B56808B-1658-254E-9729-ED2D3560F98B}" srcOrd="1" destOrd="0" presId="urn:microsoft.com/office/officeart/2005/8/layout/chevron1"/>
    <dgm:cxn modelId="{B02DDA52-20D2-7542-9E4A-48EE8798A55B}" type="presParOf" srcId="{E3CF8D52-AFD7-1A46-8551-D7C6365500B7}" destId="{9BCA146F-0B15-A84D-A454-3DDB02EA73D8}" srcOrd="2" destOrd="0" presId="urn:microsoft.com/office/officeart/2005/8/layout/chevron1"/>
    <dgm:cxn modelId="{B8EACD65-5C97-134F-9D9E-678193BAA1FA}" type="presParOf" srcId="{E3CF8D52-AFD7-1A46-8551-D7C6365500B7}" destId="{7C931E4E-4982-4343-88B0-F83716F01138}" srcOrd="3" destOrd="0" presId="urn:microsoft.com/office/officeart/2005/8/layout/chevron1"/>
    <dgm:cxn modelId="{E7BF5E15-CB06-CB4F-A3DD-3913DC90308A}" type="presParOf" srcId="{E3CF8D52-AFD7-1A46-8551-D7C6365500B7}" destId="{C27549A9-5E09-1C49-86D5-EC889695E53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0D27A-3408-F345-B702-2E693AB9FCE5}">
      <dsp:nvSpPr>
        <dsp:cNvPr id="0" name=""/>
        <dsp:cNvSpPr/>
      </dsp:nvSpPr>
      <dsp:spPr>
        <a:xfrm>
          <a:off x="2381" y="64108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world</a:t>
          </a:r>
        </a:p>
      </dsp:txBody>
      <dsp:txXfrm>
        <a:off x="582612" y="641085"/>
        <a:ext cx="1740694" cy="1160462"/>
      </dsp:txXfrm>
    </dsp:sp>
    <dsp:sp modelId="{9BCA146F-0B15-A84D-A454-3DDB02EA73D8}">
      <dsp:nvSpPr>
        <dsp:cNvPr id="0" name=""/>
        <dsp:cNvSpPr/>
      </dsp:nvSpPr>
      <dsp:spPr>
        <a:xfrm>
          <a:off x="2613421" y="64108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sample</a:t>
          </a:r>
        </a:p>
      </dsp:txBody>
      <dsp:txXfrm>
        <a:off x="3193652" y="641085"/>
        <a:ext cx="1740694" cy="1160462"/>
      </dsp:txXfrm>
    </dsp:sp>
    <dsp:sp modelId="{C27549A9-5E09-1C49-86D5-EC889695E536}">
      <dsp:nvSpPr>
        <dsp:cNvPr id="0" name=""/>
        <dsp:cNvSpPr/>
      </dsp:nvSpPr>
      <dsp:spPr>
        <a:xfrm>
          <a:off x="5224462" y="64108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Answer + confidence</a:t>
          </a:r>
        </a:p>
      </dsp:txBody>
      <dsp:txXfrm>
        <a:off x="5804693" y="64108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FA3E-6C7C-F94C-BFA4-CCB398A83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6E602-7A1B-C34F-B813-C5C56EE8D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B010-34F4-6045-AEEE-EDE2E018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7F20-D25F-034A-B358-B8B373DE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49EC-9A73-354E-8234-B91CEA7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7AD-2E39-9A41-B4C1-AE294E14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B47E5-ABD7-8143-B38D-706BBFBE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EEDE-4A25-5645-9BDD-93951196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DF49-12EF-C944-A256-FF843F59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EC2C-1430-7E44-846B-0198516B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DE106-EE5C-4A46-9CD2-66B8CFBDB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C03F2-69C7-A647-B07D-3C345250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7C36-3090-AC45-BD5A-E6BCACF0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1747-0EF0-1C4D-A811-57C052F7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C547-4B92-5D4D-B071-A54D4468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A2FB-5C06-7545-BAE9-59F106BB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1474-94C2-C346-B6D4-61C003A4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A4B6-668F-AE4D-88C9-A12EFDE3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9C33-0756-F349-938D-0F441EA0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F879-7A71-5745-B244-C2CCD874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CA2A-50D7-B84D-AC37-EE369462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763F6-CA56-1041-97C7-27A4D2AD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B7D5-AF60-4749-AA1A-66AC5453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FE3C-63B0-3747-8BDC-8825FE10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95AE-9771-3647-AB99-6C1A6A30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BEB9-DEC2-294C-8CE5-5AEA8146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D47E-F26A-D545-9CB7-30303D1A0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77EFD-5C22-1444-9EF5-BDB670B5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8B7A5-475F-704B-B2EB-DC500A4F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5B344-2E09-104F-8A56-F49D5950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3E47-8B4E-5946-8254-5F0BCC5B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D71C-3E7A-2847-B562-C23358AE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AB5B-E308-964B-9D82-C875AD92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2921-BA57-3B41-8417-CD057A23B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90BEA-FCAA-9F4B-BDE0-559BF633F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877D6-786E-AD45-8882-5D7263A72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D02EC-FFB4-3542-A520-3BD60513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11610-C432-AB47-8A50-6DB0EF77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2767E-CF15-CF4A-ADBA-B0E5D454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9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7F6E-910E-CB40-B7DB-5BE2D830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1C3A1-B184-5544-ACCB-5336CDD1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2A0E7-5226-A245-A695-2751F836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52673-9CCC-5545-8EC0-67885814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301D3-CB98-9C48-B849-148C1EDC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8760-B73F-ED48-BCD7-D8125659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8985D-5D90-774F-A3D7-A7D4C1C9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00C-F83D-B741-A47A-74E3A1EE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8EF-1671-5246-BCC3-7AB1D64B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C1B70-26BA-8D4E-98D9-3AE94D26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328DD-266C-CD41-9903-1B49C4B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9C10-6A3E-464F-9E5F-2DCEB5A8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A8B2F-4C1F-B54B-9CF1-307D569F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E528-6124-7F42-B259-53CDD1C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71A92-281D-104F-89B8-C01A896A3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8F852-7592-004C-8595-28872157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18315-3342-9E43-8BA8-8B1DE1A6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E5446-B17E-704C-B09B-400997C5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48AE-800B-944E-A5B0-E5B6B936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EC931-3547-3E49-B0BE-F3FDBA94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12F3E-4B57-ED4A-BB0B-324882E8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5403-A18A-2F4A-83CA-B804C2394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D797-E2D3-D14D-AAA2-8C7D6A46035C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4C17-14B9-9042-B44D-2CF149050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0AF2-3DB5-2C4E-9CBD-1D7834AA3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3CFE-84DC-0A4B-B482-6D503E28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2691/making-sense-of-principal-component-analysis-eigenvectors-eigenvalu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3B9C-7419-8445-95CF-1ADF5AA68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99EFA-4280-8444-8F98-7CFC20B46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cdn-images-1.medium.com/max/800/0*lu4eTYjfc-Gs7U9b.png">
            <a:extLst>
              <a:ext uri="{FF2B5EF4-FFF2-40B4-BE49-F238E27FC236}">
                <a16:creationId xmlns:a16="http://schemas.microsoft.com/office/drawing/2014/main" id="{452433B5-C875-4D46-8352-33671EED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1574800"/>
            <a:ext cx="91313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7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020F-981D-104B-B9C5-34E4676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1747-322C-5A49-85D3-7A7BB17C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result for type 1 type 2 error">
            <a:extLst>
              <a:ext uri="{FF2B5EF4-FFF2-40B4-BE49-F238E27FC236}">
                <a16:creationId xmlns:a16="http://schemas.microsoft.com/office/drawing/2014/main" id="{C0413669-22EB-E14D-95F1-08042556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30" y="1027906"/>
            <a:ext cx="9503539" cy="50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9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5B45-1B46-C345-9A59-E3230D8E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5828-0EA5-9D42-B52E-6ADE6EEF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type 1 type 2 error">
            <a:extLst>
              <a:ext uri="{FF2B5EF4-FFF2-40B4-BE49-F238E27FC236}">
                <a16:creationId xmlns:a16="http://schemas.microsoft.com/office/drawing/2014/main" id="{096208A8-A50C-CA4C-9F05-6B658DE5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812800"/>
            <a:ext cx="110744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9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E95-ED55-284D-96D3-100411B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0A19-83BA-B34E-A52D-8C4DBD1B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estimation</a:t>
            </a:r>
          </a:p>
          <a:p>
            <a:r>
              <a:rPr lang="en-US"/>
              <a:t>Confidence interval</a:t>
            </a:r>
            <a:endParaRPr lang="en-US" dirty="0"/>
          </a:p>
          <a:p>
            <a:r>
              <a:rPr lang="en-US" dirty="0"/>
              <a:t>hypothesis testing</a:t>
            </a:r>
          </a:p>
          <a:p>
            <a:endParaRPr lang="en-US" dirty="0"/>
          </a:p>
          <a:p>
            <a:r>
              <a:rPr lang="en-US" dirty="0"/>
              <a:t>Time series, survival analysis, causal inference, Bayesian statistics, multiple comparisons, statistical learning, decision theory, …….</a:t>
            </a:r>
          </a:p>
        </p:txBody>
      </p:sp>
    </p:spTree>
    <p:extLst>
      <p:ext uri="{BB962C8B-B14F-4D97-AF65-F5344CB8AC3E}">
        <p14:creationId xmlns:p14="http://schemas.microsoft.com/office/powerpoint/2010/main" val="38262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BF511-0C85-4347-92AC-0281DF5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PCA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C36B173-7A7E-D345-A268-4DF2CD91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106986"/>
            <a:ext cx="5455917" cy="263730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CA exemplary data">
            <a:extLst>
              <a:ext uri="{FF2B5EF4-FFF2-40B4-BE49-F238E27FC236}">
                <a16:creationId xmlns:a16="http://schemas.microsoft.com/office/drawing/2014/main" id="{BA4B44D9-0F13-8846-9E07-DD4147928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6" r="29208"/>
          <a:stretch/>
        </p:blipFill>
        <p:spPr bwMode="auto">
          <a:xfrm>
            <a:off x="6445073" y="2415792"/>
            <a:ext cx="4347366" cy="444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6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CA animation: variance and reconstruction error">
            <a:extLst>
              <a:ext uri="{FF2B5EF4-FFF2-40B4-BE49-F238E27FC236}">
                <a16:creationId xmlns:a16="http://schemas.microsoft.com/office/drawing/2014/main" id="{56D51C6E-04AB-D94D-8F90-1ACC6A381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04" y="2282483"/>
            <a:ext cx="11438793" cy="457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BF511-0C85-4347-92AC-0281DF5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PCA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C36B173-7A7E-D345-A268-4DF2CD91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3106986"/>
            <a:ext cx="5455917" cy="263730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CA animation: pendulum">
            <a:extLst>
              <a:ext uri="{FF2B5EF4-FFF2-40B4-BE49-F238E27FC236}">
                <a16:creationId xmlns:a16="http://schemas.microsoft.com/office/drawing/2014/main" id="{38D59B24-FBEE-2745-AD2C-8B50D036B8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25" y="2512437"/>
            <a:ext cx="10905066" cy="43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BF511-0C85-4347-92AC-0281DF5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PCA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C36B173-7A7E-D345-A268-4DF2CD91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3106986"/>
            <a:ext cx="5455917" cy="263730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2A1F5-FF7B-3541-84A4-8D97AD9E0374}"/>
              </a:ext>
            </a:extLst>
          </p:cNvPr>
          <p:cNvSpPr txBox="1"/>
          <p:nvPr/>
        </p:nvSpPr>
        <p:spPr>
          <a:xfrm>
            <a:off x="1397000" y="6375400"/>
            <a:ext cx="21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Further explanations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8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BF511-0C85-4347-92AC-0281DF5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PCA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32C82-1F50-A24D-9D8D-C7246AAF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23" y="2816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in notebook</a:t>
            </a:r>
          </a:p>
        </p:txBody>
      </p:sp>
    </p:spTree>
    <p:extLst>
      <p:ext uri="{BB962C8B-B14F-4D97-AF65-F5344CB8AC3E}">
        <p14:creationId xmlns:p14="http://schemas.microsoft.com/office/powerpoint/2010/main" val="406250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C85E-30CE-AF48-89E9-DB80D482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Statistics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36DD-229A-0544-A464-8B2BD803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“A </a:t>
            </a:r>
            <a:r>
              <a:rPr lang="en-US" sz="3200" strike="sngStrike" dirty="0">
                <a:solidFill>
                  <a:srgbClr val="FF0000"/>
                </a:solidFill>
              </a:rPr>
              <a:t>writer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6"/>
                </a:solidFill>
              </a:rPr>
              <a:t>statistician</a:t>
            </a:r>
            <a:r>
              <a:rPr lang="en-US" sz="3200" dirty="0"/>
              <a:t> is someone for whom </a:t>
            </a:r>
            <a:r>
              <a:rPr lang="en-US" sz="3200" strike="sngStrike" dirty="0">
                <a:solidFill>
                  <a:srgbClr val="FF0000"/>
                </a:solidFill>
              </a:rPr>
              <a:t>writing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6"/>
                </a:solidFill>
              </a:rPr>
              <a:t>answering questions </a:t>
            </a:r>
            <a:r>
              <a:rPr lang="en-US" sz="3200" dirty="0"/>
              <a:t>is more difficult than it is for other people.” 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Thomas Mann</a:t>
            </a:r>
          </a:p>
        </p:txBody>
      </p:sp>
      <p:pic>
        <p:nvPicPr>
          <p:cNvPr id="8194" name="Picture 2" descr="Mann in 1929">
            <a:extLst>
              <a:ext uri="{FF2B5EF4-FFF2-40B4-BE49-F238E27FC236}">
                <a16:creationId xmlns:a16="http://schemas.microsoft.com/office/drawing/2014/main" id="{840EFC83-E7BD-3649-8CF0-5D8597782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2" b="14793"/>
          <a:stretch/>
        </p:blipFill>
        <p:spPr bwMode="auto">
          <a:xfrm>
            <a:off x="6416567" y="11"/>
            <a:ext cx="5775431" cy="6273862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60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96EC-D493-1643-A184-2C28CC6B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148B-335E-A94D-8FFE-3955DF82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art of answering questions with data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Prorbability</a:t>
            </a:r>
            <a:r>
              <a:rPr lang="en-US" dirty="0"/>
              <a:t> theory + </a:t>
            </a:r>
            <a:r>
              <a:rPr lang="en-US" dirty="0" err="1"/>
              <a:t>infi</a:t>
            </a:r>
            <a:r>
              <a:rPr lang="en-US" dirty="0"/>
              <a:t> + linear algebra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4C37E5-BD3D-0149-80FE-EE0528773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501208"/>
              </p:ext>
            </p:extLst>
          </p:nvPr>
        </p:nvGraphicFramePr>
        <p:xfrm>
          <a:off x="2032000" y="3429000"/>
          <a:ext cx="8128000" cy="2442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66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1F3D-2254-FF48-860F-5CF9852A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DE3C-FDDE-FF4A-8664-53382E5C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expected weight of a newborn baby in 2018?</a:t>
            </a:r>
          </a:p>
          <a:p>
            <a:pPr lvl="1"/>
            <a:r>
              <a:rPr lang="en-US" dirty="0"/>
              <a:t>Measure all babies in the hospital when they are born.</a:t>
            </a:r>
          </a:p>
          <a:p>
            <a:pPr lvl="1"/>
            <a:endParaRPr lang="en-US" dirty="0"/>
          </a:p>
          <a:p>
            <a:r>
              <a:rPr lang="en-US" dirty="0"/>
              <a:t>What is the expected weight of a human in their 30s?</a:t>
            </a:r>
          </a:p>
          <a:p>
            <a:pPr lvl="1"/>
            <a:r>
              <a:rPr lang="en-US" dirty="0"/>
              <a:t> measure a random sample of people in their 30s.</a:t>
            </a:r>
          </a:p>
          <a:p>
            <a:pPr lvl="1"/>
            <a:endParaRPr lang="en-US" dirty="0"/>
          </a:p>
          <a:p>
            <a:r>
              <a:rPr lang="en-US" dirty="0"/>
              <a:t>Is the expected weight for men  greater than the expected weight for women?</a:t>
            </a:r>
          </a:p>
          <a:p>
            <a:pPr lvl="1"/>
            <a:r>
              <a:rPr lang="en-US" dirty="0"/>
              <a:t>Measure a random sample of men and women and compare.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6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type 1 type 2 error">
            <a:extLst>
              <a:ext uri="{FF2B5EF4-FFF2-40B4-BE49-F238E27FC236}">
                <a16:creationId xmlns:a16="http://schemas.microsoft.com/office/drawing/2014/main" id="{2A015A08-867C-7841-9E87-FC3BC07D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93800"/>
            <a:ext cx="110744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4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{458B792F-63F6-8A4B-9DCC-E09306DD5C3F}tf10001070</Template>
  <TotalTime>972</TotalTime>
  <Words>157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PCA</vt:lpstr>
      <vt:lpstr>PCA</vt:lpstr>
      <vt:lpstr>PCA</vt:lpstr>
      <vt:lpstr>PCA</vt:lpstr>
      <vt:lpstr>Statistics</vt:lpstr>
      <vt:lpstr>statistics</vt:lpstr>
      <vt:lpstr>Statistical inference</vt:lpstr>
      <vt:lpstr>PowerPoint Presentation</vt:lpstr>
      <vt:lpstr>PowerPoint Presentation</vt:lpstr>
      <vt:lpstr>PowerPoint Presentation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gurel</dc:creator>
  <cp:lastModifiedBy>doron gurel</cp:lastModifiedBy>
  <cp:revision>8</cp:revision>
  <dcterms:created xsi:type="dcterms:W3CDTF">2019-03-26T17:40:54Z</dcterms:created>
  <dcterms:modified xsi:type="dcterms:W3CDTF">2019-03-27T09:55:24Z</dcterms:modified>
</cp:coreProperties>
</file>