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5" r:id="rId10"/>
    <p:sldId id="264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2"/>
    <p:restoredTop sz="93382"/>
  </p:normalViewPr>
  <p:slideViewPr>
    <p:cSldViewPr snapToGrid="0" snapToObjects="1">
      <p:cViewPr varScale="1">
        <p:scale>
          <a:sx n="55" d="100"/>
          <a:sy n="55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6C81-18A9-9C49-9EBE-357858F6B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F702B-4E46-A249-BF14-F32FB86B7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4EC1-ED6C-3242-93E6-00DBCCEE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6E4A8-432D-C34D-AD0E-7DAEDAF5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3B1D-40A5-E14A-BB0B-2C9F4F1B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2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9539-8A99-594C-BC50-C5F2F7F1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27398-7EF3-7C41-B593-E85A062B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2C75-A6D5-C048-90FF-AD750002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8EE3-7DB3-504A-B3EE-708BB7D0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7D41-D41C-0A45-BE29-3ACEA1FF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31D7-C786-2C44-92FA-1886BEEC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C4686-AB07-ED45-AFDC-BA3B513C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5902-CC75-E545-8034-64A21BB7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0DFD-3EAB-3242-B64C-C629CCCA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7BFC-E1FE-BC44-89F0-907C6DC8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9F0-62C9-AD46-B628-6A6199D7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3718-A1AD-8E43-A33C-CEA080F6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02E6-437B-C845-A8B9-65A8ACD9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F3B9-7E60-CF4B-8992-EC597E05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FDD3-4793-D640-8412-100407A9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4FA-8F67-6940-B711-953E4D6A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778B1-EF36-CA4F-83D6-EC77522F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B57E-D482-CC43-8A1C-3514278D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14A6-B33F-F647-8A2D-DA0DCED0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C07E-86B5-3A4A-9228-7BE578D3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7CE-5AE6-4849-B8FC-86576F5E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CCE2-88DF-A847-8353-6121E8AE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90E0-7D1A-8640-A91C-4CBDF29C7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3E40C-837A-0441-B575-DCC3F591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6E6D-14F8-9347-8F9F-4D1436CE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ADF8-A1E6-8140-BCE9-F5E429CE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3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8088-E2AE-FF40-8830-CF449871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B92F6-9C7F-0D42-A088-5C003E1A0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1B130-33D9-9947-8AC0-8CFB82BDD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65DAF-B298-354F-993D-D6AFD700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FD14-EFF1-DB4A-B297-D4009A556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7805A-D262-A643-8C89-1D0AA6C0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A292-63AE-304B-B1E9-450BB7EE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AD000-CCA2-8443-B42B-B151AC86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4862-F305-C84F-8ECB-8AA9867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7E1DF-F2CD-FC46-802B-68FF589C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258AC-B522-BF44-86DD-6F259245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F21E-A652-4B4E-B913-264183BE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75050-9A98-924A-95DB-9821AA8E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95807-5AF9-0C46-B90F-FB40497D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ED47F-9AEC-C144-A174-95C1A832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9703-C84C-424F-A5AF-525CF357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A27A-8A6E-254F-B08E-DD87E276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163B-6F3B-B341-AE90-9CE9B000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F9561-0851-EA48-93AE-5E045BB7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9A05E-BBD8-D84C-A6EB-79554679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83623-8096-E54F-82A8-604ABEB2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5F19-2DD8-E54A-9C4E-14CA4102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88B10-6105-E140-BF0F-5199A0CF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1875D-18B0-D84F-A33A-09F260C7A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EA1C-37A3-584C-8B5A-00CA01C2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DBC9D-C869-FD48-B9C2-6F9B89E8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63826-585B-3C4E-A701-A39FED5F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0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33B5E-90A8-D34E-9782-528413EC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E0B1-32B4-8042-96B4-4B3DC534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7639-43C1-D741-817A-22AD1C4E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4331-9898-184D-BD67-719CCCB551F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EDD6-0A8E-6541-B729-F87A25AE0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FE76A-3A8D-C145-A32A-842868FF4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B12B-0CA1-3C4A-9953-BCE6C55DA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7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rongurel@gmail.com" TargetMode="External"/><Relationship Id="rId2" Type="http://schemas.openxmlformats.org/officeDocument/2006/relationships/hyperlink" Target="mailto:saharon@tauex.tau.ac.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B595-B0D4-4D49-9FCF-0AF6B173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data scientist meme">
            <a:extLst>
              <a:ext uri="{FF2B5EF4-FFF2-40B4-BE49-F238E27FC236}">
                <a16:creationId xmlns:a16="http://schemas.microsoft.com/office/drawing/2014/main" id="{813FE9C6-41C1-5846-9D2B-8C79B5FCDB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9" y="124549"/>
            <a:ext cx="9605962" cy="660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1A6E-37BF-2C44-81F4-8F8D85E7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25D4099-B240-D54D-9ABA-D2C2ACE37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807" y="683046"/>
            <a:ext cx="12943226" cy="53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1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A4-0A83-F44B-B1CD-66B6E3B5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48B5-221F-AC4B-9081-7F11E11F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mage result for data science cycle">
            <a:extLst>
              <a:ext uri="{FF2B5EF4-FFF2-40B4-BE49-F238E27FC236}">
                <a16:creationId xmlns:a16="http://schemas.microsoft.com/office/drawing/2014/main" id="{23161D0C-B7CC-8F40-809B-58488D9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65100"/>
            <a:ext cx="6045200" cy="65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B7A3-0DC4-B34E-9BBF-F5F2B428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09DD-4E11-B14B-A44E-F61F25AC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mage result for r vs python meme">
            <a:extLst>
              <a:ext uri="{FF2B5EF4-FFF2-40B4-BE49-F238E27FC236}">
                <a16:creationId xmlns:a16="http://schemas.microsoft.com/office/drawing/2014/main" id="{FDD1B2CC-FED5-684B-9607-DBD6D08AC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87350"/>
            <a:ext cx="81153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31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7B6B-ED2C-544D-9FB8-D039E308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4189-43DF-E649-BF38-916345E9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jupyter notebook">
            <a:extLst>
              <a:ext uri="{FF2B5EF4-FFF2-40B4-BE49-F238E27FC236}">
                <a16:creationId xmlns:a16="http://schemas.microsoft.com/office/drawing/2014/main" id="{00C76EBD-1962-9542-AFF4-2D8984C03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77863"/>
            <a:ext cx="11074400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azure">
            <a:extLst>
              <a:ext uri="{FF2B5EF4-FFF2-40B4-BE49-F238E27FC236}">
                <a16:creationId xmlns:a16="http://schemas.microsoft.com/office/drawing/2014/main" id="{63E09691-E718-644D-92AC-E736B3FC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8" y="3875903"/>
            <a:ext cx="4176712" cy="261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04488F-FB09-6940-A082-E74A5AF6C058}"/>
              </a:ext>
            </a:extLst>
          </p:cNvPr>
          <p:cNvSpPr/>
          <p:nvPr/>
        </p:nvSpPr>
        <p:spPr>
          <a:xfrm>
            <a:off x="415508" y="463649"/>
            <a:ext cx="3208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Let’s start!</a:t>
            </a:r>
          </a:p>
        </p:txBody>
      </p:sp>
    </p:spTree>
    <p:extLst>
      <p:ext uri="{BB962C8B-B14F-4D97-AF65-F5344CB8AC3E}">
        <p14:creationId xmlns:p14="http://schemas.microsoft.com/office/powerpoint/2010/main" val="34539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EEB-8328-FC4A-BE0F-DC3DFD6D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dirty="0"/>
              <a:t>מבוא למדע הנתונים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485F-EC5C-2844-986B-BBD7254C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מרצה: פרופ' סהרון </a:t>
            </a:r>
            <a:r>
              <a:rPr lang="he-IL" dirty="0" err="1"/>
              <a:t>רוסט</a:t>
            </a:r>
            <a:r>
              <a:rPr lang="he-IL" dirty="0"/>
              <a:t> </a:t>
            </a:r>
            <a:r>
              <a:rPr lang="en-US" u="sng" dirty="0">
                <a:hlinkClick r:id="rId2"/>
              </a:rPr>
              <a:t>saharon@tauex.tau.ac.il</a:t>
            </a:r>
            <a:br>
              <a:rPr lang="he-IL" dirty="0"/>
            </a:br>
            <a:r>
              <a:rPr lang="he-IL" dirty="0"/>
              <a:t>שעות קבלה: לפי תיאום באימייל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מתרגל: מר דורון </a:t>
            </a:r>
            <a:r>
              <a:rPr lang="he-IL" dirty="0" err="1"/>
              <a:t>גוראל</a:t>
            </a:r>
            <a:r>
              <a:rPr lang="he-IL" dirty="0"/>
              <a:t> </a:t>
            </a:r>
            <a:r>
              <a:rPr lang="en-US" u="sng" dirty="0">
                <a:hlinkClick r:id="rId3"/>
              </a:rPr>
              <a:t>dorongurel@gmail.com</a:t>
            </a:r>
            <a:br>
              <a:rPr lang="he-IL" dirty="0"/>
            </a:br>
            <a:r>
              <a:rPr lang="he-IL" dirty="0"/>
              <a:t>שעות קבלה: לפי תיאום באימייל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מטרת הקורס לייצר היכרות עם האספקטים השונים של התחום, ולשלב בין הבנה תיאורטית של עקרונות בסיסיים ורעיונות לבין התנסות מעשית בעבודה עם נתונים, בכל שלבי התהליך.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 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7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87D0-AEEA-4C4E-A00F-47E5C2E2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הנושאים התיאורטיים שיכוסו בקורס כוללים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6211-8B0E-7842-BA0F-DAB3DF9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r" rtl="1">
              <a:buNone/>
            </a:pPr>
            <a:r>
              <a:rPr lang="he-IL" dirty="0"/>
              <a:t>איסוף וארגון של נתונים: סקרים, טבלאות, </a:t>
            </a:r>
            <a:r>
              <a:rPr lang="en-US" dirty="0"/>
              <a:t>web scraping</a:t>
            </a:r>
          </a:p>
          <a:p>
            <a:pPr marL="0" lvl="0" indent="0" algn="r" rtl="1">
              <a:buNone/>
            </a:pPr>
            <a:r>
              <a:rPr lang="he-IL" dirty="0"/>
              <a:t>ניקוי והבנה של נתונים: סיכומים, ויזואליזציה, </a:t>
            </a:r>
            <a:r>
              <a:rPr lang="en-US" dirty="0"/>
              <a:t>principal component analysis</a:t>
            </a:r>
          </a:p>
          <a:p>
            <a:pPr marL="0" lvl="0" indent="0" algn="r" rtl="1">
              <a:buNone/>
            </a:pPr>
            <a:r>
              <a:rPr lang="he-IL" dirty="0"/>
              <a:t>חשיבה הסתברותית: מומנטים, התפלגויות מותנות, פרדוקס סימפסון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הסקה סטטיסטית: אמידה, בדיקת השערות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בניית מודלים על נתונים: רגרסיה לינארית ולוגיסטית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כלים ורעיונות בסיסיים בשיטות מודרניות: עצי החלטה, </a:t>
            </a:r>
            <a:r>
              <a:rPr lang="en-US" dirty="0"/>
              <a:t>gradient descent</a:t>
            </a:r>
            <a:r>
              <a:rPr lang="he-IL" dirty="0"/>
              <a:t>, </a:t>
            </a:r>
            <a:r>
              <a:rPr lang="he-IL" dirty="0" err="1"/>
              <a:t>רגולריזציה</a:t>
            </a:r>
            <a:r>
              <a:rPr lang="he-IL" dirty="0"/>
              <a:t>, פירוקי </a:t>
            </a:r>
            <a:r>
              <a:rPr lang="en-US" dirty="0"/>
              <a:t>bias-variance</a:t>
            </a:r>
          </a:p>
          <a:p>
            <a:pPr marL="0" lvl="0" indent="0" algn="r" rtl="1">
              <a:buNone/>
            </a:pPr>
            <a:r>
              <a:rPr lang="he-IL" dirty="0"/>
              <a:t>שיטות מודרניות לבניית מודלים: </a:t>
            </a:r>
            <a:r>
              <a:rPr lang="en-US" dirty="0"/>
              <a:t>Random Forest, Boosting, Deep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8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73E-0E62-5240-9994-8898444E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הקורס כולל עבודה מעשית נרחבת עם נתונים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9E6E-7CDF-634C-81B5-8DE3D73A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r" rtl="1">
              <a:buNone/>
            </a:pPr>
            <a:r>
              <a:rPr lang="he-IL" dirty="0"/>
              <a:t>תכנות בסביבת </a:t>
            </a:r>
            <a:r>
              <a:rPr lang="en-US" dirty="0"/>
              <a:t>Python </a:t>
            </a:r>
          </a:p>
          <a:p>
            <a:pPr marL="0" lvl="0" indent="0" algn="r" rtl="1">
              <a:buNone/>
            </a:pPr>
            <a:r>
              <a:rPr lang="en-US" dirty="0"/>
              <a:t>Case studies</a:t>
            </a:r>
            <a:r>
              <a:rPr lang="he-IL" dirty="0"/>
              <a:t> מעשיים שילוו את הקורס: </a:t>
            </a:r>
            <a:endParaRPr lang="en-US" dirty="0"/>
          </a:p>
          <a:p>
            <a:pPr marL="457200" lvl="1" indent="0" algn="r" rtl="1">
              <a:buNone/>
            </a:pPr>
            <a:r>
              <a:rPr lang="he-IL" dirty="0"/>
              <a:t>איסוף וארגון נתונים מאתר אינטרנט כגון  </a:t>
            </a:r>
            <a:r>
              <a:rPr lang="en-US" dirty="0" err="1"/>
              <a:t>Ebay.com</a:t>
            </a:r>
            <a:endParaRPr lang="en-US" dirty="0"/>
          </a:p>
          <a:p>
            <a:pPr marL="457200" lvl="1" indent="0" algn="r" rtl="1">
              <a:buNone/>
            </a:pPr>
            <a:r>
              <a:rPr lang="he-IL" dirty="0"/>
              <a:t>הבנת הנתונים וניתוחם</a:t>
            </a:r>
            <a:endParaRPr lang="en-US" dirty="0"/>
          </a:p>
          <a:p>
            <a:pPr marL="457200" lvl="1" indent="0" algn="r" rtl="1">
              <a:buNone/>
            </a:pPr>
            <a:r>
              <a:rPr lang="he-IL" dirty="0"/>
              <a:t>בניית מודלים עליהם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הרצאות אורח על </a:t>
            </a:r>
            <a:r>
              <a:rPr lang="en-US" dirty="0"/>
              <a:t>Case studies</a:t>
            </a:r>
            <a:r>
              <a:rPr lang="he-IL" dirty="0"/>
              <a:t> נוספים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0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5EA7-7F6A-0A43-A0E2-D67BD73C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רקע נדרש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1A74-551C-0545-9CD1-CA9E44C3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r" rtl="1">
              <a:buNone/>
            </a:pPr>
            <a:r>
              <a:rPr lang="he-IL" dirty="0"/>
              <a:t>ידע בסיסי באלגברה לינארית וחשבון אינטגרלי ברמה דומה לקורס 1ב של בי"ס למתמטיקה בשתי הסדרות 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ידע בסיסי בהסתברות ברמת קורס מבוא להסתברות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הכרות בסיסית עם סביבת מחשב ועקרונות כלליים של תוכנה ותכנות, ברמת קורס מבוא למחשבים</a:t>
            </a:r>
            <a:endParaRPr lang="en-US" dirty="0"/>
          </a:p>
          <a:p>
            <a:pPr marL="457200" lvl="1" indent="0" algn="r" rtl="1">
              <a:buNone/>
            </a:pPr>
            <a:r>
              <a:rPr lang="he-IL" dirty="0"/>
              <a:t>לא נדרשת היכרות עם </a:t>
            </a:r>
            <a:r>
              <a:rPr lang="en-US" dirty="0"/>
              <a:t>Python</a:t>
            </a:r>
            <a:r>
              <a:rPr lang="he-IL" dirty="0"/>
              <a:t>, אך הנושא לא יילמד במפורש אלא יסופקו חומרים לסגירת פערים עצמית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2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A330-F66B-1C42-A1B4-AA896E84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מרכיבי הציון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9F2F-53A6-DB46-9ED7-5ABE90D4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שיעורי בית (30%)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יינתנו מדי שבוע, להגשה עצמית 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יכללו תרגילים תיאורטיים ומעשיים (משימות במסגרת </a:t>
            </a:r>
            <a:r>
              <a:rPr lang="en-US" dirty="0"/>
              <a:t>case study</a:t>
            </a:r>
            <a:r>
              <a:rPr lang="he-IL" dirty="0"/>
              <a:t>)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חובת הגשה: לפחות 2/3 מתוך התרגילים (לפי מספרם הסופי, שיהיה בסביבות 13)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מבחן סיום (70%)</a:t>
            </a:r>
            <a:endParaRPr lang="en-US" dirty="0"/>
          </a:p>
          <a:p>
            <a:pPr marL="0" indent="0" algn="r" rtl="1">
              <a:buNone/>
            </a:pPr>
            <a:r>
              <a:rPr lang="he-IL" b="1" dirty="0"/>
              <a:t>הערה:</a:t>
            </a:r>
            <a:r>
              <a:rPr lang="he-IL" dirty="0"/>
              <a:t> שפת ההוראה בכיתה היא עברית (אלא אם תהיה דרישה אחרת), אך כל החומרים בקורס, כולל מצגות ושיעורי הבית יהיו ב</a:t>
            </a:r>
            <a:r>
              <a:rPr lang="he-IL" b="1" dirty="0"/>
              <a:t>אנגלית </a:t>
            </a:r>
            <a:r>
              <a:rPr lang="he-IL" dirty="0"/>
              <a:t>(השפה הבינ"ל של התחום).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B03C-615C-AD43-BEFA-3BC94719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0283-A22C-024C-9ADE-445161D4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Image result for data scientist meme">
            <a:extLst>
              <a:ext uri="{FF2B5EF4-FFF2-40B4-BE49-F238E27FC236}">
                <a16:creationId xmlns:a16="http://schemas.microsoft.com/office/drawing/2014/main" id="{DE642F5B-4F7A-294D-9693-4DCE860C2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0"/>
            <a:ext cx="7937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10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C029-EBDB-D94C-A096-AB7ED4F1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8865-583C-2441-A97B-A91A86E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data science venn">
            <a:extLst>
              <a:ext uri="{FF2B5EF4-FFF2-40B4-BE49-F238E27FC236}">
                <a16:creationId xmlns:a16="http://schemas.microsoft.com/office/drawing/2014/main" id="{1249504D-4BC5-3E42-897D-6FB88170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65099"/>
            <a:ext cx="6478587" cy="71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5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90171E22-4797-1345-9C24-37190C4D24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6"/>
          <a:stretch/>
        </p:blipFill>
        <p:spPr bwMode="auto">
          <a:xfrm>
            <a:off x="2600325" y="24964"/>
            <a:ext cx="6466604" cy="683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7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271</Words>
  <Application>Microsoft Macintosh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מבוא למדע הנתונים</vt:lpstr>
      <vt:lpstr>הנושאים התיאורטיים שיכוסו בקורס כוללים</vt:lpstr>
      <vt:lpstr>הקורס כולל עבודה מעשית נרחבת עם נתונים</vt:lpstr>
      <vt:lpstr>רקע נדרש</vt:lpstr>
      <vt:lpstr>מרכיבי הציון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gurel</dc:creator>
  <cp:lastModifiedBy>doron gurel</cp:lastModifiedBy>
  <cp:revision>6</cp:revision>
  <dcterms:created xsi:type="dcterms:W3CDTF">2019-02-27T09:09:36Z</dcterms:created>
  <dcterms:modified xsi:type="dcterms:W3CDTF">2019-02-27T16:51:09Z</dcterms:modified>
</cp:coreProperties>
</file>