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av" ContentType="audio/wav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6"/>
  </p:notesMasterIdLst>
  <p:sldIdLst>
    <p:sldId id="256" r:id="rId2"/>
    <p:sldId id="366" r:id="rId3"/>
    <p:sldId id="367" r:id="rId4"/>
    <p:sldId id="311" r:id="rId5"/>
    <p:sldId id="368" r:id="rId6"/>
    <p:sldId id="312" r:id="rId7"/>
    <p:sldId id="313" r:id="rId8"/>
    <p:sldId id="314" r:id="rId9"/>
    <p:sldId id="315" r:id="rId10"/>
    <p:sldId id="316" r:id="rId11"/>
    <p:sldId id="317" r:id="rId12"/>
    <p:sldId id="319" r:id="rId13"/>
    <p:sldId id="320" r:id="rId14"/>
    <p:sldId id="322" r:id="rId15"/>
    <p:sldId id="323" r:id="rId16"/>
    <p:sldId id="325" r:id="rId17"/>
    <p:sldId id="327" r:id="rId18"/>
    <p:sldId id="328" r:id="rId19"/>
    <p:sldId id="329" r:id="rId20"/>
    <p:sldId id="330" r:id="rId21"/>
    <p:sldId id="331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65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7" r:id="rId50"/>
    <p:sldId id="378" r:id="rId51"/>
    <p:sldId id="379" r:id="rId52"/>
    <p:sldId id="380" r:id="rId53"/>
    <p:sldId id="381" r:id="rId54"/>
    <p:sldId id="382" r:id="rId55"/>
    <p:sldId id="383" r:id="rId56"/>
    <p:sldId id="384" r:id="rId57"/>
    <p:sldId id="385" r:id="rId58"/>
    <p:sldId id="386" r:id="rId59"/>
    <p:sldId id="387" r:id="rId60"/>
    <p:sldId id="388" r:id="rId61"/>
    <p:sldId id="389" r:id="rId62"/>
    <p:sldId id="390" r:id="rId63"/>
    <p:sldId id="391" r:id="rId64"/>
    <p:sldId id="392" r:id="rId65"/>
    <p:sldId id="393" r:id="rId66"/>
    <p:sldId id="394" r:id="rId67"/>
    <p:sldId id="395" r:id="rId68"/>
    <p:sldId id="396" r:id="rId69"/>
    <p:sldId id="397" r:id="rId70"/>
    <p:sldId id="398" r:id="rId71"/>
    <p:sldId id="399" r:id="rId72"/>
    <p:sldId id="400" r:id="rId73"/>
    <p:sldId id="401" r:id="rId74"/>
    <p:sldId id="402" r:id="rId7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450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/>
    <p:restoredTop sz="94607"/>
  </p:normalViewPr>
  <p:slideViewPr>
    <p:cSldViewPr snapToGrid="0">
      <p:cViewPr varScale="1">
        <p:scale>
          <a:sx n="119" d="100"/>
          <a:sy n="119" d="100"/>
        </p:scale>
        <p:origin x="18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2FE1C-2ACC-E541-BE46-3A69916963B6}" type="datetimeFigureOut">
              <a:rPr lang="en-US" smtClean="0"/>
              <a:t>8/10/17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BF2EE-4222-5545-8C33-8348F300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13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0" y="2085975"/>
            <a:ext cx="5638800" cy="1038225"/>
          </a:xfrm>
        </p:spPr>
        <p:txBody>
          <a:bodyPr lIns="92075" rIns="92075"/>
          <a:lstStyle>
            <a:lvl1pPr marL="0" indent="0">
              <a:lnSpc>
                <a:spcPct val="70000"/>
              </a:lnSpc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1295400" y="6365875"/>
            <a:ext cx="426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2pPr lvl="1">
              <a:defRPr>
                <a:latin typeface="+mn-lt"/>
              </a:defRPr>
            </a:lvl2pPr>
          </a:lstStyle>
          <a:p>
            <a:pPr lvl="1"/>
            <a:fld id="{97CA68DB-24DC-42D5-BCCB-BFDE2B8015A3}" type="slidenum">
              <a:rPr lang="en-US"/>
              <a:pPr lvl="1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499334C8-9BF5-4BA9-9D10-EA6EB3094CC3}" type="slidenum">
              <a:rPr lang="en-US"/>
              <a:pPr lvl="1"/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09600"/>
            <a:ext cx="20193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2625" y="609600"/>
            <a:ext cx="59086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3308487F-86F1-4039-91E4-86DFC8CE1166}" type="slidenum">
              <a:rPr lang="en-US"/>
              <a:pPr lvl="1"/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936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2625" y="609600"/>
            <a:ext cx="8080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2625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5025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2625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4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0EE01710-0744-4DDE-A512-A8F35004D970}" type="slidenum">
              <a:rPr lang="en-US"/>
              <a:pPr lvl="1"/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EB6FE3EB-27C6-4BAD-B2C0-19A7C951F59C}" type="slidenum">
              <a:rPr lang="en-US"/>
              <a:pPr lvl="1"/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6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9E2588A6-06FF-4CDA-94E2-98B3A10A8BE7}" type="slidenum">
              <a:rPr lang="en-US"/>
              <a:pPr lvl="1"/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DA4D0D53-F7EB-459F-8114-AA29F7806737}" type="slidenum">
              <a:rPr lang="en-US"/>
              <a:pPr lvl="1"/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182423FD-3354-4DBC-9EC5-6817BCBFD3BA}" type="slidenum">
              <a:rPr lang="en-US"/>
              <a:pPr lvl="1"/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F4D02144-3E00-4756-80CB-CF0D3EF58562}" type="slidenum">
              <a:rPr lang="en-US"/>
              <a:pPr lvl="1"/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E291E4AE-9F05-4E94-9844-9F450342E5FB}" type="slidenum">
              <a:rPr lang="en-US"/>
              <a:pPr lvl="1"/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01F063AA-7368-4C29-8B3B-457088168D8A}" type="slidenum">
              <a:rPr lang="en-US"/>
              <a:pPr lvl="1"/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609600"/>
            <a:ext cx="808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25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15188" y="6442075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2625" y="6365875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9313" y="6148388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0" rIns="92075" bIns="0" numCol="1" anchor="b" anchorCtr="0" compatLnSpc="1">
            <a:prstTxWarp prst="textNoShape">
              <a:avLst/>
            </a:prstTxWarp>
          </a:bodyPr>
          <a:lstStyle>
            <a:lvl2pPr lvl="1" algn="r">
              <a:defRPr sz="1400">
                <a:latin typeface="+mj-lt"/>
              </a:defRPr>
            </a:lvl2pPr>
          </a:lstStyle>
          <a:p>
            <a:pPr lvl="1"/>
            <a:fld id="{21F547E2-3359-4901-812B-6300D2714068}" type="slidenum">
              <a:rPr lang="en-US"/>
              <a:pPr lvl="1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wmf"/><Relationship Id="rId3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3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438400"/>
            <a:ext cx="57150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Module 5</a:t>
            </a:r>
            <a:b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</a:b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Streams and Exceptions</a:t>
            </a:r>
            <a:endParaRPr lang="en-US" sz="2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3154" y="4335331"/>
            <a:ext cx="3113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Zybooks</a:t>
            </a:r>
            <a:r>
              <a:rPr lang="en-US" dirty="0" smtClean="0"/>
              <a:t> Chapters 9–10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1524000"/>
            <a:ext cx="60229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err="1" smtClean="0">
                <a:solidFill>
                  <a:schemeClr val="tx1"/>
                </a:solidFill>
                <a:latin typeface="Comic Sans MS" pitchFamily="66" charset="0"/>
              </a:rPr>
              <a:t>ifstream</a:t>
            </a:r>
            <a:r>
              <a:rPr lang="en-US" sz="3200" dirty="0" smtClean="0">
                <a:solidFill>
                  <a:schemeClr val="tx1"/>
                </a:solidFill>
                <a:latin typeface="Comic Sans MS" pitchFamily="66" charset="0"/>
              </a:rPr>
              <a:t> Operations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1219200" y="3200400"/>
            <a:ext cx="6144631" cy="132343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&gt;&gt;		stream extraction </a:t>
            </a:r>
            <a:r>
              <a:rPr lang="en-US" sz="2000" dirty="0" smtClean="0">
                <a:latin typeface="Comic Sans MS" pitchFamily="66" charset="0"/>
              </a:rPr>
              <a:t>(read) operator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get ( )		extract one character</a:t>
            </a:r>
          </a:p>
          <a:p>
            <a:r>
              <a:rPr lang="en-US" sz="2000" dirty="0" err="1">
                <a:latin typeface="Comic Sans MS" pitchFamily="66" charset="0"/>
              </a:rPr>
              <a:t>getline</a:t>
            </a:r>
            <a:r>
              <a:rPr lang="en-US" sz="2000" dirty="0">
                <a:latin typeface="Comic Sans MS" pitchFamily="66" charset="0"/>
              </a:rPr>
              <a:t>( )          read a line of </a:t>
            </a:r>
            <a:r>
              <a:rPr lang="en-US" sz="2000" dirty="0" smtClean="0">
                <a:latin typeface="Comic Sans MS" pitchFamily="66" charset="0"/>
              </a:rPr>
              <a:t>text into </a:t>
            </a:r>
            <a:r>
              <a:rPr lang="en-US" sz="2000" dirty="0">
                <a:latin typeface="Comic Sans MS" pitchFamily="66" charset="0"/>
              </a:rPr>
              <a:t>a </a:t>
            </a:r>
            <a:r>
              <a:rPr lang="en-US" sz="2000" dirty="0" smtClean="0">
                <a:latin typeface="Comic Sans MS" pitchFamily="66" charset="0"/>
              </a:rPr>
              <a:t>string*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ignore( )	skip a character</a:t>
            </a: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1671021" y="4648200"/>
            <a:ext cx="4690708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these ought to look familiar, they are the same</a:t>
            </a:r>
          </a:p>
          <a:p>
            <a:pPr algn="ctr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functions we use on </a:t>
            </a:r>
            <a:r>
              <a:rPr lang="en-US" sz="1600" dirty="0" err="1" smtClean="0">
                <a:solidFill>
                  <a:srgbClr val="CCECFF"/>
                </a:solidFill>
                <a:latin typeface="Comic Sans MS" pitchFamily="66" charset="0"/>
              </a:rPr>
              <a:t>cin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 </a:t>
            </a:r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and </a:t>
            </a:r>
            <a:r>
              <a:rPr lang="en-US" sz="1600" dirty="0" err="1" smtClean="0">
                <a:solidFill>
                  <a:srgbClr val="CCECFF"/>
                </a:solidFill>
                <a:latin typeface="Comic Sans MS" pitchFamily="66" charset="0"/>
              </a:rPr>
              <a:t>cout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.</a:t>
            </a:r>
            <a:endParaRPr lang="en-US" sz="1600" dirty="0">
              <a:solidFill>
                <a:srgbClr val="CCECFF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1796" y="5630510"/>
            <a:ext cx="724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*We usually don’t use </a:t>
            </a:r>
            <a:r>
              <a:rPr lang="en-US" sz="1800" dirty="0" err="1" smtClean="0"/>
              <a:t>ifstream</a:t>
            </a:r>
            <a:r>
              <a:rPr lang="en-US" sz="1800" dirty="0" smtClean="0"/>
              <a:t>::</a:t>
            </a:r>
            <a:r>
              <a:rPr lang="en-US" sz="1800" dirty="0" err="1" smtClean="0"/>
              <a:t>getline</a:t>
            </a:r>
            <a:r>
              <a:rPr lang="en-US" sz="1800" dirty="0" smtClean="0"/>
              <a:t>. It is best to use the stand-alone </a:t>
            </a:r>
            <a:r>
              <a:rPr lang="en-US" sz="1800" dirty="0" err="1" smtClean="0"/>
              <a:t>getline</a:t>
            </a:r>
            <a:r>
              <a:rPr lang="en-US" sz="1800" dirty="0" smtClean="0"/>
              <a:t> function defined in &lt;string&gt; that we have already seen.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2362200"/>
            <a:ext cx="6673622" cy="3477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	</a:t>
            </a:r>
            <a:r>
              <a:rPr lang="en-US" sz="2000" dirty="0" err="1">
                <a:latin typeface="Comic Sans MS" pitchFamily="66" charset="0"/>
              </a:rPr>
              <a:t>ifstream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fileData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(“</a:t>
            </a:r>
            <a:r>
              <a:rPr lang="en-US" sz="2000" dirty="0" err="1" smtClean="0">
                <a:latin typeface="Comic Sans MS" pitchFamily="66" charset="0"/>
              </a:rPr>
              <a:t>thefile.txt</a:t>
            </a:r>
            <a:r>
              <a:rPr lang="en-US" sz="2000" dirty="0">
                <a:latin typeface="Comic Sans MS" pitchFamily="66" charset="0"/>
              </a:rPr>
              <a:t>”);</a:t>
            </a:r>
          </a:p>
          <a:p>
            <a:pPr>
              <a:defRPr/>
            </a:pPr>
            <a:endParaRPr lang="en-US" sz="2000" dirty="0">
              <a:latin typeface="Comic Sans MS" pitchFamily="66" charset="0"/>
            </a:endParaRPr>
          </a:p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            char  a;</a:t>
            </a:r>
          </a:p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	string s;</a:t>
            </a:r>
          </a:p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	</a:t>
            </a:r>
            <a:r>
              <a:rPr lang="en-US" sz="2000" dirty="0" err="1">
                <a:latin typeface="Comic Sans MS" pitchFamily="66" charset="0"/>
              </a:rPr>
              <a:t>int</a:t>
            </a:r>
            <a:r>
              <a:rPr lang="en-US" sz="2000" dirty="0">
                <a:latin typeface="Comic Sans MS" pitchFamily="66" charset="0"/>
              </a:rPr>
              <a:t> n;</a:t>
            </a:r>
          </a:p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	</a:t>
            </a:r>
          </a:p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	a = </a:t>
            </a:r>
            <a:r>
              <a:rPr lang="en-US" sz="2000" dirty="0" err="1">
                <a:latin typeface="Comic Sans MS" pitchFamily="66" charset="0"/>
              </a:rPr>
              <a:t>fileData.get</a:t>
            </a:r>
            <a:r>
              <a:rPr lang="en-US" sz="2000" dirty="0">
                <a:latin typeface="Comic Sans MS" pitchFamily="66" charset="0"/>
              </a:rPr>
              <a:t>( </a:t>
            </a:r>
            <a:r>
              <a:rPr lang="en-US" sz="2000" dirty="0" smtClean="0">
                <a:latin typeface="Comic Sans MS" pitchFamily="66" charset="0"/>
              </a:rPr>
              <a:t>);          // Reads 1 character</a:t>
            </a:r>
            <a:endParaRPr lang="en-US" sz="2000" dirty="0">
              <a:latin typeface="Comic Sans MS" pitchFamily="66" charset="0"/>
            </a:endParaRPr>
          </a:p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	</a:t>
            </a:r>
            <a:r>
              <a:rPr lang="en-US" sz="2000" dirty="0" err="1">
                <a:latin typeface="Comic Sans MS" pitchFamily="66" charset="0"/>
              </a:rPr>
              <a:t>fileData.ignore</a:t>
            </a:r>
            <a:r>
              <a:rPr lang="en-US" sz="2000" dirty="0">
                <a:latin typeface="Comic Sans MS" pitchFamily="66" charset="0"/>
              </a:rPr>
              <a:t>( );           // pass over </a:t>
            </a:r>
            <a:r>
              <a:rPr lang="en-US" sz="2000" dirty="0" smtClean="0">
                <a:latin typeface="Comic Sans MS" pitchFamily="66" charset="0"/>
              </a:rPr>
              <a:t>newline</a:t>
            </a:r>
          </a:p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                 			   // (if applicable)</a:t>
            </a:r>
            <a:endParaRPr lang="en-US" sz="2000" dirty="0">
              <a:latin typeface="Comic Sans MS" pitchFamily="66" charset="0"/>
            </a:endParaRPr>
          </a:p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	</a:t>
            </a:r>
            <a:r>
              <a:rPr lang="en-US" sz="2000" dirty="0" err="1">
                <a:latin typeface="Comic Sans MS" pitchFamily="66" charset="0"/>
              </a:rPr>
              <a:t>getline</a:t>
            </a:r>
            <a:r>
              <a:rPr lang="en-US" sz="2000" dirty="0">
                <a:latin typeface="Comic Sans MS" pitchFamily="66" charset="0"/>
              </a:rPr>
              <a:t>(</a:t>
            </a:r>
            <a:r>
              <a:rPr lang="en-US" sz="2000" dirty="0" err="1">
                <a:latin typeface="Comic Sans MS" pitchFamily="66" charset="0"/>
              </a:rPr>
              <a:t>fileData</a:t>
            </a:r>
            <a:r>
              <a:rPr lang="en-US" sz="2000" dirty="0">
                <a:latin typeface="Comic Sans MS" pitchFamily="66" charset="0"/>
              </a:rPr>
              <a:t>, s</a:t>
            </a:r>
            <a:r>
              <a:rPr lang="en-US" sz="2000" dirty="0" smtClean="0">
                <a:latin typeface="Comic Sans MS" pitchFamily="66" charset="0"/>
              </a:rPr>
              <a:t>);        // stand-alone </a:t>
            </a:r>
            <a:r>
              <a:rPr lang="en-US" sz="2000" dirty="0" err="1" smtClean="0">
                <a:latin typeface="Comic Sans MS" pitchFamily="66" charset="0"/>
              </a:rPr>
              <a:t>getline</a:t>
            </a:r>
            <a:endParaRPr lang="en-US" sz="2000" dirty="0">
              <a:latin typeface="Comic Sans MS" pitchFamily="66" charset="0"/>
            </a:endParaRPr>
          </a:p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	</a:t>
            </a:r>
            <a:r>
              <a:rPr lang="en-US" sz="2000" dirty="0" err="1">
                <a:latin typeface="Comic Sans MS" pitchFamily="66" charset="0"/>
              </a:rPr>
              <a:t>fileData</a:t>
            </a:r>
            <a:r>
              <a:rPr lang="en-US" sz="2000" dirty="0">
                <a:latin typeface="Comic Sans MS" pitchFamily="66" charset="0"/>
              </a:rPr>
              <a:t> &gt;&gt; n</a:t>
            </a:r>
            <a:r>
              <a:rPr lang="en-US" sz="2000" dirty="0" smtClean="0">
                <a:latin typeface="Comic Sans MS" pitchFamily="66" charset="0"/>
              </a:rPr>
              <a:t>;		  // Read numeric text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9400" y="1219200"/>
            <a:ext cx="282000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latin typeface="Comic Sans MS" pitchFamily="66" charset="0"/>
              </a:rPr>
              <a:t>Example 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1828800" y="1295400"/>
            <a:ext cx="60229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rgbClr val="CCECFF"/>
                </a:solidFill>
                <a:latin typeface="Comic Sans MS" pitchFamily="66" charset="0"/>
              </a:rPr>
              <a:t>Stream variables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1524000" y="2743200"/>
            <a:ext cx="6035675" cy="2225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A stream object is like any other variable, but</a:t>
            </a:r>
          </a:p>
          <a:p>
            <a:r>
              <a:rPr lang="en-US" sz="2000" dirty="0">
                <a:latin typeface="Comic Sans MS" pitchFamily="66" charset="0"/>
              </a:rPr>
              <a:t>there are some important exceptions: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You cannot assign a value to a stream variable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If you pass a stream variable as a parameter, you</a:t>
            </a:r>
          </a:p>
          <a:p>
            <a:r>
              <a:rPr lang="en-US" sz="2000" u="sng" dirty="0">
                <a:latin typeface="Comic Sans MS" pitchFamily="66" charset="0"/>
              </a:rPr>
              <a:t>must pass it by reference</a:t>
            </a:r>
            <a:r>
              <a:rPr lang="en-US" sz="2000" dirty="0" smtClean="0">
                <a:latin typeface="Comic Sans MS" pitchFamily="66" charset="0"/>
              </a:rPr>
              <a:t>. (It can’t be copied)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3" descr="j035185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4038600"/>
            <a:ext cx="12033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rgbClr val="CCECFF"/>
                </a:solidFill>
                <a:latin typeface="Comic Sans MS" pitchFamily="66" charset="0"/>
              </a:rPr>
              <a:t>Connecting a Stream to a File</a:t>
            </a:r>
          </a:p>
        </p:txBody>
      </p:sp>
      <p:pic>
        <p:nvPicPr>
          <p:cNvPr id="15364" name="Picture 3" descr="j02303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181600"/>
            <a:ext cx="14065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2498725" y="2139950"/>
            <a:ext cx="4693914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Comic Sans MS" pitchFamily="66" charset="0"/>
              </a:rPr>
              <a:t>ifstream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inputStream</a:t>
            </a:r>
            <a:r>
              <a:rPr lang="en-US" sz="2000" dirty="0">
                <a:latin typeface="Comic Sans MS" pitchFamily="66" charset="0"/>
              </a:rPr>
              <a:t>(“</a:t>
            </a:r>
            <a:r>
              <a:rPr lang="en-US" sz="2000" dirty="0" err="1">
                <a:latin typeface="Comic Sans MS" pitchFamily="66" charset="0"/>
              </a:rPr>
              <a:t>theData.txt</a:t>
            </a:r>
            <a:r>
              <a:rPr lang="en-US" sz="2000" dirty="0">
                <a:latin typeface="Comic Sans MS" pitchFamily="66" charset="0"/>
              </a:rPr>
              <a:t>”);</a:t>
            </a:r>
          </a:p>
          <a:p>
            <a:endParaRPr lang="en-US" sz="2000" dirty="0">
              <a:latin typeface="Comic Sans MS" pitchFamily="66" charset="0"/>
            </a:endParaRP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152400" y="4343400"/>
            <a:ext cx="3505200" cy="4572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67" name="AutoShape 6"/>
          <p:cNvSpPr>
            <a:spLocks noChangeArrowheads="1"/>
          </p:cNvSpPr>
          <p:nvPr/>
        </p:nvSpPr>
        <p:spPr bwMode="auto">
          <a:xfrm>
            <a:off x="1219200" y="4724400"/>
            <a:ext cx="304800" cy="838200"/>
          </a:xfrm>
          <a:prstGeom prst="upArrow">
            <a:avLst>
              <a:gd name="adj1" fmla="val 50000"/>
              <a:gd name="adj2" fmla="val 68750"/>
            </a:avLst>
          </a:prstGeom>
          <a:solidFill>
            <a:srgbClr val="FF6600"/>
          </a:solidFill>
          <a:ln w="12700" algn="ctr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152400" y="4343400"/>
            <a:ext cx="3324949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Widget     123V89001   12.95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76200" y="4038600"/>
            <a:ext cx="1332416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mic Sans MS" pitchFamily="66" charset="0"/>
              </a:rPr>
              <a:t>theData.txt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4648200" y="4038600"/>
            <a:ext cx="3429000" cy="457200"/>
          </a:xfrm>
          <a:prstGeom prst="rect">
            <a:avLst/>
          </a:prstGeom>
          <a:solidFill>
            <a:srgbClr val="CCFFCC">
              <a:alpha val="50195"/>
            </a:srgbClr>
          </a:solidFill>
          <a:ln w="12700" algn="ctr">
            <a:solidFill>
              <a:srgbClr val="80008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4572000" y="3733800"/>
            <a:ext cx="1377300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mic Sans MS" pitchFamily="66" charset="0"/>
              </a:rPr>
              <a:t>inputStream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5372" name="AutoShape 11"/>
          <p:cNvSpPr>
            <a:spLocks noChangeArrowheads="1"/>
          </p:cNvSpPr>
          <p:nvPr/>
        </p:nvSpPr>
        <p:spPr bwMode="auto">
          <a:xfrm rot="-5400000">
            <a:off x="7277100" y="3695700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rgbClr val="FF6600"/>
          </a:solidFill>
          <a:ln w="12700" algn="ctr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7010400" y="2900363"/>
            <a:ext cx="174783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to program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2222474" y="5243780"/>
            <a:ext cx="6546985" cy="10156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The preferred method for opening  a file is to supply</a:t>
            </a:r>
          </a:p>
          <a:p>
            <a:r>
              <a:rPr lang="en-US" sz="2000" dirty="0" smtClean="0">
                <a:latin typeface="Comic Sans MS" pitchFamily="66" charset="0"/>
              </a:rPr>
              <a:t>the path when the stream object is created, like this</a:t>
            </a:r>
            <a:endParaRPr lang="en-US" sz="2000" dirty="0">
              <a:latin typeface="Comic Sans MS" pitchFamily="66" charset="0"/>
            </a:endParaRPr>
          </a:p>
          <a:p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762000"/>
            <a:ext cx="6937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rgbClr val="CCECFF"/>
                </a:solidFill>
                <a:latin typeface="Comic Sans MS" pitchFamily="66" charset="0"/>
              </a:rPr>
              <a:t>Reading From a Text File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1447800" y="1905000"/>
            <a:ext cx="6365845" cy="10156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To read  data from a text file, use the stream</a:t>
            </a:r>
          </a:p>
          <a:p>
            <a:r>
              <a:rPr lang="en-US" sz="2000" dirty="0">
                <a:latin typeface="Comic Sans MS" pitchFamily="66" charset="0"/>
              </a:rPr>
              <a:t>extraction </a:t>
            </a:r>
            <a:r>
              <a:rPr lang="en-US" sz="2000" dirty="0" smtClean="0">
                <a:latin typeface="Comic Sans MS" pitchFamily="66" charset="0"/>
              </a:rPr>
              <a:t>operator (&gt;&gt;), </a:t>
            </a:r>
            <a:r>
              <a:rPr lang="en-US" sz="2000" dirty="0">
                <a:latin typeface="Comic Sans MS" pitchFamily="66" charset="0"/>
              </a:rPr>
              <a:t>just as you would use it to </a:t>
            </a:r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r</a:t>
            </a:r>
            <a:r>
              <a:rPr lang="en-US" sz="2000" dirty="0" smtClean="0">
                <a:latin typeface="Comic Sans MS" pitchFamily="66" charset="0"/>
              </a:rPr>
              <a:t>ead from </a:t>
            </a:r>
            <a:r>
              <a:rPr lang="en-US" sz="2000" dirty="0">
                <a:latin typeface="Comic Sans MS" pitchFamily="66" charset="0"/>
              </a:rPr>
              <a:t>the keyboard</a:t>
            </a:r>
            <a:r>
              <a:rPr lang="en-US" sz="2000" dirty="0" smtClean="0">
                <a:latin typeface="Comic Sans MS" pitchFamily="66" charset="0"/>
              </a:rPr>
              <a:t>. It skips spaces.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1447800" y="3276600"/>
            <a:ext cx="6216766" cy="286232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string description;       // </a:t>
            </a:r>
            <a:r>
              <a:rPr lang="en-US" sz="2000" dirty="0" smtClean="0">
                <a:latin typeface="Comic Sans MS" pitchFamily="66" charset="0"/>
              </a:rPr>
              <a:t>will have no </a:t>
            </a:r>
            <a:r>
              <a:rPr lang="en-US" sz="2000" dirty="0">
                <a:latin typeface="Comic Sans MS" pitchFamily="66" charset="0"/>
              </a:rPr>
              <a:t>spaces</a:t>
            </a:r>
          </a:p>
          <a:p>
            <a:r>
              <a:rPr lang="en-US" sz="2000" dirty="0">
                <a:latin typeface="Comic Sans MS" pitchFamily="66" charset="0"/>
              </a:rPr>
              <a:t>string </a:t>
            </a:r>
            <a:r>
              <a:rPr lang="en-US" sz="2000" dirty="0" err="1">
                <a:latin typeface="Comic Sans MS" pitchFamily="66" charset="0"/>
              </a:rPr>
              <a:t>partNumber</a:t>
            </a:r>
            <a:r>
              <a:rPr lang="en-US" sz="2000" dirty="0">
                <a:latin typeface="Comic Sans MS" pitchFamily="66" charset="0"/>
              </a:rPr>
              <a:t>;     // </a:t>
            </a:r>
            <a:r>
              <a:rPr lang="en-US" sz="2000" dirty="0" smtClean="0">
                <a:latin typeface="Comic Sans MS" pitchFamily="66" charset="0"/>
              </a:rPr>
              <a:t>            "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double price;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 err="1">
                <a:latin typeface="Comic Sans MS" pitchFamily="66" charset="0"/>
              </a:rPr>
              <a:t>ifstream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inputStream</a:t>
            </a:r>
            <a:r>
              <a:rPr lang="en-US" sz="2000" dirty="0">
                <a:latin typeface="Comic Sans MS" pitchFamily="66" charset="0"/>
              </a:rPr>
              <a:t>(“</a:t>
            </a:r>
            <a:r>
              <a:rPr lang="en-US" sz="2000" dirty="0" err="1">
                <a:latin typeface="Comic Sans MS" pitchFamily="66" charset="0"/>
              </a:rPr>
              <a:t>theData.txt</a:t>
            </a:r>
            <a:r>
              <a:rPr lang="en-US" sz="2000" dirty="0">
                <a:latin typeface="Comic Sans MS" pitchFamily="66" charset="0"/>
              </a:rPr>
              <a:t>”);</a:t>
            </a:r>
          </a:p>
          <a:p>
            <a:r>
              <a:rPr lang="en-US" sz="2000" dirty="0" smtClean="0">
                <a:latin typeface="Comic Sans MS" pitchFamily="66" charset="0"/>
              </a:rPr>
              <a:t>…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 err="1">
                <a:latin typeface="Comic Sans MS" pitchFamily="66" charset="0"/>
              </a:rPr>
              <a:t>inputStream</a:t>
            </a:r>
            <a:r>
              <a:rPr lang="en-US" sz="2000" dirty="0">
                <a:latin typeface="Comic Sans MS" pitchFamily="66" charset="0"/>
              </a:rPr>
              <a:t> &gt;&gt; description &gt;&gt; </a:t>
            </a:r>
            <a:r>
              <a:rPr lang="en-US" sz="2000" dirty="0" err="1">
                <a:latin typeface="Comic Sans MS" pitchFamily="66" charset="0"/>
              </a:rPr>
              <a:t>partNumber</a:t>
            </a:r>
            <a:r>
              <a:rPr lang="en-US" sz="2000" dirty="0">
                <a:latin typeface="Comic Sans MS" pitchFamily="66" charset="0"/>
              </a:rPr>
              <a:t> &gt;&gt; price;</a:t>
            </a:r>
          </a:p>
          <a:p>
            <a:r>
              <a:rPr lang="en-US" sz="2000" dirty="0">
                <a:latin typeface="Comic Sans MS" pitchFamily="66" charset="0"/>
              </a:rPr>
              <a:t>…</a:t>
            </a:r>
          </a:p>
          <a:p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1143000"/>
            <a:ext cx="6937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rgbClr val="CCECFF"/>
                </a:solidFill>
                <a:latin typeface="Comic Sans MS" pitchFamily="66" charset="0"/>
              </a:rPr>
              <a:t>Reading From a Text File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1524000" y="2514600"/>
            <a:ext cx="6521337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If the data contains spaces, e.g. a person’s </a:t>
            </a:r>
            <a:r>
              <a:rPr lang="en-US" sz="2000" dirty="0" smtClean="0">
                <a:latin typeface="Comic Sans MS" pitchFamily="66" charset="0"/>
              </a:rPr>
              <a:t>full name,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then you </a:t>
            </a:r>
            <a:r>
              <a:rPr lang="en-US" sz="2000" dirty="0" smtClean="0">
                <a:latin typeface="Comic Sans MS" pitchFamily="66" charset="0"/>
              </a:rPr>
              <a:t>can use the </a:t>
            </a:r>
            <a:r>
              <a:rPr lang="en-US" sz="2000" b="1" dirty="0" err="1" smtClean="0">
                <a:latin typeface="Comic Sans MS" pitchFamily="66" charset="0"/>
              </a:rPr>
              <a:t>getline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function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1447800" y="3717925"/>
            <a:ext cx="4693914" cy="224676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string name;</a:t>
            </a:r>
          </a:p>
          <a:p>
            <a:pPr>
              <a:defRPr/>
            </a:pPr>
            <a:endParaRPr lang="en-US" sz="2000" dirty="0">
              <a:latin typeface="Comic Sans MS" pitchFamily="66" charset="0"/>
            </a:endParaRPr>
          </a:p>
          <a:p>
            <a:pPr>
              <a:defRPr/>
            </a:pPr>
            <a:r>
              <a:rPr lang="en-US" sz="2000" dirty="0" err="1">
                <a:latin typeface="Comic Sans MS" pitchFamily="66" charset="0"/>
              </a:rPr>
              <a:t>ifstream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inputStream</a:t>
            </a:r>
            <a:r>
              <a:rPr lang="en-US" sz="2000" dirty="0">
                <a:latin typeface="Comic Sans MS" pitchFamily="66" charset="0"/>
              </a:rPr>
              <a:t>(“</a:t>
            </a:r>
            <a:r>
              <a:rPr lang="en-US" sz="2000" dirty="0" err="1">
                <a:latin typeface="Comic Sans MS" pitchFamily="66" charset="0"/>
              </a:rPr>
              <a:t>theData.txt</a:t>
            </a:r>
            <a:r>
              <a:rPr lang="en-US" sz="2000" dirty="0">
                <a:latin typeface="Comic Sans MS" pitchFamily="66" charset="0"/>
              </a:rPr>
              <a:t>”);</a:t>
            </a:r>
          </a:p>
          <a:p>
            <a:pPr>
              <a:defRPr/>
            </a:pPr>
            <a:r>
              <a:rPr lang="en-US" sz="2000" dirty="0" smtClean="0">
                <a:latin typeface="Comic Sans MS" pitchFamily="66" charset="0"/>
              </a:rPr>
              <a:t>…</a:t>
            </a:r>
            <a:endParaRPr lang="en-US" sz="2000" dirty="0">
              <a:latin typeface="Comic Sans MS" pitchFamily="66" charset="0"/>
            </a:endParaRPr>
          </a:p>
          <a:p>
            <a:pPr>
              <a:defRPr/>
            </a:pPr>
            <a:r>
              <a:rPr lang="en-US" sz="2000" dirty="0" err="1">
                <a:latin typeface="Comic Sans MS" pitchFamily="66" charset="0"/>
              </a:rPr>
              <a:t>getline</a:t>
            </a:r>
            <a:r>
              <a:rPr lang="en-US" sz="2000" dirty="0">
                <a:latin typeface="Comic Sans MS" pitchFamily="66" charset="0"/>
              </a:rPr>
              <a:t>(</a:t>
            </a:r>
            <a:r>
              <a:rPr lang="en-US" sz="2000" dirty="0" err="1">
                <a:latin typeface="Comic Sans MS" pitchFamily="66" charset="0"/>
              </a:rPr>
              <a:t>inputStream</a:t>
            </a:r>
            <a:r>
              <a:rPr lang="en-US" sz="2000" dirty="0">
                <a:latin typeface="Comic Sans MS" pitchFamily="66" charset="0"/>
              </a:rPr>
              <a:t>, name);</a:t>
            </a:r>
          </a:p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…</a:t>
            </a:r>
          </a:p>
          <a:p>
            <a:pPr>
              <a:defRPr/>
            </a:pP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22"/>
          <p:cNvSpPr>
            <a:spLocks noChangeArrowheads="1"/>
          </p:cNvSpPr>
          <p:nvPr/>
        </p:nvSpPr>
        <p:spPr bwMode="auto">
          <a:xfrm>
            <a:off x="6934200" y="2971800"/>
            <a:ext cx="2133600" cy="838200"/>
          </a:xfrm>
          <a:prstGeom prst="ellipse">
            <a:avLst/>
          </a:prstGeom>
          <a:solidFill>
            <a:srgbClr val="99CCFF"/>
          </a:solidFill>
          <a:ln w="12700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0483" name="Picture 4" descr="j02303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971800"/>
            <a:ext cx="14065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381000" y="2133600"/>
            <a:ext cx="3505200" cy="4572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5" name="AutoShape 6"/>
          <p:cNvSpPr>
            <a:spLocks noChangeArrowheads="1"/>
          </p:cNvSpPr>
          <p:nvPr/>
        </p:nvSpPr>
        <p:spPr bwMode="auto">
          <a:xfrm>
            <a:off x="3124200" y="2514600"/>
            <a:ext cx="304800" cy="838200"/>
          </a:xfrm>
          <a:prstGeom prst="upArrow">
            <a:avLst>
              <a:gd name="adj1" fmla="val 50000"/>
              <a:gd name="adj2" fmla="val 68750"/>
            </a:avLst>
          </a:prstGeom>
          <a:solidFill>
            <a:srgbClr val="FF6600"/>
          </a:solidFill>
          <a:ln w="12700" algn="ctr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381000" y="2133600"/>
            <a:ext cx="3324949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Widget     123V89001   12.95</a:t>
            </a:r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304800" y="1828800"/>
            <a:ext cx="1332416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mic Sans MS" pitchFamily="66" charset="0"/>
              </a:rPr>
              <a:t>theData.txt</a:t>
            </a:r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4876800" y="1828800"/>
            <a:ext cx="3429000" cy="457200"/>
          </a:xfrm>
          <a:prstGeom prst="rect">
            <a:avLst/>
          </a:prstGeom>
          <a:solidFill>
            <a:srgbClr val="CCFFCC">
              <a:alpha val="50195"/>
            </a:srgbClr>
          </a:solidFill>
          <a:ln w="12700" algn="ctr">
            <a:solidFill>
              <a:srgbClr val="80008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9" name="Text Box 10"/>
          <p:cNvSpPr txBox="1">
            <a:spLocks noChangeArrowheads="1"/>
          </p:cNvSpPr>
          <p:nvPr/>
        </p:nvSpPr>
        <p:spPr bwMode="auto">
          <a:xfrm>
            <a:off x="4800600" y="1524000"/>
            <a:ext cx="1377300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mic Sans MS" pitchFamily="66" charset="0"/>
              </a:rPr>
              <a:t>inputStream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20490" name="AutoShape 11"/>
          <p:cNvSpPr>
            <a:spLocks noChangeArrowheads="1"/>
          </p:cNvSpPr>
          <p:nvPr/>
        </p:nvSpPr>
        <p:spPr bwMode="auto">
          <a:xfrm rot="5400000">
            <a:off x="7505700" y="2400300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rgbClr val="FF6600"/>
          </a:solidFill>
          <a:ln w="12700" algn="ctr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0491" name="Picture 13" descr="j035185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828800"/>
            <a:ext cx="12033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2" name="Text Box 16"/>
          <p:cNvSpPr txBox="1">
            <a:spLocks noChangeArrowheads="1"/>
          </p:cNvSpPr>
          <p:nvPr/>
        </p:nvSpPr>
        <p:spPr bwMode="auto">
          <a:xfrm>
            <a:off x="228600" y="4572000"/>
            <a:ext cx="5631670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CECFF"/>
                </a:solidFill>
                <a:latin typeface="Comic Sans MS" pitchFamily="66" charset="0"/>
              </a:rPr>
              <a:t>Text is </a:t>
            </a:r>
            <a:r>
              <a:rPr lang="en-US" sz="2000" dirty="0">
                <a:solidFill>
                  <a:srgbClr val="CCECFF"/>
                </a:solidFill>
                <a:latin typeface="Comic Sans MS" pitchFamily="66" charset="0"/>
              </a:rPr>
              <a:t>read from the file </a:t>
            </a:r>
            <a:r>
              <a:rPr lang="en-US" sz="2000" b="1" u="sng" dirty="0">
                <a:solidFill>
                  <a:srgbClr val="CCECFF"/>
                </a:solidFill>
                <a:latin typeface="Comic Sans MS" pitchFamily="66" charset="0"/>
              </a:rPr>
              <a:t>and</a:t>
            </a:r>
            <a:r>
              <a:rPr lang="en-US" sz="2000" dirty="0">
                <a:solidFill>
                  <a:srgbClr val="CCECFF"/>
                </a:solidFill>
                <a:latin typeface="Comic Sans MS" pitchFamily="66" charset="0"/>
              </a:rPr>
              <a:t> converted into</a:t>
            </a:r>
          </a:p>
          <a:p>
            <a:r>
              <a:rPr lang="en-US" sz="2000" dirty="0">
                <a:solidFill>
                  <a:srgbClr val="CCECFF"/>
                </a:solidFill>
                <a:latin typeface="Comic Sans MS" pitchFamily="66" charset="0"/>
              </a:rPr>
              <a:t>the appropriate data type.</a:t>
            </a:r>
          </a:p>
        </p:txBody>
      </p:sp>
      <p:sp>
        <p:nvSpPr>
          <p:cNvPr id="20493" name="Text Box 17"/>
          <p:cNvSpPr txBox="1">
            <a:spLocks noChangeArrowheads="1"/>
          </p:cNvSpPr>
          <p:nvPr/>
        </p:nvSpPr>
        <p:spPr bwMode="auto">
          <a:xfrm>
            <a:off x="3581400" y="3352800"/>
            <a:ext cx="2452916" cy="6463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double price;</a:t>
            </a:r>
          </a:p>
          <a:p>
            <a:r>
              <a:rPr lang="en-US" sz="1800" dirty="0" err="1">
                <a:latin typeface="Comic Sans MS" pitchFamily="66" charset="0"/>
              </a:rPr>
              <a:t>inputStream</a:t>
            </a:r>
            <a:r>
              <a:rPr lang="en-US" sz="1800" dirty="0">
                <a:latin typeface="Comic Sans MS" pitchFamily="66" charset="0"/>
              </a:rPr>
              <a:t> &gt;&gt; price;</a:t>
            </a:r>
          </a:p>
        </p:txBody>
      </p:sp>
      <p:sp>
        <p:nvSpPr>
          <p:cNvPr id="20494" name="Text Box 18"/>
          <p:cNvSpPr txBox="1">
            <a:spLocks noChangeArrowheads="1"/>
          </p:cNvSpPr>
          <p:nvPr/>
        </p:nvSpPr>
        <p:spPr bwMode="auto">
          <a:xfrm>
            <a:off x="2362200" y="946150"/>
            <a:ext cx="1819275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in the file, this is</a:t>
            </a:r>
          </a:p>
          <a:p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character data.</a:t>
            </a:r>
          </a:p>
        </p:txBody>
      </p:sp>
      <p:sp>
        <p:nvSpPr>
          <p:cNvPr id="20495" name="Line 19"/>
          <p:cNvSpPr>
            <a:spLocks noChangeShapeType="1"/>
          </p:cNvSpPr>
          <p:nvPr/>
        </p:nvSpPr>
        <p:spPr bwMode="auto">
          <a:xfrm>
            <a:off x="3124200" y="1447800"/>
            <a:ext cx="304800" cy="6858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6" name="Rectangle 20"/>
          <p:cNvSpPr>
            <a:spLocks noChangeArrowheads="1"/>
          </p:cNvSpPr>
          <p:nvPr/>
        </p:nvSpPr>
        <p:spPr bwMode="auto">
          <a:xfrm>
            <a:off x="5486400" y="5257800"/>
            <a:ext cx="2819400" cy="457200"/>
          </a:xfrm>
          <a:prstGeom prst="rect">
            <a:avLst/>
          </a:prstGeom>
          <a:solidFill>
            <a:srgbClr val="CC99FF"/>
          </a:solidFill>
          <a:ln w="127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7" name="Text Box 21"/>
          <p:cNvSpPr txBox="1">
            <a:spLocks noChangeArrowheads="1"/>
          </p:cNvSpPr>
          <p:nvPr/>
        </p:nvSpPr>
        <p:spPr bwMode="auto">
          <a:xfrm>
            <a:off x="5638800" y="4953000"/>
            <a:ext cx="6159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price</a:t>
            </a:r>
          </a:p>
        </p:txBody>
      </p:sp>
      <p:sp>
        <p:nvSpPr>
          <p:cNvPr id="20498" name="Text Box 23"/>
          <p:cNvSpPr txBox="1">
            <a:spLocks noChangeArrowheads="1"/>
          </p:cNvSpPr>
          <p:nvPr/>
        </p:nvSpPr>
        <p:spPr bwMode="auto">
          <a:xfrm>
            <a:off x="6988175" y="3048000"/>
            <a:ext cx="1925638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bg2"/>
                </a:solidFill>
              </a:rPr>
              <a:t>convert from</a:t>
            </a:r>
          </a:p>
          <a:p>
            <a:pPr algn="ctr"/>
            <a:r>
              <a:rPr lang="en-US" sz="1600">
                <a:solidFill>
                  <a:schemeClr val="bg2"/>
                </a:solidFill>
              </a:rPr>
              <a:t>character to double</a:t>
            </a:r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2900860" y="2133600"/>
            <a:ext cx="769763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Comic Sans MS" pitchFamily="66" charset="0"/>
              </a:rPr>
              <a:t>12.95</a:t>
            </a: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7247289" y="3218506"/>
            <a:ext cx="1398653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…111000011010…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903 0.00115 0.01563 0.00162 0.02292 0.00809 C 0.02431 0.01388 0.02553 0.02845 0.03143 0.03053 C 0.0349 0.03169 0.03855 0.03169 0.04219 0.03215 C 0.04966 0.02961 0.05157 0.0229 0.05678 0.01596 C 0.05955 0.003 0.06303 -0.00972 0.06632 -0.02244 C 0.06997 -0.03632 0.07205 -0.04742 0.08195 -0.05621 C 0.08577 -0.06385 0.08664 -0.06986 0.09289 -0.07217 C 0.09879 -0.07726 0.10521 -0.07726 0.11216 -0.07865 C 0.1158 -0.07819 0.11945 -0.07796 0.12292 -0.07703 C 0.12535 -0.07634 0.13021 -0.07379 0.13021 -0.07379 C 0.13473 -0.065 0.13438 -0.06315 0.13733 -0.05459 C 0.1382 -0.05228 0.14098 -0.0465 0.14341 -0.0465 C 0.2198 -0.04488 0.29601 -0.04557 0.3724 -0.04511 C 0.40209 -0.04627 0.42934 -0.04789 0.45903 -0.0465 C 0.46233 -0.03401 0.46146 -0.01966 0.46268 -0.00648 C 0.46337 0.03608 0.46389 0.07495 0.46389 0.11705 " pathEditMode="relative" ptsTypes="ffffffffffffffffA">
                                      <p:cBhvr>
                                        <p:cTn id="9" dur="30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086 0.01134 0.00538 0.03123 0.0 0.04187 C -0.00469 0.05112 -0.01493 0.05853 -0.02292 0.06107 C -0.02604 0.06408 -0.03004 0.06708 -0.03368 0.06917 C -0.03594 0.07055 -0.04098 0.07241 -0.04098 0.07241 C -0.04462 0.07588 -0.04775 0.0812 -0.05174 0.08351 C -0.054 0.0849 -0.0566 0.08559 -0.05903 0.08675 C -0.06025 0.08721 -0.06268 0.08837 -0.06268 0.08837 C -0.06528 0.09068 -0.06719 0.09415 -0.06979 0.09646 C -0.08542 0.10942 -0.06493 0.08721 -0.08316 0.10595 C -0.08907 0.11196 -0.09254 0.11798 -0.1 0.12052 C -0.104 0.12862 -0.11424 0.13671 -0.11684 0.14458 C -0.11962 0.15314 -0.12084 0.16378 -0.12414 0.17187 C -0.13282 0.19385 -0.12778 0.17396 -0.13247 0.19107 C -0.13507 0.20033 -0.13403 0.2112 -0.13733 0.21999 C -0.13959 0.22577 -0.14063 0.23155 -0.14219 0.23757 C -0.14132 0.257 -0.13993 0.26926 -0.13854 0.28753 C -0.13976 0.30627 -0.14375 0.30257 -0.13733 0.30673 " pathEditMode="relative" ptsTypes="fffffffffffffffffA">
                                      <p:cBhvr>
                                        <p:cTn id="21" dur="20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2" grpId="0"/>
      <p:bldP spid="43032" grpId="1"/>
      <p:bldP spid="43032" grpId="2"/>
      <p:bldP spid="43033" grpId="0"/>
      <p:bldP spid="4303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219200"/>
            <a:ext cx="57181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rgbClr val="CCECFF"/>
                </a:solidFill>
                <a:latin typeface="Comic Sans MS" pitchFamily="66" charset="0"/>
              </a:rPr>
              <a:t>Writing to a Text File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371600" y="2971800"/>
            <a:ext cx="6985000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Use the stream insertion operator to write to a text file,</a:t>
            </a:r>
          </a:p>
          <a:p>
            <a:r>
              <a:rPr lang="en-US" sz="2000" dirty="0">
                <a:latin typeface="Comic Sans MS" pitchFamily="66" charset="0"/>
              </a:rPr>
              <a:t>just as if you were writing to the display.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362200" y="4191000"/>
            <a:ext cx="4937570" cy="163121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Comic Sans MS" pitchFamily="66" charset="0"/>
              </a:rPr>
              <a:t>ofstream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outputStream</a:t>
            </a:r>
            <a:r>
              <a:rPr lang="en-US" sz="2000" dirty="0">
                <a:latin typeface="Comic Sans MS" pitchFamily="66" charset="0"/>
              </a:rPr>
              <a:t>(“</a:t>
            </a:r>
            <a:r>
              <a:rPr lang="en-US" sz="2000" dirty="0" err="1">
                <a:latin typeface="Comic Sans MS" pitchFamily="66" charset="0"/>
              </a:rPr>
              <a:t>theData.txt</a:t>
            </a:r>
            <a:r>
              <a:rPr lang="en-US" sz="2000" dirty="0">
                <a:latin typeface="Comic Sans MS" pitchFamily="66" charset="0"/>
              </a:rPr>
              <a:t>”);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…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 err="1">
                <a:latin typeface="Comic Sans MS" pitchFamily="66" charset="0"/>
              </a:rPr>
              <a:t>outputStream</a:t>
            </a:r>
            <a:r>
              <a:rPr lang="en-US" sz="2000" dirty="0">
                <a:latin typeface="Comic Sans MS" pitchFamily="66" charset="0"/>
              </a:rPr>
              <a:t> &lt;&lt; price;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1371600"/>
            <a:ext cx="6175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rgbClr val="CCECFF"/>
                </a:solidFill>
                <a:latin typeface="Comic Sans MS" pitchFamily="66" charset="0"/>
              </a:rPr>
              <a:t>Opening an Output file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1676400" y="3211513"/>
            <a:ext cx="6384925" cy="13112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If the named file does not exist, the file is created.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If the named file already exists, it is opened, and</a:t>
            </a:r>
          </a:p>
          <a:p>
            <a:r>
              <a:rPr lang="en-US" sz="2000" dirty="0">
                <a:latin typeface="Comic Sans MS" pitchFamily="66" charset="0"/>
              </a:rPr>
              <a:t>the contents of the file </a:t>
            </a:r>
            <a:r>
              <a:rPr lang="en-US" sz="2000" b="1" u="sng" dirty="0">
                <a:latin typeface="Comic Sans MS" pitchFamily="66" charset="0"/>
              </a:rPr>
              <a:t>are discarded</a:t>
            </a:r>
            <a:r>
              <a:rPr lang="en-US" sz="2000" dirty="0">
                <a:latin typeface="Comic Sans MS" pitchFamily="66" charset="0"/>
              </a:rPr>
              <a:t>, by default.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371600"/>
            <a:ext cx="64039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rgbClr val="CCECFF"/>
                </a:solidFill>
                <a:latin typeface="Comic Sans MS" pitchFamily="66" charset="0"/>
              </a:rPr>
              <a:t>Formatting the Output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447800" y="3211513"/>
            <a:ext cx="6646863" cy="2225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Most of the time, when we write data to a file, it is</a:t>
            </a:r>
          </a:p>
          <a:p>
            <a:r>
              <a:rPr lang="en-US" sz="2000" dirty="0">
                <a:latin typeface="Comic Sans MS" pitchFamily="66" charset="0"/>
              </a:rPr>
              <a:t>with the idea in mind that the data will be read in</a:t>
            </a:r>
          </a:p>
          <a:p>
            <a:r>
              <a:rPr lang="en-US" sz="2000" dirty="0">
                <a:latin typeface="Comic Sans MS" pitchFamily="66" charset="0"/>
              </a:rPr>
              <a:t>from this or some other program.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It is up to the programmer to format the data in the</a:t>
            </a:r>
          </a:p>
          <a:p>
            <a:r>
              <a:rPr lang="en-US" sz="2000" dirty="0">
                <a:latin typeface="Comic Sans MS" pitchFamily="66" charset="0"/>
              </a:rPr>
              <a:t>output file, so that it can later be read in a meaningful</a:t>
            </a:r>
          </a:p>
          <a:p>
            <a:r>
              <a:rPr lang="en-US" sz="2000" dirty="0">
                <a:latin typeface="Comic Sans MS" pitchFamily="66" charset="0"/>
              </a:rPr>
              <a:t>way.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Objectives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990600" y="2819400"/>
            <a:ext cx="7274748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Comic Sans MS" pitchFamily="66" charset="0"/>
              </a:rPr>
              <a:t>At the completion of this topic, students should be able to: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355725" y="3459163"/>
            <a:ext cx="5032147" cy="92333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latin typeface="Comic Sans MS" pitchFamily="66" charset="0"/>
              </a:rPr>
              <a:t>Monitor stream state for errors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 smtClean="0">
                <a:latin typeface="Comic Sans MS" pitchFamily="66" charset="0"/>
              </a:rPr>
              <a:t>Process files for input and output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 smtClean="0">
                <a:latin typeface="Comic Sans MS" pitchFamily="66" charset="0"/>
              </a:rPr>
              <a:t>Throw and catch exceptions to handle errors</a:t>
            </a:r>
            <a:endParaRPr lang="en-US" sz="1800" dirty="0">
              <a:latin typeface="Comic Sans MS" pitchFamily="66" charset="0"/>
            </a:endParaRPr>
          </a:p>
        </p:txBody>
      </p:sp>
      <p:pic>
        <p:nvPicPr>
          <p:cNvPr id="5125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8400" y="354806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8400" y="381793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8400" y="408781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376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685800"/>
            <a:ext cx="35845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rgbClr val="CCECFF"/>
                </a:solidFill>
                <a:latin typeface="Comic Sans MS" pitchFamily="66" charset="0"/>
              </a:rPr>
              <a:t>Example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905000" y="2209800"/>
            <a:ext cx="5306261" cy="224676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Comic Sans MS" pitchFamily="66" charset="0"/>
              </a:rPr>
              <a:t>int</a:t>
            </a:r>
            <a:r>
              <a:rPr lang="en-US" sz="2000" dirty="0">
                <a:latin typeface="Comic Sans MS" pitchFamily="66" charset="0"/>
              </a:rPr>
              <a:t> a = 5;</a:t>
            </a:r>
          </a:p>
          <a:p>
            <a:r>
              <a:rPr lang="en-US" sz="2000" dirty="0" err="1">
                <a:latin typeface="Comic Sans MS" pitchFamily="66" charset="0"/>
              </a:rPr>
              <a:t>int</a:t>
            </a:r>
            <a:r>
              <a:rPr lang="en-US" sz="2000" dirty="0">
                <a:latin typeface="Comic Sans MS" pitchFamily="66" charset="0"/>
              </a:rPr>
              <a:t> b = 15;</a:t>
            </a:r>
          </a:p>
          <a:p>
            <a:r>
              <a:rPr lang="en-US" sz="2000" dirty="0" err="1">
                <a:latin typeface="Comic Sans MS" pitchFamily="66" charset="0"/>
              </a:rPr>
              <a:t>int</a:t>
            </a:r>
            <a:r>
              <a:rPr lang="en-US" sz="2000" dirty="0">
                <a:latin typeface="Comic Sans MS" pitchFamily="66" charset="0"/>
              </a:rPr>
              <a:t> c = 239;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 err="1">
                <a:latin typeface="Comic Sans MS" pitchFamily="66" charset="0"/>
              </a:rPr>
              <a:t>ofstream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myOutputStream</a:t>
            </a:r>
            <a:r>
              <a:rPr lang="en-US" sz="2000" dirty="0">
                <a:latin typeface="Comic Sans MS" pitchFamily="66" charset="0"/>
              </a:rPr>
              <a:t> (“mydata.txt”);</a:t>
            </a:r>
          </a:p>
          <a:p>
            <a:r>
              <a:rPr lang="en-US" sz="2000" dirty="0" err="1">
                <a:latin typeface="Comic Sans MS" pitchFamily="66" charset="0"/>
              </a:rPr>
              <a:t>myOutputStream</a:t>
            </a:r>
            <a:r>
              <a:rPr lang="en-US" sz="2000" dirty="0">
                <a:latin typeface="Comic Sans MS" pitchFamily="66" charset="0"/>
              </a:rPr>
              <a:t> &lt;&lt; a &lt;&lt; b &lt;&lt; c;</a:t>
            </a:r>
          </a:p>
          <a:p>
            <a:endParaRPr lang="en-US" sz="2000" dirty="0">
              <a:latin typeface="Comic Sans MS" pitchFamily="66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0" y="4419600"/>
            <a:ext cx="1828800" cy="4572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FF66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438400" y="4495800"/>
            <a:ext cx="936625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515239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905000" y="5562600"/>
            <a:ext cx="55578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What happens when you try to read this file?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  <p:bldP spid="31749" grpId="0"/>
      <p:bldP spid="317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5"/>
          <p:cNvSpPr txBox="1">
            <a:spLocks noChangeArrowheads="1"/>
          </p:cNvSpPr>
          <p:nvPr/>
        </p:nvSpPr>
        <p:spPr bwMode="auto">
          <a:xfrm>
            <a:off x="1742090" y="2385848"/>
            <a:ext cx="5306261" cy="286232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Comic Sans MS" pitchFamily="66" charset="0"/>
              </a:rPr>
              <a:t>int</a:t>
            </a:r>
            <a:r>
              <a:rPr lang="en-US" sz="2000" dirty="0">
                <a:latin typeface="Comic Sans MS" pitchFamily="66" charset="0"/>
              </a:rPr>
              <a:t> a = 5;</a:t>
            </a:r>
          </a:p>
          <a:p>
            <a:r>
              <a:rPr lang="en-US" sz="2000" dirty="0" err="1">
                <a:latin typeface="Comic Sans MS" pitchFamily="66" charset="0"/>
              </a:rPr>
              <a:t>int</a:t>
            </a:r>
            <a:r>
              <a:rPr lang="en-US" sz="2000" dirty="0">
                <a:latin typeface="Comic Sans MS" pitchFamily="66" charset="0"/>
              </a:rPr>
              <a:t> b = 15;</a:t>
            </a:r>
          </a:p>
          <a:p>
            <a:r>
              <a:rPr lang="en-US" sz="2000" dirty="0" err="1">
                <a:latin typeface="Comic Sans MS" pitchFamily="66" charset="0"/>
              </a:rPr>
              <a:t>int</a:t>
            </a:r>
            <a:r>
              <a:rPr lang="en-US" sz="2000" dirty="0">
                <a:latin typeface="Comic Sans MS" pitchFamily="66" charset="0"/>
              </a:rPr>
              <a:t> c = 239;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 err="1">
                <a:latin typeface="Comic Sans MS" pitchFamily="66" charset="0"/>
              </a:rPr>
              <a:t>ofstream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myOutputStream</a:t>
            </a:r>
            <a:r>
              <a:rPr lang="en-US" sz="2000" dirty="0">
                <a:latin typeface="Comic Sans MS" pitchFamily="66" charset="0"/>
              </a:rPr>
              <a:t> (“mydata.txt”);</a:t>
            </a:r>
          </a:p>
          <a:p>
            <a:r>
              <a:rPr lang="en-US" sz="2000" dirty="0" err="1">
                <a:latin typeface="Comic Sans MS" pitchFamily="66" charset="0"/>
              </a:rPr>
              <a:t>myOutputStream</a:t>
            </a:r>
            <a:r>
              <a:rPr lang="en-US" sz="2000" dirty="0">
                <a:latin typeface="Comic Sans MS" pitchFamily="66" charset="0"/>
              </a:rPr>
              <a:t> &lt;&lt; a &lt;&lt; “ “</a:t>
            </a:r>
          </a:p>
          <a:p>
            <a:r>
              <a:rPr lang="en-US" sz="2000" dirty="0">
                <a:latin typeface="Comic Sans MS" pitchFamily="66" charset="0"/>
              </a:rPr>
              <a:t>                         &lt;&lt; b &lt;&lt; “ “</a:t>
            </a:r>
          </a:p>
          <a:p>
            <a:r>
              <a:rPr lang="en-US" sz="2000" dirty="0">
                <a:latin typeface="Comic Sans MS" pitchFamily="66" charset="0"/>
              </a:rPr>
              <a:t>                         &lt;&lt; c;</a:t>
            </a:r>
          </a:p>
          <a:p>
            <a:endParaRPr lang="en-US" sz="2000" dirty="0">
              <a:latin typeface="Comic Sans MS" pitchFamily="66" charset="0"/>
            </a:endParaRPr>
          </a:p>
        </p:txBody>
      </p:sp>
      <p:sp>
        <p:nvSpPr>
          <p:cNvPr id="26627" name="Text Box 6"/>
          <p:cNvSpPr txBox="1">
            <a:spLocks noChangeArrowheads="1"/>
          </p:cNvSpPr>
          <p:nvPr/>
        </p:nvSpPr>
        <p:spPr bwMode="auto">
          <a:xfrm>
            <a:off x="5334000" y="5862638"/>
            <a:ext cx="2052638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add white space to</a:t>
            </a:r>
          </a:p>
          <a:p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separate the fields!</a:t>
            </a:r>
          </a:p>
        </p:txBody>
      </p:sp>
      <p:sp>
        <p:nvSpPr>
          <p:cNvPr id="26628" name="Line 7"/>
          <p:cNvSpPr>
            <a:spLocks noChangeShapeType="1"/>
          </p:cNvSpPr>
          <p:nvPr/>
        </p:nvSpPr>
        <p:spPr bwMode="auto">
          <a:xfrm flipH="1" flipV="1">
            <a:off x="5181600" y="4572000"/>
            <a:ext cx="838200" cy="12954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143000"/>
            <a:ext cx="34321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smtClean="0">
                <a:solidFill>
                  <a:srgbClr val="CCECFF"/>
                </a:solidFill>
                <a:latin typeface="Comic Sans MS" pitchFamily="66" charset="0"/>
              </a:rPr>
              <a:t>Mode Bits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371600" y="2590800"/>
            <a:ext cx="6675438" cy="13112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When a file is opened, you can supply bits that further</a:t>
            </a:r>
          </a:p>
          <a:p>
            <a:r>
              <a:rPr lang="en-US" sz="2000" dirty="0">
                <a:latin typeface="Comic Sans MS" pitchFamily="66" charset="0"/>
              </a:rPr>
              <a:t>define the file. These mode bits are defined in the </a:t>
            </a:r>
            <a:r>
              <a:rPr lang="en-US" sz="2000" dirty="0" err="1">
                <a:latin typeface="Comic Sans MS" pitchFamily="66" charset="0"/>
              </a:rPr>
              <a:t>ios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class. The </a:t>
            </a:r>
            <a:r>
              <a:rPr lang="en-US" sz="2000" dirty="0" err="1">
                <a:latin typeface="Comic Sans MS" pitchFamily="66" charset="0"/>
              </a:rPr>
              <a:t>ios</a:t>
            </a:r>
            <a:r>
              <a:rPr lang="en-US" sz="2000" dirty="0">
                <a:latin typeface="Comic Sans MS" pitchFamily="66" charset="0"/>
              </a:rPr>
              <a:t> class contains a number of important</a:t>
            </a:r>
          </a:p>
          <a:p>
            <a:r>
              <a:rPr lang="en-US" sz="2000" dirty="0">
                <a:latin typeface="Comic Sans MS" pitchFamily="66" charset="0"/>
              </a:rPr>
              <a:t>constants we use in file I/O.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09600" y="4572000"/>
            <a:ext cx="8573181" cy="156966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mic Sans MS" pitchFamily="66" charset="0"/>
              </a:rPr>
              <a:t>ios</a:t>
            </a:r>
            <a:r>
              <a:rPr lang="en-US" sz="1600" dirty="0">
                <a:latin typeface="Comic Sans MS" pitchFamily="66" charset="0"/>
              </a:rPr>
              <a:t>::in		open the file for reading, the default for </a:t>
            </a:r>
            <a:r>
              <a:rPr lang="en-US" sz="1600" dirty="0" err="1">
                <a:latin typeface="Comic Sans MS" pitchFamily="66" charset="0"/>
              </a:rPr>
              <a:t>ifstream</a:t>
            </a:r>
            <a:endParaRPr lang="en-US" sz="1600" dirty="0">
              <a:latin typeface="Comic Sans MS" pitchFamily="66" charset="0"/>
            </a:endParaRPr>
          </a:p>
          <a:p>
            <a:r>
              <a:rPr lang="en-US" sz="1600" dirty="0" err="1">
                <a:latin typeface="Comic Sans MS" pitchFamily="66" charset="0"/>
              </a:rPr>
              <a:t>ios</a:t>
            </a:r>
            <a:r>
              <a:rPr lang="en-US" sz="1600" dirty="0">
                <a:latin typeface="Comic Sans MS" pitchFamily="66" charset="0"/>
              </a:rPr>
              <a:t>::out		open the file for writing, the default for </a:t>
            </a:r>
            <a:r>
              <a:rPr lang="en-US" sz="1600" dirty="0" err="1">
                <a:latin typeface="Comic Sans MS" pitchFamily="66" charset="0"/>
              </a:rPr>
              <a:t>ofstream</a:t>
            </a:r>
            <a:endParaRPr lang="en-US" sz="1600" dirty="0">
              <a:latin typeface="Comic Sans MS" pitchFamily="66" charset="0"/>
            </a:endParaRPr>
          </a:p>
          <a:p>
            <a:r>
              <a:rPr lang="en-US" sz="1600" dirty="0" err="1">
                <a:latin typeface="Comic Sans MS" pitchFamily="66" charset="0"/>
              </a:rPr>
              <a:t>ios</a:t>
            </a:r>
            <a:r>
              <a:rPr lang="en-US" sz="1600" dirty="0">
                <a:latin typeface="Comic Sans MS" pitchFamily="66" charset="0"/>
              </a:rPr>
              <a:t>::app		open the file for appending. All data is written at the end of the file</a:t>
            </a:r>
          </a:p>
          <a:p>
            <a:r>
              <a:rPr lang="en-US" sz="1600" dirty="0" err="1">
                <a:latin typeface="Comic Sans MS" pitchFamily="66" charset="0"/>
              </a:rPr>
              <a:t>ios</a:t>
            </a:r>
            <a:r>
              <a:rPr lang="en-US" sz="1600" dirty="0">
                <a:latin typeface="Comic Sans MS" pitchFamily="66" charset="0"/>
              </a:rPr>
              <a:t>::</a:t>
            </a:r>
            <a:r>
              <a:rPr lang="en-US" sz="1600" dirty="0" err="1">
                <a:latin typeface="Comic Sans MS" pitchFamily="66" charset="0"/>
              </a:rPr>
              <a:t>trunc</a:t>
            </a:r>
            <a:r>
              <a:rPr lang="en-US" sz="1600" dirty="0">
                <a:latin typeface="Comic Sans MS" pitchFamily="66" charset="0"/>
              </a:rPr>
              <a:t>		open the file and discard contents, the default for </a:t>
            </a:r>
            <a:r>
              <a:rPr lang="en-US" sz="1600" dirty="0" err="1" smtClean="0">
                <a:latin typeface="Comic Sans MS" pitchFamily="66" charset="0"/>
              </a:rPr>
              <a:t>ofstream</a:t>
            </a:r>
            <a:endParaRPr lang="en-US" sz="1600" dirty="0">
              <a:latin typeface="Comic Sans MS" pitchFamily="66" charset="0"/>
            </a:endParaRPr>
          </a:p>
          <a:p>
            <a:r>
              <a:rPr lang="en-US" sz="1600" dirty="0" err="1">
                <a:latin typeface="Comic Sans MS" pitchFamily="66" charset="0"/>
              </a:rPr>
              <a:t>ios</a:t>
            </a:r>
            <a:r>
              <a:rPr lang="en-US" sz="1600" dirty="0">
                <a:latin typeface="Comic Sans MS" pitchFamily="66" charset="0"/>
              </a:rPr>
              <a:t>::binary	open the file for binary content, Note there is no </a:t>
            </a:r>
            <a:r>
              <a:rPr lang="en-US" sz="1600" dirty="0" err="1">
                <a:latin typeface="Comic Sans MS" pitchFamily="66" charset="0"/>
              </a:rPr>
              <a:t>ios</a:t>
            </a:r>
            <a:r>
              <a:rPr lang="en-US" sz="1600" dirty="0">
                <a:latin typeface="Comic Sans MS" pitchFamily="66" charset="0"/>
              </a:rPr>
              <a:t>::text </a:t>
            </a:r>
          </a:p>
          <a:p>
            <a:r>
              <a:rPr lang="en-US" sz="1600" dirty="0">
                <a:latin typeface="Comic Sans MS" pitchFamily="66" charset="0"/>
              </a:rPr>
              <a:t>		which is the default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1371600"/>
            <a:ext cx="33559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rgbClr val="CCECFF"/>
                </a:solidFill>
                <a:latin typeface="Comic Sans MS" pitchFamily="66" charset="0"/>
              </a:rPr>
              <a:t>Example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600200" y="3352800"/>
            <a:ext cx="6511719" cy="255454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#include &lt;</a:t>
            </a:r>
            <a:r>
              <a:rPr lang="en-US" sz="2000" dirty="0" err="1">
                <a:latin typeface="Comic Sans MS" pitchFamily="66" charset="0"/>
              </a:rPr>
              <a:t>fstream</a:t>
            </a:r>
            <a:r>
              <a:rPr lang="en-US" sz="2000" dirty="0">
                <a:latin typeface="Comic Sans MS" pitchFamily="66" charset="0"/>
              </a:rPr>
              <a:t>&gt;</a:t>
            </a:r>
          </a:p>
          <a:p>
            <a:r>
              <a:rPr lang="en-US" sz="2000" dirty="0">
                <a:latin typeface="Comic Sans MS" pitchFamily="66" charset="0"/>
              </a:rPr>
              <a:t>using std::</a:t>
            </a:r>
            <a:r>
              <a:rPr lang="en-US" sz="2000" dirty="0" err="1">
                <a:latin typeface="Comic Sans MS" pitchFamily="66" charset="0"/>
              </a:rPr>
              <a:t>ofstream</a:t>
            </a:r>
            <a:r>
              <a:rPr lang="en-US" sz="2000" dirty="0">
                <a:latin typeface="Comic Sans MS" pitchFamily="66" charset="0"/>
              </a:rPr>
              <a:t>;</a:t>
            </a:r>
          </a:p>
          <a:p>
            <a:r>
              <a:rPr lang="en-US" sz="2000" dirty="0">
                <a:latin typeface="Comic Sans MS" pitchFamily="66" charset="0"/>
              </a:rPr>
              <a:t>using std::</a:t>
            </a:r>
            <a:r>
              <a:rPr lang="en-US" sz="2000" dirty="0" err="1">
                <a:latin typeface="Comic Sans MS" pitchFamily="66" charset="0"/>
              </a:rPr>
              <a:t>ios</a:t>
            </a:r>
            <a:r>
              <a:rPr lang="en-US" sz="2000" dirty="0">
                <a:latin typeface="Comic Sans MS" pitchFamily="66" charset="0"/>
              </a:rPr>
              <a:t>;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 err="1">
                <a:latin typeface="Comic Sans MS" pitchFamily="66" charset="0"/>
              </a:rPr>
              <a:t>ofstream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myOutputStream</a:t>
            </a:r>
            <a:r>
              <a:rPr lang="en-US" sz="2000" dirty="0">
                <a:latin typeface="Comic Sans MS" pitchFamily="66" charset="0"/>
              </a:rPr>
              <a:t> (“TheData.txt”, </a:t>
            </a:r>
            <a:r>
              <a:rPr lang="en-US" sz="2000" dirty="0" err="1">
                <a:latin typeface="Comic Sans MS" pitchFamily="66" charset="0"/>
              </a:rPr>
              <a:t>ios</a:t>
            </a:r>
            <a:r>
              <a:rPr lang="en-US" sz="2000" dirty="0">
                <a:latin typeface="Comic Sans MS" pitchFamily="66" charset="0"/>
              </a:rPr>
              <a:t>::app);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…</a:t>
            </a:r>
          </a:p>
          <a:p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219200"/>
            <a:ext cx="43465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rgbClr val="CCECFF"/>
                </a:solidFill>
                <a:latin typeface="Comic Sans MS" pitchFamily="66" charset="0"/>
              </a:rPr>
              <a:t>Stream States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447800" y="2678113"/>
            <a:ext cx="6604000" cy="16160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Objects of all of the stream classes have a state that</a:t>
            </a:r>
          </a:p>
          <a:p>
            <a:r>
              <a:rPr lang="en-US" sz="2000" dirty="0">
                <a:latin typeface="Comic Sans MS" pitchFamily="66" charset="0"/>
              </a:rPr>
              <a:t>expresses the condition of the stream..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The stream classes provide functions to query the</a:t>
            </a:r>
          </a:p>
          <a:p>
            <a:r>
              <a:rPr lang="en-US" sz="2000" dirty="0">
                <a:latin typeface="Comic Sans MS" pitchFamily="66" charset="0"/>
              </a:rPr>
              <a:t>stream’s state.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85800" y="4800600"/>
            <a:ext cx="8133958" cy="132343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mic Sans MS" pitchFamily="66" charset="0"/>
              </a:rPr>
              <a:t>good( )	Everything’s fine</a:t>
            </a:r>
          </a:p>
          <a:p>
            <a:r>
              <a:rPr lang="en-US" sz="1600" dirty="0" err="1">
                <a:latin typeface="Comic Sans MS" pitchFamily="66" charset="0"/>
              </a:rPr>
              <a:t>eof</a:t>
            </a:r>
            <a:r>
              <a:rPr lang="en-US" sz="1600" dirty="0">
                <a:latin typeface="Comic Sans MS" pitchFamily="66" charset="0"/>
              </a:rPr>
              <a:t>( )	An input operation tried to read beyond the end of the file</a:t>
            </a:r>
          </a:p>
          <a:p>
            <a:r>
              <a:rPr lang="en-US" sz="1600" dirty="0">
                <a:latin typeface="Comic Sans MS" pitchFamily="66" charset="0"/>
              </a:rPr>
              <a:t>fail( )	An input operation failed to read the expected character,</a:t>
            </a:r>
          </a:p>
          <a:p>
            <a:r>
              <a:rPr lang="en-US" sz="1600" dirty="0">
                <a:latin typeface="Comic Sans MS" pitchFamily="66" charset="0"/>
              </a:rPr>
              <a:t>             </a:t>
            </a:r>
            <a:r>
              <a:rPr lang="en-US" sz="1600" dirty="0" smtClean="0">
                <a:latin typeface="Comic Sans MS" pitchFamily="66" charset="0"/>
              </a:rPr>
              <a:t>  </a:t>
            </a:r>
            <a:r>
              <a:rPr lang="en-US" sz="1600" dirty="0">
                <a:latin typeface="Comic Sans MS" pitchFamily="66" charset="0"/>
              </a:rPr>
              <a:t>or an output operation failed to generate the desired characters</a:t>
            </a:r>
          </a:p>
          <a:p>
            <a:r>
              <a:rPr lang="en-US" sz="1600" dirty="0">
                <a:latin typeface="Comic Sans MS" pitchFamily="66" charset="0"/>
              </a:rPr>
              <a:t>bad( )	Indicates the loss of integrity of the underlying input or output sequence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1905000"/>
            <a:ext cx="8080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rgbClr val="CCECFF"/>
                </a:solidFill>
                <a:latin typeface="Comic Sans MS" pitchFamily="66" charset="0"/>
              </a:rPr>
              <a:t>Checking that a File Opened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1219200" y="3581400"/>
            <a:ext cx="7314823" cy="163121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In C++, </a:t>
            </a:r>
            <a:r>
              <a:rPr lang="en-US" sz="2000" dirty="0" smtClean="0">
                <a:latin typeface="Comic Sans MS" pitchFamily="66" charset="0"/>
              </a:rPr>
              <a:t>I/O errors </a:t>
            </a:r>
            <a:r>
              <a:rPr lang="en-US" sz="2000" dirty="0">
                <a:latin typeface="Comic Sans MS" pitchFamily="66" charset="0"/>
              </a:rPr>
              <a:t>are not reported unless the programmer</a:t>
            </a:r>
          </a:p>
          <a:p>
            <a:r>
              <a:rPr lang="en-US" sz="2000" dirty="0">
                <a:latin typeface="Comic Sans MS" pitchFamily="66" charset="0"/>
              </a:rPr>
              <a:t>explicitly asks. For example, your program could call</a:t>
            </a:r>
          </a:p>
          <a:p>
            <a:r>
              <a:rPr lang="en-US" sz="2000" dirty="0">
                <a:latin typeface="Comic Sans MS" pitchFamily="66" charset="0"/>
              </a:rPr>
              <a:t>for a file to be opened and then read data from the file.</a:t>
            </a:r>
          </a:p>
          <a:p>
            <a:r>
              <a:rPr lang="en-US" sz="2000" dirty="0">
                <a:latin typeface="Comic Sans MS" pitchFamily="66" charset="0"/>
              </a:rPr>
              <a:t>If the file does not exist, no error is reported and you</a:t>
            </a:r>
          </a:p>
          <a:p>
            <a:r>
              <a:rPr lang="en-US" sz="2000" dirty="0">
                <a:latin typeface="Comic Sans MS" pitchFamily="66" charset="0"/>
              </a:rPr>
              <a:t>think that everything worked fine!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ChangeArrowheads="1"/>
          </p:cNvSpPr>
          <p:nvPr/>
        </p:nvSpPr>
        <p:spPr bwMode="auto">
          <a:xfrm>
            <a:off x="2514600" y="2667000"/>
            <a:ext cx="3200400" cy="457200"/>
          </a:xfrm>
          <a:prstGeom prst="rect">
            <a:avLst/>
          </a:prstGeom>
          <a:solidFill>
            <a:srgbClr val="333399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2590800" y="1752600"/>
            <a:ext cx="5283819" cy="31700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Comic Sans MS" pitchFamily="66" charset="0"/>
              </a:rPr>
              <a:t>ifstream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myInputStream</a:t>
            </a:r>
            <a:r>
              <a:rPr lang="en-US" sz="2000" dirty="0">
                <a:latin typeface="Comic Sans MS" pitchFamily="66" charset="0"/>
              </a:rPr>
              <a:t>(“</a:t>
            </a:r>
            <a:r>
              <a:rPr lang="en-US" sz="2000" dirty="0" err="1">
                <a:latin typeface="Comic Sans MS" pitchFamily="66" charset="0"/>
              </a:rPr>
              <a:t>someData.txt</a:t>
            </a:r>
            <a:r>
              <a:rPr lang="en-US" sz="2000" dirty="0">
                <a:latin typeface="Comic Sans MS" pitchFamily="66" charset="0"/>
              </a:rPr>
              <a:t>”);</a:t>
            </a:r>
          </a:p>
          <a:p>
            <a:endParaRPr lang="en-US" sz="2000" dirty="0" smtClean="0">
              <a:latin typeface="Comic Sans MS" pitchFamily="66" charset="0"/>
            </a:endParaRP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if (</a:t>
            </a:r>
            <a:r>
              <a:rPr lang="en-US" sz="2000" dirty="0" err="1">
                <a:latin typeface="Comic Sans MS" pitchFamily="66" charset="0"/>
              </a:rPr>
              <a:t>myInputStream.fail</a:t>
            </a:r>
            <a:r>
              <a:rPr lang="en-US" sz="2000" dirty="0">
                <a:latin typeface="Comic Sans MS" pitchFamily="66" charset="0"/>
              </a:rPr>
              <a:t>( ))</a:t>
            </a:r>
          </a:p>
          <a:p>
            <a:r>
              <a:rPr lang="en-US" sz="2000" dirty="0">
                <a:latin typeface="Comic Sans MS" pitchFamily="66" charset="0"/>
              </a:rPr>
              <a:t>{</a:t>
            </a:r>
          </a:p>
          <a:p>
            <a:r>
              <a:rPr lang="en-US" sz="2000" dirty="0">
                <a:latin typeface="Comic Sans MS" pitchFamily="66" charset="0"/>
              </a:rPr>
              <a:t>      </a:t>
            </a:r>
            <a:r>
              <a:rPr lang="en-US" sz="2000" dirty="0" err="1">
                <a:latin typeface="Comic Sans MS" pitchFamily="66" charset="0"/>
              </a:rPr>
              <a:t>cout</a:t>
            </a:r>
            <a:r>
              <a:rPr lang="en-US" sz="2000" dirty="0">
                <a:latin typeface="Comic Sans MS" pitchFamily="66" charset="0"/>
              </a:rPr>
              <a:t> &lt;&lt; “Could not open file”;</a:t>
            </a:r>
          </a:p>
          <a:p>
            <a:r>
              <a:rPr lang="en-US" sz="2000" dirty="0">
                <a:latin typeface="Comic Sans MS" pitchFamily="66" charset="0"/>
              </a:rPr>
              <a:t>}</a:t>
            </a:r>
          </a:p>
          <a:p>
            <a:r>
              <a:rPr lang="en-US" sz="2000" dirty="0">
                <a:latin typeface="Comic Sans MS" pitchFamily="66" charset="0"/>
              </a:rPr>
              <a:t>else</a:t>
            </a:r>
          </a:p>
          <a:p>
            <a:r>
              <a:rPr lang="en-US" sz="2000" dirty="0">
                <a:latin typeface="Comic Sans MS" pitchFamily="66" charset="0"/>
              </a:rPr>
              <a:t>{</a:t>
            </a:r>
          </a:p>
          <a:p>
            <a:r>
              <a:rPr lang="en-US" sz="2000" dirty="0">
                <a:latin typeface="Comic Sans MS" pitchFamily="66" charset="0"/>
              </a:rPr>
              <a:t>      …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6881191" y="2590800"/>
            <a:ext cx="2029723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check the state of </a:t>
            </a:r>
            <a:endParaRPr lang="en-US" sz="1600" dirty="0" smtClean="0">
              <a:solidFill>
                <a:srgbClr val="CCECFF"/>
              </a:solidFill>
              <a:latin typeface="Comic Sans MS" pitchFamily="66" charset="0"/>
            </a:endParaRPr>
          </a:p>
          <a:p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the stream </a:t>
            </a:r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here…</a:t>
            </a:r>
          </a:p>
        </p:txBody>
      </p:sp>
      <p:sp>
        <p:nvSpPr>
          <p:cNvPr id="32773" name="Line 6"/>
          <p:cNvSpPr>
            <a:spLocks noChangeShapeType="1"/>
          </p:cNvSpPr>
          <p:nvPr/>
        </p:nvSpPr>
        <p:spPr bwMode="auto">
          <a:xfrm flipH="1">
            <a:off x="5814391" y="2819400"/>
            <a:ext cx="990600" cy="762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4104861" y="4920535"/>
            <a:ext cx="2988319" cy="1631216"/>
          </a:xfrm>
          <a:prstGeom prst="rect">
            <a:avLst/>
          </a:prstGeom>
          <a:noFill/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We could </a:t>
            </a:r>
            <a:r>
              <a:rPr lang="en-US" sz="2000">
                <a:latin typeface="Comic Sans MS" pitchFamily="66" charset="0"/>
              </a:rPr>
              <a:t>also </a:t>
            </a:r>
            <a:r>
              <a:rPr lang="en-US" sz="2000" smtClean="0">
                <a:latin typeface="Comic Sans MS" pitchFamily="66" charset="0"/>
              </a:rPr>
              <a:t>write:</a:t>
            </a:r>
            <a:endParaRPr lang="en-US" sz="2000" dirty="0">
              <a:latin typeface="Comic Sans MS" pitchFamily="66" charset="0"/>
            </a:endParaRP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  if (!</a:t>
            </a:r>
            <a:r>
              <a:rPr lang="en-US" sz="2000" dirty="0" err="1">
                <a:latin typeface="Comic Sans MS" pitchFamily="66" charset="0"/>
              </a:rPr>
              <a:t>myInputStream</a:t>
            </a:r>
            <a:r>
              <a:rPr lang="en-US" sz="2000" dirty="0">
                <a:latin typeface="Comic Sans MS" pitchFamily="66" charset="0"/>
              </a:rPr>
              <a:t>)</a:t>
            </a:r>
          </a:p>
          <a:p>
            <a:r>
              <a:rPr lang="en-US" sz="2000" dirty="0">
                <a:latin typeface="Comic Sans MS" pitchFamily="66" charset="0"/>
              </a:rPr>
              <a:t>     </a:t>
            </a:r>
            <a:r>
              <a:rPr lang="en-US" sz="2000" dirty="0" smtClean="0">
                <a:latin typeface="Comic Sans MS" pitchFamily="66" charset="0"/>
              </a:rPr>
              <a:t>{</a:t>
            </a:r>
          </a:p>
          <a:p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	  </a:t>
            </a:r>
            <a:r>
              <a:rPr lang="mr-IN" sz="2000" dirty="0" smtClean="0">
                <a:latin typeface="Comic Sans MS" pitchFamily="66" charset="0"/>
              </a:rPr>
              <a:t>…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1576388" y="2519363"/>
            <a:ext cx="6543675" cy="15525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latin typeface="Comic Sans MS" pitchFamily="66" charset="0"/>
              </a:rPr>
              <a:t>Because I/O is subject to so many errors,</a:t>
            </a:r>
          </a:p>
          <a:p>
            <a:pPr algn="ctr"/>
            <a:r>
              <a:rPr lang="en-US" sz="2400" b="1">
                <a:latin typeface="Comic Sans MS" pitchFamily="66" charset="0"/>
              </a:rPr>
              <a:t>it is good programming practice to check </a:t>
            </a:r>
          </a:p>
          <a:p>
            <a:pPr algn="ctr"/>
            <a:r>
              <a:rPr lang="en-US" sz="2400" b="1">
                <a:latin typeface="Comic Sans MS" pitchFamily="66" charset="0"/>
              </a:rPr>
              <a:t>the state of the stream after </a:t>
            </a:r>
          </a:p>
          <a:p>
            <a:pPr algn="ctr"/>
            <a:r>
              <a:rPr lang="en-US" sz="2400" b="1" u="sng">
                <a:latin typeface="Comic Sans MS" pitchFamily="66" charset="0"/>
              </a:rPr>
              <a:t>every</a:t>
            </a:r>
            <a:r>
              <a:rPr lang="en-US" sz="2400" b="1">
                <a:latin typeface="Comic Sans MS" pitchFamily="66" charset="0"/>
              </a:rPr>
              <a:t> I/O operation!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4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337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895600"/>
            <a:ext cx="815022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latin typeface="Comic Sans MS" pitchFamily="66" charset="0"/>
              </a:rPr>
              <a:t>Writing a loop that reads until end of file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ChangeArrowheads="1"/>
          </p:cNvSpPr>
          <p:nvPr/>
        </p:nvSpPr>
        <p:spPr bwMode="auto">
          <a:xfrm>
            <a:off x="3276600" y="685800"/>
            <a:ext cx="1828800" cy="838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800" dirty="0">
                <a:solidFill>
                  <a:schemeClr val="bg2"/>
                </a:solidFill>
                <a:latin typeface="Comic Sans MS" pitchFamily="66" charset="0"/>
              </a:rPr>
              <a:t> try to open the file</a:t>
            </a: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 rot="-2856220">
            <a:off x="3482975" y="2263775"/>
            <a:ext cx="1371600" cy="1371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algn="ctr">
            <a:solidFill>
              <a:schemeClr val="bg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3534507" y="2652347"/>
            <a:ext cx="13244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chemeClr val="bg2"/>
                </a:solidFill>
                <a:latin typeface="Comic Sans MS" pitchFamily="66" charset="0"/>
              </a:rPr>
              <a:t>did it open</a:t>
            </a:r>
          </a:p>
          <a:p>
            <a:pPr algn="ctr"/>
            <a:r>
              <a:rPr lang="en-US" sz="1800" dirty="0">
                <a:solidFill>
                  <a:schemeClr val="bg2"/>
                </a:solidFill>
                <a:latin typeface="Comic Sans MS" pitchFamily="66" charset="0"/>
              </a:rPr>
              <a:t>?</a:t>
            </a:r>
          </a:p>
        </p:txBody>
      </p:sp>
      <p:cxnSp>
        <p:nvCxnSpPr>
          <p:cNvPr id="35845" name="Straight Arrow Connector 5"/>
          <p:cNvCxnSpPr>
            <a:cxnSpLocks noChangeShapeType="1"/>
          </p:cNvCxnSpPr>
          <p:nvPr/>
        </p:nvCxnSpPr>
        <p:spPr bwMode="auto">
          <a:xfrm rot="5400000">
            <a:off x="3886994" y="1751806"/>
            <a:ext cx="4572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46" name="Straight Arrow Connector 7"/>
          <p:cNvCxnSpPr>
            <a:cxnSpLocks noChangeShapeType="1"/>
          </p:cNvCxnSpPr>
          <p:nvPr/>
        </p:nvCxnSpPr>
        <p:spPr bwMode="auto">
          <a:xfrm>
            <a:off x="5105400" y="2895600"/>
            <a:ext cx="5334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847" name="Rectangle 9"/>
          <p:cNvSpPr>
            <a:spLocks noChangeArrowheads="1"/>
          </p:cNvSpPr>
          <p:nvPr/>
        </p:nvSpPr>
        <p:spPr bwMode="auto">
          <a:xfrm>
            <a:off x="5638800" y="2286000"/>
            <a:ext cx="1752600" cy="1143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8" name="TextBox 10"/>
          <p:cNvSpPr txBox="1">
            <a:spLocks noChangeArrowheads="1"/>
          </p:cNvSpPr>
          <p:nvPr/>
        </p:nvSpPr>
        <p:spPr bwMode="auto">
          <a:xfrm>
            <a:off x="5715000" y="2362200"/>
            <a:ext cx="169703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dirty="0">
                <a:solidFill>
                  <a:schemeClr val="bg2"/>
                </a:solidFill>
                <a:latin typeface="Comic Sans MS" pitchFamily="66" charset="0"/>
              </a:rPr>
              <a:t>print an error</a:t>
            </a:r>
          </a:p>
          <a:p>
            <a:pPr algn="ctr"/>
            <a:r>
              <a:rPr lang="en-US" sz="1800" dirty="0">
                <a:solidFill>
                  <a:schemeClr val="bg2"/>
                </a:solidFill>
                <a:latin typeface="Comic Sans MS" pitchFamily="66" charset="0"/>
              </a:rPr>
              <a:t>message and</a:t>
            </a:r>
          </a:p>
          <a:p>
            <a:pPr algn="ctr"/>
            <a:r>
              <a:rPr lang="en-US" sz="1800" dirty="0">
                <a:solidFill>
                  <a:schemeClr val="bg2"/>
                </a:solidFill>
                <a:latin typeface="Comic Sans MS" pitchFamily="66" charset="0"/>
              </a:rPr>
              <a:t>quit</a:t>
            </a:r>
          </a:p>
        </p:txBody>
      </p:sp>
      <p:sp>
        <p:nvSpPr>
          <p:cNvPr id="35849" name="TextBox 11"/>
          <p:cNvSpPr txBox="1">
            <a:spLocks noChangeArrowheads="1"/>
          </p:cNvSpPr>
          <p:nvPr/>
        </p:nvSpPr>
        <p:spPr bwMode="auto">
          <a:xfrm>
            <a:off x="5105400" y="2438400"/>
            <a:ext cx="3994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mic Sans MS" pitchFamily="66" charset="0"/>
              </a:rPr>
              <a:t>no</a:t>
            </a:r>
          </a:p>
        </p:txBody>
      </p:sp>
      <p:cxnSp>
        <p:nvCxnSpPr>
          <p:cNvPr id="35850" name="Straight Arrow Connector 12"/>
          <p:cNvCxnSpPr>
            <a:cxnSpLocks noChangeShapeType="1"/>
          </p:cNvCxnSpPr>
          <p:nvPr/>
        </p:nvCxnSpPr>
        <p:spPr bwMode="auto">
          <a:xfrm rot="5400000">
            <a:off x="3963194" y="4114006"/>
            <a:ext cx="4572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851" name="Rectangle 13"/>
          <p:cNvSpPr>
            <a:spLocks noChangeArrowheads="1"/>
          </p:cNvSpPr>
          <p:nvPr/>
        </p:nvSpPr>
        <p:spPr bwMode="auto">
          <a:xfrm rot="-2856220">
            <a:off x="3559175" y="4594225"/>
            <a:ext cx="1371600" cy="1371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algn="ctr">
            <a:solidFill>
              <a:schemeClr val="bg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52" name="TextBox 14"/>
          <p:cNvSpPr txBox="1">
            <a:spLocks noChangeArrowheads="1"/>
          </p:cNvSpPr>
          <p:nvPr/>
        </p:nvSpPr>
        <p:spPr bwMode="auto">
          <a:xfrm>
            <a:off x="3581400" y="4848225"/>
            <a:ext cx="135165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chemeClr val="bg2"/>
                </a:solidFill>
                <a:latin typeface="Comic Sans MS" pitchFamily="66" charset="0"/>
              </a:rPr>
              <a:t>is the end</a:t>
            </a:r>
          </a:p>
          <a:p>
            <a:pPr algn="ctr"/>
            <a:r>
              <a:rPr lang="en-US" sz="1800" dirty="0">
                <a:solidFill>
                  <a:schemeClr val="bg2"/>
                </a:solidFill>
                <a:latin typeface="Comic Sans MS" pitchFamily="66" charset="0"/>
              </a:rPr>
              <a:t>of file flag</a:t>
            </a:r>
          </a:p>
          <a:p>
            <a:pPr algn="ctr"/>
            <a:r>
              <a:rPr lang="en-US" sz="1800" dirty="0">
                <a:solidFill>
                  <a:schemeClr val="bg2"/>
                </a:solidFill>
                <a:latin typeface="Comic Sans MS" pitchFamily="66" charset="0"/>
              </a:rPr>
              <a:t>set</a:t>
            </a:r>
          </a:p>
          <a:p>
            <a:pPr algn="ctr"/>
            <a:r>
              <a:rPr lang="en-US" sz="1800" dirty="0">
                <a:solidFill>
                  <a:schemeClr val="bg2"/>
                </a:solidFill>
                <a:latin typeface="Comic Sans MS" pitchFamily="66" charset="0"/>
              </a:rPr>
              <a:t>?</a:t>
            </a:r>
          </a:p>
        </p:txBody>
      </p:sp>
      <p:cxnSp>
        <p:nvCxnSpPr>
          <p:cNvPr id="35853" name="Straight Arrow Connector 15"/>
          <p:cNvCxnSpPr>
            <a:cxnSpLocks noChangeShapeType="1"/>
          </p:cNvCxnSpPr>
          <p:nvPr/>
        </p:nvCxnSpPr>
        <p:spPr bwMode="auto">
          <a:xfrm rot="5400000">
            <a:off x="4039394" y="6400006"/>
            <a:ext cx="4572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854" name="TextBox 16"/>
          <p:cNvSpPr txBox="1">
            <a:spLocks noChangeArrowheads="1"/>
          </p:cNvSpPr>
          <p:nvPr/>
        </p:nvSpPr>
        <p:spPr bwMode="auto">
          <a:xfrm>
            <a:off x="4267200" y="3886200"/>
            <a:ext cx="5036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mic Sans MS" pitchFamily="66" charset="0"/>
              </a:rPr>
              <a:t>yes</a:t>
            </a:r>
          </a:p>
        </p:txBody>
      </p:sp>
      <p:sp>
        <p:nvSpPr>
          <p:cNvPr id="35855" name="TextBox 17"/>
          <p:cNvSpPr txBox="1">
            <a:spLocks noChangeArrowheads="1"/>
          </p:cNvSpPr>
          <p:nvPr/>
        </p:nvSpPr>
        <p:spPr bwMode="auto">
          <a:xfrm>
            <a:off x="4419600" y="6172200"/>
            <a:ext cx="426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no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598" y="1515869"/>
            <a:ext cx="1606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Project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6415" y="2807003"/>
            <a:ext cx="63738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At the end of this lesson, you will write a</a:t>
            </a:r>
          </a:p>
          <a:p>
            <a:r>
              <a:rPr lang="en-US" sz="2000" dirty="0" smtClean="0">
                <a:latin typeface="Comic Sans MS" pitchFamily="66" charset="0"/>
              </a:rPr>
              <a:t>program that adds file I/O to your Employee class. </a:t>
            </a:r>
          </a:p>
          <a:p>
            <a:r>
              <a:rPr lang="en-US" sz="2000" dirty="0" smtClean="0">
                <a:latin typeface="Comic Sans MS" pitchFamily="66" charset="0"/>
              </a:rPr>
              <a:t>The program specification appears at the end of </a:t>
            </a:r>
          </a:p>
          <a:p>
            <a:r>
              <a:rPr lang="en-US" sz="2000" dirty="0" smtClean="0">
                <a:latin typeface="Comic Sans MS" pitchFamily="66" charset="0"/>
              </a:rPr>
              <a:t>Chapter 10.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21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iamond 8"/>
          <p:cNvSpPr>
            <a:spLocks noChangeArrowheads="1"/>
          </p:cNvSpPr>
          <p:nvPr/>
        </p:nvSpPr>
        <p:spPr bwMode="auto">
          <a:xfrm>
            <a:off x="2668588" y="457200"/>
            <a:ext cx="2209800" cy="1219200"/>
          </a:xfrm>
          <a:prstGeom prst="diamon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7" name="TextBox 2"/>
          <p:cNvSpPr txBox="1">
            <a:spLocks noChangeArrowheads="1"/>
          </p:cNvSpPr>
          <p:nvPr/>
        </p:nvSpPr>
        <p:spPr bwMode="auto">
          <a:xfrm>
            <a:off x="3201988" y="685800"/>
            <a:ext cx="11128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is the </a:t>
            </a:r>
            <a:r>
              <a:rPr lang="en-US" sz="1600" dirty="0" err="1">
                <a:solidFill>
                  <a:schemeClr val="bg2"/>
                </a:solidFill>
                <a:latin typeface="Comic Sans MS" pitchFamily="66" charset="0"/>
              </a:rPr>
              <a:t>eof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  <a:p>
            <a:pPr algn="ctr"/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flag set</a:t>
            </a:r>
          </a:p>
          <a:p>
            <a:pPr algn="ctr"/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?</a:t>
            </a:r>
          </a:p>
        </p:txBody>
      </p:sp>
      <p:cxnSp>
        <p:nvCxnSpPr>
          <p:cNvPr id="36868" name="Straight Arrow Connector 3"/>
          <p:cNvCxnSpPr>
            <a:cxnSpLocks noChangeShapeType="1"/>
          </p:cNvCxnSpPr>
          <p:nvPr/>
        </p:nvCxnSpPr>
        <p:spPr bwMode="auto">
          <a:xfrm rot="5400000">
            <a:off x="3581401" y="1903412"/>
            <a:ext cx="457200" cy="3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2820988" y="2133600"/>
            <a:ext cx="18288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read a piece </a:t>
            </a:r>
          </a:p>
          <a:p>
            <a:pPr algn="ctr"/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of data</a:t>
            </a:r>
          </a:p>
        </p:txBody>
      </p:sp>
      <p:cxnSp>
        <p:nvCxnSpPr>
          <p:cNvPr id="36870" name="Straight Arrow Connector 5"/>
          <p:cNvCxnSpPr>
            <a:cxnSpLocks noChangeShapeType="1"/>
          </p:cNvCxnSpPr>
          <p:nvPr/>
        </p:nvCxnSpPr>
        <p:spPr bwMode="auto">
          <a:xfrm rot="5400000">
            <a:off x="3507582" y="2894806"/>
            <a:ext cx="457200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871" name="Diamond 9"/>
          <p:cNvSpPr>
            <a:spLocks noChangeArrowheads="1"/>
          </p:cNvSpPr>
          <p:nvPr/>
        </p:nvSpPr>
        <p:spPr bwMode="auto">
          <a:xfrm>
            <a:off x="2592388" y="3124200"/>
            <a:ext cx="2209800" cy="1219200"/>
          </a:xfrm>
          <a:prstGeom prst="diamon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25788" y="3276600"/>
            <a:ext cx="1127125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was the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read good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36873" name="TextBox 10"/>
          <p:cNvSpPr txBox="1">
            <a:spLocks noChangeArrowheads="1"/>
          </p:cNvSpPr>
          <p:nvPr/>
        </p:nvSpPr>
        <p:spPr bwMode="auto">
          <a:xfrm>
            <a:off x="3887788" y="1676400"/>
            <a:ext cx="3994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mic Sans MS" pitchFamily="66" charset="0"/>
              </a:rPr>
              <a:t>no</a:t>
            </a:r>
          </a:p>
        </p:txBody>
      </p:sp>
      <p:cxnSp>
        <p:nvCxnSpPr>
          <p:cNvPr id="36874" name="Straight Arrow Connector 11"/>
          <p:cNvCxnSpPr>
            <a:cxnSpLocks noChangeShapeType="1"/>
          </p:cNvCxnSpPr>
          <p:nvPr/>
        </p:nvCxnSpPr>
        <p:spPr bwMode="auto">
          <a:xfrm rot="5400000">
            <a:off x="3505201" y="4494212"/>
            <a:ext cx="457200" cy="3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" name="TextBox 12"/>
          <p:cNvSpPr txBox="1"/>
          <p:nvPr/>
        </p:nvSpPr>
        <p:spPr>
          <a:xfrm>
            <a:off x="2820988" y="4724400"/>
            <a:ext cx="18288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txBody>
          <a:bodyPr/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process the data</a:t>
            </a:r>
          </a:p>
        </p:txBody>
      </p:sp>
      <p:cxnSp>
        <p:nvCxnSpPr>
          <p:cNvPr id="36876" name="Straight Connector 15"/>
          <p:cNvCxnSpPr>
            <a:cxnSpLocks noChangeShapeType="1"/>
          </p:cNvCxnSpPr>
          <p:nvPr/>
        </p:nvCxnSpPr>
        <p:spPr bwMode="auto">
          <a:xfrm rot="5400000">
            <a:off x="3505994" y="5563394"/>
            <a:ext cx="457200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7" name="Straight Connector 18"/>
          <p:cNvCxnSpPr>
            <a:cxnSpLocks noChangeShapeType="1"/>
          </p:cNvCxnSpPr>
          <p:nvPr/>
        </p:nvCxnSpPr>
        <p:spPr bwMode="auto">
          <a:xfrm rot="10800000">
            <a:off x="2135188" y="5791200"/>
            <a:ext cx="1600200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8" name="Straight Connector 23"/>
          <p:cNvCxnSpPr>
            <a:cxnSpLocks noChangeShapeType="1"/>
          </p:cNvCxnSpPr>
          <p:nvPr/>
        </p:nvCxnSpPr>
        <p:spPr bwMode="auto">
          <a:xfrm rot="5400000" flipH="1" flipV="1">
            <a:off x="-227806" y="3429794"/>
            <a:ext cx="4724400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9" name="Straight Arrow Connector 25"/>
          <p:cNvCxnSpPr>
            <a:cxnSpLocks noChangeShapeType="1"/>
            <a:endCxn id="36866" idx="1"/>
          </p:cNvCxnSpPr>
          <p:nvPr/>
        </p:nvCxnSpPr>
        <p:spPr bwMode="auto">
          <a:xfrm>
            <a:off x="2135188" y="1066800"/>
            <a:ext cx="5334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880" name="TextBox 27"/>
          <p:cNvSpPr txBox="1">
            <a:spLocks noChangeArrowheads="1"/>
          </p:cNvSpPr>
          <p:nvPr/>
        </p:nvSpPr>
        <p:spPr bwMode="auto">
          <a:xfrm>
            <a:off x="3811588" y="4267200"/>
            <a:ext cx="5437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yes</a:t>
            </a:r>
          </a:p>
        </p:txBody>
      </p:sp>
      <p:cxnSp>
        <p:nvCxnSpPr>
          <p:cNvPr id="36881" name="Straight Arrow Connector 29"/>
          <p:cNvCxnSpPr>
            <a:cxnSpLocks noChangeShapeType="1"/>
            <a:stCxn id="36866" idx="3"/>
          </p:cNvCxnSpPr>
          <p:nvPr/>
        </p:nvCxnSpPr>
        <p:spPr bwMode="auto">
          <a:xfrm>
            <a:off x="4878388" y="1066800"/>
            <a:ext cx="760412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" name="TextBox 30"/>
          <p:cNvSpPr txBox="1"/>
          <p:nvPr/>
        </p:nvSpPr>
        <p:spPr>
          <a:xfrm>
            <a:off x="5715000" y="533400"/>
            <a:ext cx="25146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latin typeface="Comic Sans MS" pitchFamily="66" charset="0"/>
              </a:rPr>
              <a:t>continue with the rest of your program </a:t>
            </a:r>
          </a:p>
        </p:txBody>
      </p:sp>
      <p:sp>
        <p:nvSpPr>
          <p:cNvPr id="36883" name="TextBox 31"/>
          <p:cNvSpPr txBox="1">
            <a:spLocks noChangeArrowheads="1"/>
          </p:cNvSpPr>
          <p:nvPr/>
        </p:nvSpPr>
        <p:spPr bwMode="auto">
          <a:xfrm>
            <a:off x="4876800" y="685800"/>
            <a:ext cx="5036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mic Sans MS" pitchFamily="66" charset="0"/>
              </a:rPr>
              <a:t>yes</a:t>
            </a:r>
          </a:p>
        </p:txBody>
      </p:sp>
      <p:cxnSp>
        <p:nvCxnSpPr>
          <p:cNvPr id="36884" name="Straight Arrow Connector 33"/>
          <p:cNvCxnSpPr>
            <a:cxnSpLocks noChangeShapeType="1"/>
            <a:stCxn id="36871" idx="3"/>
            <a:endCxn id="36885" idx="1"/>
          </p:cNvCxnSpPr>
          <p:nvPr/>
        </p:nvCxnSpPr>
        <p:spPr bwMode="auto">
          <a:xfrm>
            <a:off x="4802188" y="3733800"/>
            <a:ext cx="989012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885" name="Diamond 35"/>
          <p:cNvSpPr>
            <a:spLocks noChangeArrowheads="1"/>
          </p:cNvSpPr>
          <p:nvPr/>
        </p:nvSpPr>
        <p:spPr bwMode="auto">
          <a:xfrm>
            <a:off x="5791200" y="3124200"/>
            <a:ext cx="2209800" cy="1219200"/>
          </a:xfrm>
          <a:prstGeom prst="diamon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248400" y="3429000"/>
            <a:ext cx="1303338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was the </a:t>
            </a:r>
            <a:r>
              <a:rPr lang="en-US" sz="1600" dirty="0" err="1">
                <a:solidFill>
                  <a:schemeClr val="bg2"/>
                </a:solidFill>
                <a:latin typeface="Comic Sans MS" pitchFamily="66" charset="0"/>
              </a:rPr>
              <a:t>eof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flag set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?</a:t>
            </a:r>
          </a:p>
        </p:txBody>
      </p:sp>
      <p:cxnSp>
        <p:nvCxnSpPr>
          <p:cNvPr id="36887" name="Straight Arrow Connector 39"/>
          <p:cNvCxnSpPr>
            <a:cxnSpLocks noChangeShapeType="1"/>
            <a:stCxn id="36885" idx="0"/>
          </p:cNvCxnSpPr>
          <p:nvPr/>
        </p:nvCxnSpPr>
        <p:spPr bwMode="auto">
          <a:xfrm rot="5400000" flipH="1" flipV="1">
            <a:off x="6153150" y="2343150"/>
            <a:ext cx="1524000" cy="381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888" name="TextBox 42"/>
          <p:cNvSpPr txBox="1">
            <a:spLocks noChangeArrowheads="1"/>
          </p:cNvSpPr>
          <p:nvPr/>
        </p:nvSpPr>
        <p:spPr bwMode="auto">
          <a:xfrm>
            <a:off x="5029200" y="3276600"/>
            <a:ext cx="426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no</a:t>
            </a:r>
          </a:p>
        </p:txBody>
      </p:sp>
      <p:sp>
        <p:nvSpPr>
          <p:cNvPr id="36889" name="TextBox 43"/>
          <p:cNvSpPr txBox="1">
            <a:spLocks noChangeArrowheads="1"/>
          </p:cNvSpPr>
          <p:nvPr/>
        </p:nvSpPr>
        <p:spPr bwMode="auto">
          <a:xfrm>
            <a:off x="7010400" y="2362200"/>
            <a:ext cx="5437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yes</a:t>
            </a:r>
          </a:p>
        </p:txBody>
      </p:sp>
      <p:cxnSp>
        <p:nvCxnSpPr>
          <p:cNvPr id="36890" name="Straight Arrow Connector 45"/>
          <p:cNvCxnSpPr>
            <a:cxnSpLocks noChangeShapeType="1"/>
            <a:stCxn id="36885" idx="2"/>
          </p:cNvCxnSpPr>
          <p:nvPr/>
        </p:nvCxnSpPr>
        <p:spPr bwMode="auto">
          <a:xfrm rot="16200000" flipH="1">
            <a:off x="6610350" y="4629150"/>
            <a:ext cx="609600" cy="381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891" name="Rectangle 47"/>
          <p:cNvSpPr>
            <a:spLocks noChangeArrowheads="1"/>
          </p:cNvSpPr>
          <p:nvPr/>
        </p:nvSpPr>
        <p:spPr bwMode="auto">
          <a:xfrm>
            <a:off x="5867400" y="4953000"/>
            <a:ext cx="2209800" cy="1219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096000" y="5257800"/>
            <a:ext cx="180498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display an error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message and quit</a:t>
            </a:r>
          </a:p>
        </p:txBody>
      </p:sp>
      <p:sp>
        <p:nvSpPr>
          <p:cNvPr id="36893" name="TextBox 49"/>
          <p:cNvSpPr txBox="1">
            <a:spLocks noChangeArrowheads="1"/>
          </p:cNvSpPr>
          <p:nvPr/>
        </p:nvSpPr>
        <p:spPr bwMode="auto">
          <a:xfrm>
            <a:off x="7086600" y="4343400"/>
            <a:ext cx="426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no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828800" y="1219200"/>
            <a:ext cx="6434775" cy="193899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We can read </a:t>
            </a:r>
            <a:r>
              <a:rPr lang="en-US" sz="2000" b="1" u="sng" dirty="0">
                <a:latin typeface="Comic Sans MS" pitchFamily="66" charset="0"/>
              </a:rPr>
              <a:t>and </a:t>
            </a:r>
            <a:r>
              <a:rPr lang="en-US" sz="2000" dirty="0">
                <a:latin typeface="Comic Sans MS" pitchFamily="66" charset="0"/>
              </a:rPr>
              <a:t>test the state of the stream using</a:t>
            </a:r>
          </a:p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the expression</a:t>
            </a:r>
          </a:p>
          <a:p>
            <a:pPr>
              <a:defRPr/>
            </a:pPr>
            <a:endParaRPr lang="en-US" sz="2000" dirty="0">
              <a:latin typeface="Comic Sans MS" pitchFamily="66" charset="0"/>
            </a:endParaRPr>
          </a:p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   while (</a:t>
            </a:r>
            <a:r>
              <a:rPr lang="en-US" sz="2000" dirty="0" err="1">
                <a:latin typeface="Comic Sans MS" pitchFamily="66" charset="0"/>
              </a:rPr>
              <a:t>myFile</a:t>
            </a:r>
            <a:r>
              <a:rPr lang="en-US" sz="2000" dirty="0">
                <a:latin typeface="Comic Sans MS" pitchFamily="66" charset="0"/>
              </a:rPr>
              <a:t> &gt;&gt; </a:t>
            </a:r>
            <a:r>
              <a:rPr lang="en-US" sz="2000" dirty="0" err="1">
                <a:latin typeface="Comic Sans MS" pitchFamily="66" charset="0"/>
              </a:rPr>
              <a:t>theData</a:t>
            </a:r>
            <a:r>
              <a:rPr lang="en-US" sz="2000" dirty="0">
                <a:latin typeface="Comic Sans MS" pitchFamily="66" charset="0"/>
              </a:rPr>
              <a:t>)</a:t>
            </a:r>
          </a:p>
          <a:p>
            <a:pPr>
              <a:defRPr/>
            </a:pPr>
            <a:endParaRPr lang="en-US" sz="2000" dirty="0">
              <a:latin typeface="Comic Sans MS" pitchFamily="66" charset="0"/>
            </a:endParaRPr>
          </a:p>
          <a:p>
            <a:pPr>
              <a:defRPr/>
            </a:pPr>
            <a:r>
              <a:rPr lang="en-US" sz="2000" dirty="0" smtClean="0">
                <a:latin typeface="Comic Sans MS" pitchFamily="66" charset="0"/>
              </a:rPr>
              <a:t>because most stream operations </a:t>
            </a:r>
            <a:r>
              <a:rPr lang="en-US" sz="2000" b="1" dirty="0" smtClean="0">
                <a:latin typeface="Comic Sans MS" pitchFamily="66" charset="0"/>
              </a:rPr>
              <a:t>return the stream.</a:t>
            </a:r>
            <a:endParaRPr lang="en-US" sz="20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533400" y="762000"/>
            <a:ext cx="7661072" cy="59400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	</a:t>
            </a:r>
          </a:p>
          <a:p>
            <a:pPr>
              <a:defRPr/>
            </a:pPr>
            <a:r>
              <a:rPr lang="en-US" sz="2000" dirty="0" err="1" smtClean="0">
                <a:latin typeface="Comic Sans MS" pitchFamily="66" charset="0"/>
              </a:rPr>
              <a:t>ifstream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theFile</a:t>
            </a:r>
            <a:r>
              <a:rPr lang="en-US" sz="2000" dirty="0" smtClean="0">
                <a:latin typeface="Comic Sans MS" pitchFamily="66" charset="0"/>
              </a:rPr>
              <a:t> ("</a:t>
            </a:r>
            <a:r>
              <a:rPr lang="en-US" sz="2000" dirty="0">
                <a:latin typeface="Comic Sans MS" pitchFamily="66" charset="0"/>
              </a:rPr>
              <a:t>c:\\theFile02.txt");</a:t>
            </a:r>
          </a:p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	</a:t>
            </a:r>
          </a:p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while (</a:t>
            </a:r>
            <a:r>
              <a:rPr lang="en-US" sz="2000" dirty="0" err="1">
                <a:latin typeface="Comic Sans MS" pitchFamily="66" charset="0"/>
              </a:rPr>
              <a:t>theFile</a:t>
            </a:r>
            <a:r>
              <a:rPr lang="en-US" sz="2000" dirty="0">
                <a:latin typeface="Comic Sans MS" pitchFamily="66" charset="0"/>
              </a:rPr>
              <a:t> &gt;&gt; </a:t>
            </a:r>
            <a:r>
              <a:rPr lang="en-US" sz="2000" dirty="0" err="1">
                <a:latin typeface="Comic Sans MS" pitchFamily="66" charset="0"/>
              </a:rPr>
              <a:t>theData</a:t>
            </a:r>
            <a:r>
              <a:rPr lang="en-US" sz="2000" dirty="0">
                <a:latin typeface="Comic Sans MS" pitchFamily="66" charset="0"/>
              </a:rPr>
              <a:t>)</a:t>
            </a:r>
          </a:p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{</a:t>
            </a:r>
          </a:p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     </a:t>
            </a:r>
            <a:r>
              <a:rPr lang="en-US" sz="2000" dirty="0" err="1">
                <a:latin typeface="Comic Sans MS" pitchFamily="66" charset="0"/>
              </a:rPr>
              <a:t>cout</a:t>
            </a:r>
            <a:r>
              <a:rPr lang="en-US" sz="2000" dirty="0">
                <a:latin typeface="Comic Sans MS" pitchFamily="66" charset="0"/>
              </a:rPr>
              <a:t> &lt;&lt; "\</a:t>
            </a:r>
            <a:r>
              <a:rPr lang="en-US" sz="2000" dirty="0" err="1">
                <a:latin typeface="Comic Sans MS" pitchFamily="66" charset="0"/>
              </a:rPr>
              <a:t>nSuccessfully</a:t>
            </a:r>
            <a:r>
              <a:rPr lang="en-US" sz="2000" dirty="0">
                <a:latin typeface="Comic Sans MS" pitchFamily="66" charset="0"/>
              </a:rPr>
              <a:t> read in the value " &lt;&lt; </a:t>
            </a:r>
            <a:r>
              <a:rPr lang="en-US" sz="2000" dirty="0" err="1">
                <a:latin typeface="Comic Sans MS" pitchFamily="66" charset="0"/>
              </a:rPr>
              <a:t>theData</a:t>
            </a:r>
            <a:r>
              <a:rPr lang="en-US" sz="2000" dirty="0">
                <a:latin typeface="Comic Sans MS" pitchFamily="66" charset="0"/>
              </a:rPr>
              <a:t>;</a:t>
            </a:r>
          </a:p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}</a:t>
            </a:r>
          </a:p>
          <a:p>
            <a:pPr>
              <a:defRPr/>
            </a:pPr>
            <a:endParaRPr lang="en-US" sz="2000" dirty="0">
              <a:latin typeface="Comic Sans MS" pitchFamily="66" charset="0"/>
            </a:endParaRPr>
          </a:p>
          <a:p>
            <a:pPr>
              <a:defRPr/>
            </a:pPr>
            <a:r>
              <a:rPr lang="en-US" sz="2000" dirty="0">
                <a:solidFill>
                  <a:srgbClr val="92D050"/>
                </a:solidFill>
                <a:latin typeface="Comic Sans MS" pitchFamily="66" charset="0"/>
              </a:rPr>
              <a:t>// dropped out, so read </a:t>
            </a:r>
            <a:r>
              <a:rPr lang="en-US" sz="2000" dirty="0" smtClean="0">
                <a:solidFill>
                  <a:srgbClr val="92D050"/>
                </a:solidFill>
                <a:latin typeface="Comic Sans MS" pitchFamily="66" charset="0"/>
              </a:rPr>
              <a:t>failed, see if it is </a:t>
            </a:r>
            <a:r>
              <a:rPr lang="en-US" sz="2000" dirty="0" err="1" smtClean="0">
                <a:solidFill>
                  <a:srgbClr val="92D050"/>
                </a:solidFill>
                <a:latin typeface="Comic Sans MS" pitchFamily="66" charset="0"/>
              </a:rPr>
              <a:t>eof</a:t>
            </a:r>
            <a:r>
              <a:rPr lang="en-US" sz="2000" dirty="0" smtClean="0">
                <a:solidFill>
                  <a:srgbClr val="92D050"/>
                </a:solidFill>
                <a:latin typeface="Comic Sans MS" pitchFamily="66" charset="0"/>
              </a:rPr>
              <a:t> or an error</a:t>
            </a:r>
            <a:endParaRPr lang="en-US" sz="2000" dirty="0">
              <a:latin typeface="Comic Sans MS" pitchFamily="66" charset="0"/>
            </a:endParaRPr>
          </a:p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if (!theFile.eof( ) </a:t>
            </a:r>
            <a:r>
              <a:rPr lang="en-US" sz="2000" dirty="0" smtClean="0">
                <a:latin typeface="Comic Sans MS" pitchFamily="66" charset="0"/>
              </a:rPr>
              <a:t>)	// Also: </a:t>
            </a:r>
            <a:r>
              <a:rPr lang="en-US" sz="2000" b="1" dirty="0" smtClean="0">
                <a:latin typeface="Comic Sans MS" pitchFamily="66" charset="0"/>
              </a:rPr>
              <a:t>if (</a:t>
            </a:r>
            <a:r>
              <a:rPr lang="en-US" sz="2000" b="1" dirty="0" err="1" smtClean="0">
                <a:latin typeface="Comic Sans MS" pitchFamily="66" charset="0"/>
              </a:rPr>
              <a:t>theFile</a:t>
            </a:r>
            <a:r>
              <a:rPr lang="en-US" sz="2000" b="1" dirty="0" smtClean="0">
                <a:latin typeface="Comic Sans MS" pitchFamily="66" charset="0"/>
              </a:rPr>
              <a:t>)</a:t>
            </a:r>
            <a:r>
              <a:rPr lang="mr-IN" sz="2000" dirty="0" smtClean="0">
                <a:latin typeface="Comic Sans MS" pitchFamily="66" charset="0"/>
              </a:rPr>
              <a:t>…</a:t>
            </a:r>
            <a:endParaRPr lang="en-US" sz="2000" dirty="0">
              <a:solidFill>
                <a:srgbClr val="92D050"/>
              </a:solidFill>
              <a:latin typeface="Comic Sans MS" pitchFamily="66" charset="0"/>
            </a:endParaRPr>
          </a:p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{</a:t>
            </a:r>
          </a:p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     </a:t>
            </a:r>
            <a:r>
              <a:rPr lang="en-US" sz="2000" dirty="0" err="1">
                <a:latin typeface="Comic Sans MS" pitchFamily="66" charset="0"/>
              </a:rPr>
              <a:t>cout</a:t>
            </a:r>
            <a:r>
              <a:rPr lang="en-US" sz="2000" dirty="0">
                <a:latin typeface="Comic Sans MS" pitchFamily="66" charset="0"/>
              </a:rPr>
              <a:t> &lt;&lt; "\</a:t>
            </a:r>
            <a:r>
              <a:rPr lang="en-US" sz="2000" dirty="0" err="1">
                <a:latin typeface="Comic Sans MS" pitchFamily="66" charset="0"/>
              </a:rPr>
              <a:t>nCould</a:t>
            </a:r>
            <a:r>
              <a:rPr lang="en-US" sz="2000" dirty="0">
                <a:latin typeface="Comic Sans MS" pitchFamily="66" charset="0"/>
              </a:rPr>
              <a:t> not read an integer - bad data in the file.";</a:t>
            </a:r>
          </a:p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}</a:t>
            </a:r>
          </a:p>
          <a:p>
            <a:pPr>
              <a:defRPr/>
            </a:pPr>
            <a:endParaRPr lang="en-US" sz="2000" dirty="0">
              <a:latin typeface="Comic Sans MS" pitchFamily="66" charset="0"/>
            </a:endParaRPr>
          </a:p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else</a:t>
            </a:r>
          </a:p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{</a:t>
            </a:r>
          </a:p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     </a:t>
            </a:r>
            <a:r>
              <a:rPr lang="en-US" sz="2000" dirty="0" err="1">
                <a:latin typeface="Comic Sans MS" pitchFamily="66" charset="0"/>
              </a:rPr>
              <a:t>cout</a:t>
            </a:r>
            <a:r>
              <a:rPr lang="en-US" sz="2000" dirty="0">
                <a:latin typeface="Comic Sans MS" pitchFamily="66" charset="0"/>
              </a:rPr>
              <a:t> &lt;&lt; "\</a:t>
            </a:r>
            <a:r>
              <a:rPr lang="en-US" sz="2000" dirty="0" err="1">
                <a:latin typeface="Comic Sans MS" pitchFamily="66" charset="0"/>
              </a:rPr>
              <a:t>nReached</a:t>
            </a:r>
            <a:r>
              <a:rPr lang="en-US" sz="2000" dirty="0">
                <a:latin typeface="Comic Sans MS" pitchFamily="66" charset="0"/>
              </a:rPr>
              <a:t> the end of the file.";</a:t>
            </a:r>
          </a:p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}</a:t>
            </a:r>
          </a:p>
          <a:p>
            <a:pPr>
              <a:defRPr/>
            </a:pP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69477" y="1277815"/>
            <a:ext cx="55657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rgbClr val="CCECFF"/>
                </a:solidFill>
                <a:latin typeface="Comic Sans MS" pitchFamily="66" charset="0"/>
              </a:rPr>
              <a:t>File Names as Input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227384" y="2784231"/>
            <a:ext cx="3831498" cy="163121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>
                <a:latin typeface="Comic Sans MS" pitchFamily="66" charset="0"/>
              </a:rPr>
              <a:t>string </a:t>
            </a:r>
            <a:r>
              <a:rPr lang="en-US" sz="2000" dirty="0" err="1" smtClean="0">
                <a:latin typeface="Comic Sans MS" pitchFamily="66" charset="0"/>
              </a:rPr>
              <a:t>fileName</a:t>
            </a:r>
            <a:r>
              <a:rPr lang="en-US" sz="2000" dirty="0" smtClean="0">
                <a:latin typeface="Comic Sans MS" pitchFamily="66" charset="0"/>
              </a:rPr>
              <a:t>;</a:t>
            </a:r>
            <a:endParaRPr lang="en-US" sz="2000" dirty="0">
              <a:latin typeface="Comic Sans MS" pitchFamily="66" charset="0"/>
            </a:endParaRPr>
          </a:p>
          <a:p>
            <a:pPr>
              <a:defRPr/>
            </a:pPr>
            <a:r>
              <a:rPr lang="en-US" sz="2000" dirty="0" err="1" smtClean="0">
                <a:latin typeface="Comic Sans MS" pitchFamily="66" charset="0"/>
              </a:rPr>
              <a:t>cout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>
                <a:latin typeface="Comic Sans MS" pitchFamily="66" charset="0"/>
              </a:rPr>
              <a:t>&lt;&lt; “Enter in a file name: “;</a:t>
            </a:r>
          </a:p>
          <a:p>
            <a:pPr>
              <a:defRPr/>
            </a:pPr>
            <a:r>
              <a:rPr lang="en-US" sz="2000" dirty="0" err="1">
                <a:latin typeface="Comic Sans MS" pitchFamily="66" charset="0"/>
              </a:rPr>
              <a:t>cin</a:t>
            </a:r>
            <a:r>
              <a:rPr lang="en-US" sz="2000" dirty="0">
                <a:latin typeface="Comic Sans MS" pitchFamily="66" charset="0"/>
              </a:rPr>
              <a:t> &gt;&gt; </a:t>
            </a:r>
            <a:r>
              <a:rPr lang="en-US" sz="2000" dirty="0" err="1">
                <a:latin typeface="Comic Sans MS" pitchFamily="66" charset="0"/>
              </a:rPr>
              <a:t>fileName</a:t>
            </a:r>
            <a:r>
              <a:rPr lang="en-US" sz="2000" dirty="0">
                <a:latin typeface="Comic Sans MS" pitchFamily="66" charset="0"/>
              </a:rPr>
              <a:t>;</a:t>
            </a:r>
          </a:p>
          <a:p>
            <a:pPr>
              <a:defRPr/>
            </a:pPr>
            <a:r>
              <a:rPr lang="en-US" sz="2000" dirty="0" err="1" smtClean="0">
                <a:latin typeface="Comic Sans MS" pitchFamily="66" charset="0"/>
              </a:rPr>
              <a:t>ifstream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myData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>
                <a:latin typeface="Comic Sans MS" pitchFamily="66" charset="0"/>
              </a:rPr>
              <a:t>(</a:t>
            </a:r>
            <a:r>
              <a:rPr lang="en-US" sz="2000" dirty="0" err="1">
                <a:latin typeface="Comic Sans MS" pitchFamily="66" charset="0"/>
              </a:rPr>
              <a:t>fileName</a:t>
            </a:r>
            <a:r>
              <a:rPr lang="en-US" sz="2000" dirty="0">
                <a:latin typeface="Comic Sans MS" pitchFamily="66" charset="0"/>
              </a:rPr>
              <a:t>);</a:t>
            </a:r>
          </a:p>
          <a:p>
            <a:pPr>
              <a:defRPr/>
            </a:pPr>
            <a:r>
              <a:rPr lang="en-US" sz="2000" dirty="0">
                <a:latin typeface="Comic Sans MS" pitchFamily="66" charset="0"/>
              </a:rPr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48037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rgbClr val="CCECFF"/>
                </a:solidFill>
                <a:latin typeface="Comic Sans MS" pitchFamily="66" charset="0"/>
              </a:rPr>
              <a:t>Formatting Flags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447800" y="1687513"/>
            <a:ext cx="550227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Formatting flags are defined in the ios class.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431925" y="2227263"/>
            <a:ext cx="5508625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Stream classes have a member function,</a:t>
            </a:r>
          </a:p>
          <a:p>
            <a:r>
              <a:rPr lang="en-US">
                <a:latin typeface="Comic Sans MS" pitchFamily="66" charset="0"/>
              </a:rPr>
              <a:t>setf( </a:t>
            </a:r>
            <a:r>
              <a:rPr lang="en-US" i="1">
                <a:latin typeface="Comic Sans MS" pitchFamily="66" charset="0"/>
              </a:rPr>
              <a:t>flag</a:t>
            </a:r>
            <a:r>
              <a:rPr lang="en-US">
                <a:latin typeface="Comic Sans MS" pitchFamily="66" charset="0"/>
              </a:rPr>
              <a:t> ) that sets these formatting flags.</a:t>
            </a:r>
          </a:p>
        </p:txBody>
      </p:sp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1447800" y="3429000"/>
            <a:ext cx="7415813" cy="230832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left		</a:t>
            </a:r>
            <a:r>
              <a:rPr lang="en-US" sz="1800" dirty="0" err="1">
                <a:latin typeface="Comic Sans MS" pitchFamily="66" charset="0"/>
              </a:rPr>
              <a:t>left</a:t>
            </a:r>
            <a:r>
              <a:rPr lang="en-US" sz="1800" dirty="0">
                <a:latin typeface="Comic Sans MS" pitchFamily="66" charset="0"/>
              </a:rPr>
              <a:t> align output				not set</a:t>
            </a:r>
          </a:p>
          <a:p>
            <a:r>
              <a:rPr lang="en-US" sz="1800" dirty="0">
                <a:latin typeface="Comic Sans MS" pitchFamily="66" charset="0"/>
              </a:rPr>
              <a:t>right		</a:t>
            </a:r>
            <a:r>
              <a:rPr lang="en-US" sz="1800" dirty="0" err="1">
                <a:latin typeface="Comic Sans MS" pitchFamily="66" charset="0"/>
              </a:rPr>
              <a:t>right</a:t>
            </a:r>
            <a:r>
              <a:rPr lang="en-US" sz="1800" dirty="0">
                <a:latin typeface="Comic Sans MS" pitchFamily="66" charset="0"/>
              </a:rPr>
              <a:t> align output 			      set</a:t>
            </a:r>
          </a:p>
          <a:p>
            <a:r>
              <a:rPr lang="en-US" sz="1800" dirty="0" err="1">
                <a:latin typeface="Comic Sans MS" pitchFamily="66" charset="0"/>
              </a:rPr>
              <a:t>dec</a:t>
            </a:r>
            <a:r>
              <a:rPr lang="en-US" sz="1800" dirty="0">
                <a:latin typeface="Comic Sans MS" pitchFamily="66" charset="0"/>
              </a:rPr>
              <a:t>		output as decimal			      set</a:t>
            </a:r>
          </a:p>
          <a:p>
            <a:r>
              <a:rPr lang="en-US" sz="1800" dirty="0">
                <a:latin typeface="Comic Sans MS" pitchFamily="66" charset="0"/>
              </a:rPr>
              <a:t>hex		output as hexadecimal			not set</a:t>
            </a:r>
          </a:p>
          <a:p>
            <a:r>
              <a:rPr lang="en-US" sz="1800" dirty="0" err="1">
                <a:latin typeface="Comic Sans MS" pitchFamily="66" charset="0"/>
              </a:rPr>
              <a:t>oct</a:t>
            </a:r>
            <a:r>
              <a:rPr lang="en-US" sz="1800" dirty="0">
                <a:latin typeface="Comic Sans MS" pitchFamily="66" charset="0"/>
              </a:rPr>
              <a:t>		output as octal (base 8)			not set</a:t>
            </a:r>
          </a:p>
          <a:p>
            <a:r>
              <a:rPr lang="en-US" sz="1800" dirty="0" err="1">
                <a:latin typeface="Comic Sans MS" pitchFamily="66" charset="0"/>
              </a:rPr>
              <a:t>showpoint</a:t>
            </a:r>
            <a:r>
              <a:rPr lang="en-US" sz="1800" dirty="0">
                <a:latin typeface="Comic Sans MS" pitchFamily="66" charset="0"/>
              </a:rPr>
              <a:t>	show decimal point on output		not set</a:t>
            </a:r>
          </a:p>
          <a:p>
            <a:r>
              <a:rPr lang="en-US" sz="1800" dirty="0">
                <a:latin typeface="Comic Sans MS" pitchFamily="66" charset="0"/>
              </a:rPr>
              <a:t>scientific	output in exponential format		not set</a:t>
            </a:r>
          </a:p>
          <a:p>
            <a:r>
              <a:rPr lang="en-US" sz="1800" dirty="0">
                <a:latin typeface="Comic Sans MS" pitchFamily="66" charset="0"/>
              </a:rPr>
              <a:t>fixed		output in fixed format (not scientific)	not set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133600" y="1763713"/>
            <a:ext cx="51387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You can combine flags with the | operator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590800" y="2362200"/>
            <a:ext cx="539121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Comic Sans MS" pitchFamily="66" charset="0"/>
              </a:rPr>
              <a:t>myStream.setf</a:t>
            </a:r>
            <a:r>
              <a:rPr lang="en-US" sz="2000" dirty="0">
                <a:latin typeface="Comic Sans MS" pitchFamily="66" charset="0"/>
              </a:rPr>
              <a:t> (</a:t>
            </a:r>
            <a:r>
              <a:rPr lang="en-US" sz="2000" dirty="0" err="1">
                <a:latin typeface="Comic Sans MS" pitchFamily="66" charset="0"/>
              </a:rPr>
              <a:t>ios</a:t>
            </a:r>
            <a:r>
              <a:rPr lang="en-US" sz="2000" dirty="0">
                <a:latin typeface="Comic Sans MS" pitchFamily="66" charset="0"/>
              </a:rPr>
              <a:t>::fixed | </a:t>
            </a:r>
            <a:r>
              <a:rPr lang="en-US" sz="2000" dirty="0" err="1">
                <a:latin typeface="Comic Sans MS" pitchFamily="66" charset="0"/>
              </a:rPr>
              <a:t>ios</a:t>
            </a:r>
            <a:r>
              <a:rPr lang="en-US" sz="2000" dirty="0">
                <a:latin typeface="Comic Sans MS" pitchFamily="66" charset="0"/>
              </a:rPr>
              <a:t>::</a:t>
            </a:r>
            <a:r>
              <a:rPr lang="en-US" sz="2000" dirty="0" err="1">
                <a:latin typeface="Comic Sans MS" pitchFamily="66" charset="0"/>
              </a:rPr>
              <a:t>showpoint</a:t>
            </a:r>
            <a:r>
              <a:rPr lang="en-US" sz="2000" dirty="0">
                <a:latin typeface="Comic Sans MS" pitchFamily="66" charset="0"/>
              </a:rPr>
              <a:t>);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209800" y="3440113"/>
            <a:ext cx="42894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 flag remains set until it is unset.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803525" y="4044950"/>
            <a:ext cx="3730508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Comic Sans MS" pitchFamily="66" charset="0"/>
              </a:rPr>
              <a:t>myStream.unsetf</a:t>
            </a:r>
            <a:r>
              <a:rPr lang="en-US" sz="2000" dirty="0">
                <a:latin typeface="Comic Sans MS" pitchFamily="66" charset="0"/>
              </a:rPr>
              <a:t> (</a:t>
            </a:r>
            <a:r>
              <a:rPr lang="en-US" sz="2000" dirty="0" err="1">
                <a:latin typeface="Comic Sans MS" pitchFamily="66" charset="0"/>
              </a:rPr>
              <a:t>ios</a:t>
            </a:r>
            <a:r>
              <a:rPr lang="en-US" sz="2000" dirty="0">
                <a:latin typeface="Comic Sans MS" pitchFamily="66" charset="0"/>
              </a:rPr>
              <a:t>::fixed);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990600"/>
            <a:ext cx="57181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rgbClr val="CCECFF"/>
                </a:solidFill>
                <a:latin typeface="Comic Sans MS" pitchFamily="66" charset="0"/>
              </a:rPr>
              <a:t>Stream Manipulators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045779" y="2257699"/>
            <a:ext cx="6615113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Stream manipulators go directly into the stream.</a:t>
            </a:r>
          </a:p>
          <a:p>
            <a:r>
              <a:rPr lang="en-US" sz="2000" dirty="0">
                <a:latin typeface="Comic Sans MS" pitchFamily="66" charset="0"/>
              </a:rPr>
              <a:t>They are inserted using the stream insertion operator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752600" y="3429000"/>
            <a:ext cx="2202847" cy="230832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mic Sans MS" pitchFamily="66" charset="0"/>
              </a:rPr>
              <a:t>dec</a:t>
            </a:r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hex</a:t>
            </a:r>
          </a:p>
          <a:p>
            <a:r>
              <a:rPr lang="en-US" sz="1800" dirty="0" err="1">
                <a:latin typeface="Comic Sans MS" pitchFamily="66" charset="0"/>
              </a:rPr>
              <a:t>oct</a:t>
            </a:r>
            <a:endParaRPr lang="en-US" sz="1800" dirty="0">
              <a:latin typeface="Comic Sans MS" pitchFamily="66" charset="0"/>
            </a:endParaRPr>
          </a:p>
          <a:p>
            <a:r>
              <a:rPr lang="en-US" sz="1800" dirty="0" err="1">
                <a:latin typeface="Comic Sans MS" pitchFamily="66" charset="0"/>
              </a:rPr>
              <a:t>endl</a:t>
            </a:r>
            <a:endParaRPr lang="en-US" sz="1800" dirty="0">
              <a:latin typeface="Comic Sans MS" pitchFamily="66" charset="0"/>
            </a:endParaRPr>
          </a:p>
          <a:p>
            <a:r>
              <a:rPr lang="en-US" sz="1800" dirty="0" err="1">
                <a:latin typeface="Comic Sans MS" pitchFamily="66" charset="0"/>
              </a:rPr>
              <a:t>setw</a:t>
            </a:r>
            <a:r>
              <a:rPr lang="en-US" sz="1800" dirty="0">
                <a:latin typeface="Comic Sans MS" pitchFamily="66" charset="0"/>
              </a:rPr>
              <a:t> (</a:t>
            </a:r>
            <a:r>
              <a:rPr lang="en-US" sz="1800" i="1" dirty="0">
                <a:latin typeface="Comic Sans MS" pitchFamily="66" charset="0"/>
              </a:rPr>
              <a:t>w</a:t>
            </a:r>
            <a:r>
              <a:rPr lang="en-US" sz="1800" dirty="0">
                <a:latin typeface="Comic Sans MS" pitchFamily="66" charset="0"/>
              </a:rPr>
              <a:t>)</a:t>
            </a:r>
          </a:p>
          <a:p>
            <a:r>
              <a:rPr lang="en-US" sz="1800" dirty="0" err="1">
                <a:latin typeface="Comic Sans MS" pitchFamily="66" charset="0"/>
              </a:rPr>
              <a:t>setprecision</a:t>
            </a:r>
            <a:r>
              <a:rPr lang="en-US" sz="1800" dirty="0">
                <a:latin typeface="Comic Sans MS" pitchFamily="66" charset="0"/>
              </a:rPr>
              <a:t> (</a:t>
            </a:r>
            <a:r>
              <a:rPr lang="en-US" sz="1800" i="1" dirty="0">
                <a:latin typeface="Comic Sans MS" pitchFamily="66" charset="0"/>
              </a:rPr>
              <a:t>n</a:t>
            </a:r>
            <a:r>
              <a:rPr lang="en-US" sz="1800" dirty="0">
                <a:latin typeface="Comic Sans MS" pitchFamily="66" charset="0"/>
              </a:rPr>
              <a:t>);</a:t>
            </a:r>
          </a:p>
          <a:p>
            <a:r>
              <a:rPr lang="en-US" sz="1800" dirty="0" err="1">
                <a:latin typeface="Comic Sans MS" pitchFamily="66" charset="0"/>
              </a:rPr>
              <a:t>setiosflags</a:t>
            </a:r>
            <a:r>
              <a:rPr lang="en-US" sz="1800" dirty="0">
                <a:latin typeface="Comic Sans MS" pitchFamily="66" charset="0"/>
              </a:rPr>
              <a:t> (</a:t>
            </a:r>
            <a:r>
              <a:rPr lang="en-US" sz="1800" i="1" dirty="0">
                <a:latin typeface="Comic Sans MS" pitchFamily="66" charset="0"/>
              </a:rPr>
              <a:t>flags</a:t>
            </a:r>
            <a:r>
              <a:rPr lang="en-US" sz="1800" dirty="0">
                <a:latin typeface="Comic Sans MS" pitchFamily="66" charset="0"/>
              </a:rPr>
              <a:t>);</a:t>
            </a:r>
          </a:p>
          <a:p>
            <a:r>
              <a:rPr lang="en-US" sz="1800" dirty="0" err="1">
                <a:latin typeface="Comic Sans MS" pitchFamily="66" charset="0"/>
              </a:rPr>
              <a:t>setfill</a:t>
            </a:r>
            <a:r>
              <a:rPr lang="en-US" sz="1800" dirty="0">
                <a:latin typeface="Comic Sans MS" pitchFamily="66" charset="0"/>
              </a:rPr>
              <a:t> (</a:t>
            </a:r>
            <a:r>
              <a:rPr lang="en-US" sz="1800" i="1" dirty="0" err="1">
                <a:latin typeface="Comic Sans MS" pitchFamily="66" charset="0"/>
              </a:rPr>
              <a:t>fillChar</a:t>
            </a:r>
            <a:r>
              <a:rPr lang="en-US" sz="1800" dirty="0">
                <a:latin typeface="Comic Sans MS" pitchFamily="66" charset="0"/>
              </a:rPr>
              <a:t>);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270125" y="6026150"/>
            <a:ext cx="414568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Comic Sans MS" pitchFamily="66" charset="0"/>
              </a:rPr>
              <a:t>myStream</a:t>
            </a:r>
            <a:r>
              <a:rPr lang="en-US" sz="2000" dirty="0">
                <a:latin typeface="Comic Sans MS" pitchFamily="66" charset="0"/>
              </a:rPr>
              <a:t> &lt;&lt; </a:t>
            </a:r>
            <a:r>
              <a:rPr lang="en-US" sz="2000" dirty="0" err="1">
                <a:latin typeface="Comic Sans MS" pitchFamily="66" charset="0"/>
              </a:rPr>
              <a:t>setw</a:t>
            </a:r>
            <a:r>
              <a:rPr lang="en-US" sz="2000" dirty="0">
                <a:latin typeface="Comic Sans MS" pitchFamily="66" charset="0"/>
              </a:rPr>
              <a:t> (5) &lt;&lt; </a:t>
            </a:r>
            <a:r>
              <a:rPr lang="en-US" sz="2000" dirty="0" err="1">
                <a:latin typeface="Comic Sans MS" pitchFamily="66" charset="0"/>
              </a:rPr>
              <a:t>theData</a:t>
            </a:r>
            <a:r>
              <a:rPr lang="en-US" sz="2000" dirty="0">
                <a:latin typeface="Comic Sans MS" pitchFamily="66" charset="0"/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609600"/>
            <a:ext cx="41179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rgbClr val="CCECFF"/>
                </a:solidFill>
                <a:latin typeface="Comic Sans MS" pitchFamily="66" charset="0"/>
              </a:rPr>
              <a:t>Side Effects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143000" y="1992313"/>
            <a:ext cx="7119938" cy="1006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You don’t want a function to have an unwanted side effect.</a:t>
            </a:r>
          </a:p>
          <a:p>
            <a:r>
              <a:rPr lang="en-US" sz="2000" dirty="0">
                <a:latin typeface="Comic Sans MS" pitchFamily="66" charset="0"/>
              </a:rPr>
              <a:t>One example would be setting I/O flags in a function and</a:t>
            </a:r>
          </a:p>
          <a:p>
            <a:r>
              <a:rPr lang="en-US" sz="2000" dirty="0">
                <a:latin typeface="Comic Sans MS" pitchFamily="66" charset="0"/>
              </a:rPr>
              <a:t>leaving them that way when you exit the function.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143000" y="3211513"/>
            <a:ext cx="5511445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The function flags returns a </a:t>
            </a:r>
            <a:r>
              <a:rPr lang="en-US" sz="2000" dirty="0" smtClean="0">
                <a:latin typeface="Comic Sans MS" pitchFamily="66" charset="0"/>
              </a:rPr>
              <a:t>data </a:t>
            </a:r>
            <a:r>
              <a:rPr lang="en-US" sz="2000" dirty="0">
                <a:latin typeface="Comic Sans MS" pitchFamily="66" charset="0"/>
              </a:rPr>
              <a:t>type that </a:t>
            </a:r>
          </a:p>
          <a:p>
            <a:r>
              <a:rPr lang="en-US" sz="2000" dirty="0">
                <a:latin typeface="Comic Sans MS" pitchFamily="66" charset="0"/>
              </a:rPr>
              <a:t>contains the settings of all of the I/O flags.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057400" y="4343400"/>
            <a:ext cx="4318811" cy="132343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auto </a:t>
            </a:r>
            <a:r>
              <a:rPr lang="en-US" sz="2000" dirty="0" err="1" smtClean="0">
                <a:latin typeface="Comic Sans MS" pitchFamily="66" charset="0"/>
              </a:rPr>
              <a:t>myFlags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>
                <a:latin typeface="Comic Sans MS" pitchFamily="66" charset="0"/>
              </a:rPr>
              <a:t>= </a:t>
            </a:r>
            <a:r>
              <a:rPr lang="en-US" sz="2000" dirty="0" err="1">
                <a:latin typeface="Comic Sans MS" pitchFamily="66" charset="0"/>
              </a:rPr>
              <a:t>myStream.flags</a:t>
            </a:r>
            <a:r>
              <a:rPr lang="en-US" sz="2000" dirty="0">
                <a:latin typeface="Comic Sans MS" pitchFamily="66" charset="0"/>
              </a:rPr>
              <a:t> ( );</a:t>
            </a:r>
          </a:p>
          <a:p>
            <a:r>
              <a:rPr lang="en-US" sz="2000" dirty="0">
                <a:latin typeface="Comic Sans MS" pitchFamily="66" charset="0"/>
              </a:rPr>
              <a:t>…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 err="1">
                <a:latin typeface="Comic Sans MS" pitchFamily="66" charset="0"/>
              </a:rPr>
              <a:t>myStream.flags</a:t>
            </a:r>
            <a:r>
              <a:rPr lang="en-US" sz="2000" dirty="0">
                <a:latin typeface="Comic Sans MS" pitchFamily="66" charset="0"/>
              </a:rPr>
              <a:t> (</a:t>
            </a:r>
            <a:r>
              <a:rPr lang="en-US" sz="2000" dirty="0" err="1">
                <a:latin typeface="Comic Sans MS" pitchFamily="66" charset="0"/>
              </a:rPr>
              <a:t>myFlags</a:t>
            </a:r>
            <a:r>
              <a:rPr lang="en-US" sz="2000" dirty="0">
                <a:latin typeface="Comic Sans MS" pitchFamily="66" charset="0"/>
              </a:rPr>
              <a:t>);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6248400" y="4422775"/>
            <a:ext cx="2709863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without an argument the </a:t>
            </a:r>
          </a:p>
          <a:p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function returns the flags.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4267200" y="5791200"/>
            <a:ext cx="4116388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with an argument, the flags are restored </a:t>
            </a:r>
          </a:p>
          <a:p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to those set in the parameter.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143000"/>
            <a:ext cx="40322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rgbClr val="CCECFF"/>
                </a:solidFill>
                <a:latin typeface="Comic Sans MS" pitchFamily="66" charset="0"/>
              </a:rPr>
              <a:t>File Position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228600" y="2449513"/>
            <a:ext cx="7938392" cy="132343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Streams have </a:t>
            </a:r>
            <a:r>
              <a:rPr lang="en-US" sz="2000" dirty="0" smtClean="0">
                <a:latin typeface="Comic Sans MS" pitchFamily="66" charset="0"/>
              </a:rPr>
              <a:t>position indicators </a:t>
            </a:r>
            <a:r>
              <a:rPr lang="en-US" sz="2000" dirty="0">
                <a:latin typeface="Comic Sans MS" pitchFamily="66" charset="0"/>
              </a:rPr>
              <a:t>associated with them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get pointer		</a:t>
            </a:r>
            <a:r>
              <a:rPr lang="en-US" sz="1600" dirty="0">
                <a:latin typeface="Comic Sans MS" pitchFamily="66" charset="0"/>
              </a:rPr>
              <a:t>points to the place next character will be read from</a:t>
            </a:r>
          </a:p>
          <a:p>
            <a:r>
              <a:rPr lang="en-US" sz="2000" dirty="0">
                <a:latin typeface="Comic Sans MS" pitchFamily="66" charset="0"/>
              </a:rPr>
              <a:t>   put pointer		</a:t>
            </a:r>
            <a:r>
              <a:rPr lang="en-US" sz="1600" dirty="0">
                <a:latin typeface="Comic Sans MS" pitchFamily="66" charset="0"/>
              </a:rPr>
              <a:t>points to where the next character will be written </a:t>
            </a: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533400" y="4038600"/>
            <a:ext cx="6255239" cy="163121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Comic Sans MS" pitchFamily="66" charset="0"/>
              </a:rPr>
              <a:t>tellg</a:t>
            </a:r>
            <a:r>
              <a:rPr lang="en-US" sz="2000" dirty="0">
                <a:latin typeface="Comic Sans MS" pitchFamily="66" charset="0"/>
              </a:rPr>
              <a:t>( )			returns current get pointer</a:t>
            </a:r>
          </a:p>
          <a:p>
            <a:r>
              <a:rPr lang="en-US" sz="2000" dirty="0" err="1">
                <a:latin typeface="Comic Sans MS" pitchFamily="66" charset="0"/>
              </a:rPr>
              <a:t>tellp</a:t>
            </a:r>
            <a:r>
              <a:rPr lang="en-US" sz="2000" dirty="0">
                <a:latin typeface="Comic Sans MS" pitchFamily="66" charset="0"/>
              </a:rPr>
              <a:t> ( )			returns current put pointer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 err="1">
                <a:latin typeface="Comic Sans MS" pitchFamily="66" charset="0"/>
              </a:rPr>
              <a:t>seekg</a:t>
            </a:r>
            <a:r>
              <a:rPr lang="en-US" sz="2000" dirty="0">
                <a:latin typeface="Comic Sans MS" pitchFamily="66" charset="0"/>
              </a:rPr>
              <a:t> ( )		positions get pointer</a:t>
            </a:r>
          </a:p>
          <a:p>
            <a:r>
              <a:rPr lang="en-US" sz="2000" dirty="0" err="1">
                <a:latin typeface="Comic Sans MS" pitchFamily="66" charset="0"/>
              </a:rPr>
              <a:t>seekp</a:t>
            </a:r>
            <a:r>
              <a:rPr lang="en-US" sz="2000" dirty="0">
                <a:latin typeface="Comic Sans MS" pitchFamily="66" charset="0"/>
              </a:rPr>
              <a:t> ( )		positions put pointer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600200" y="2286000"/>
            <a:ext cx="7192995" cy="224676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seekp (15);		move 15 bytes from start of file</a:t>
            </a:r>
          </a:p>
          <a:p>
            <a:endParaRPr lang="en-US" sz="2000">
              <a:latin typeface="Comic Sans MS" pitchFamily="66" charset="0"/>
            </a:endParaRPr>
          </a:p>
          <a:p>
            <a:r>
              <a:rPr lang="en-US" sz="2000">
                <a:latin typeface="Comic Sans MS" pitchFamily="66" charset="0"/>
              </a:rPr>
              <a:t>seekp (-10, ios::end);	move -10 bytes from end of file</a:t>
            </a:r>
          </a:p>
          <a:p>
            <a:endParaRPr lang="en-US" sz="2000">
              <a:latin typeface="Comic Sans MS" pitchFamily="66" charset="0"/>
            </a:endParaRPr>
          </a:p>
          <a:p>
            <a:r>
              <a:rPr lang="en-US" sz="2000">
                <a:latin typeface="Comic Sans MS" pitchFamily="66" charset="0"/>
              </a:rPr>
              <a:t>seekg (6, ios::cur);	move 6 bytes from current position</a:t>
            </a:r>
          </a:p>
          <a:p>
            <a:endParaRPr lang="en-US" sz="2000">
              <a:latin typeface="Comic Sans MS" pitchFamily="66" charset="0"/>
            </a:endParaRPr>
          </a:p>
          <a:p>
            <a:endParaRPr lang="en-US" sz="200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38200"/>
            <a:ext cx="48037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rgbClr val="CCECFF"/>
                </a:solidFill>
                <a:latin typeface="Comic Sans MS" pitchFamily="66" charset="0"/>
              </a:rPr>
              <a:t>Stream Objects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3048000"/>
            <a:ext cx="7086600" cy="1524000"/>
          </a:xfrm>
        </p:spPr>
        <p:txBody>
          <a:bodyPr/>
          <a:lstStyle/>
          <a:p>
            <a:pPr eaLnBrk="1" hangingPunct="1"/>
            <a:r>
              <a:rPr lang="en-US" sz="2000" dirty="0" err="1" smtClean="0">
                <a:latin typeface="Comic Sans MS" pitchFamily="66" charset="0"/>
              </a:rPr>
              <a:t>cin</a:t>
            </a:r>
            <a:r>
              <a:rPr lang="en-US" sz="2000" dirty="0" smtClean="0">
                <a:latin typeface="Comic Sans MS" pitchFamily="66" charset="0"/>
              </a:rPr>
              <a:t> – the standard input stream - an object of the       </a:t>
            </a:r>
            <a:r>
              <a:rPr lang="en-US" sz="2000" dirty="0" err="1" smtClean="0">
                <a:latin typeface="Comic Sans MS" pitchFamily="66" charset="0"/>
              </a:rPr>
              <a:t>istream</a:t>
            </a:r>
            <a:r>
              <a:rPr lang="en-US" sz="2000" dirty="0" smtClean="0">
                <a:latin typeface="Comic Sans MS" pitchFamily="66" charset="0"/>
              </a:rPr>
              <a:t> class, </a:t>
            </a:r>
          </a:p>
          <a:p>
            <a:pPr eaLnBrk="1" hangingPunct="1"/>
            <a:r>
              <a:rPr lang="en-US" sz="2000" dirty="0" err="1" smtClean="0">
                <a:latin typeface="Comic Sans MS" pitchFamily="66" charset="0"/>
              </a:rPr>
              <a:t>cout</a:t>
            </a:r>
            <a:r>
              <a:rPr lang="en-US" sz="2000" dirty="0" smtClean="0">
                <a:latin typeface="Comic Sans MS" pitchFamily="66" charset="0"/>
              </a:rPr>
              <a:t> – the standard output stream – an object of the </a:t>
            </a:r>
            <a:r>
              <a:rPr lang="en-US" sz="2000" dirty="0" err="1" smtClean="0">
                <a:latin typeface="Comic Sans MS" pitchFamily="66" charset="0"/>
              </a:rPr>
              <a:t>ostream</a:t>
            </a:r>
            <a:r>
              <a:rPr lang="en-US" sz="2000" dirty="0" smtClean="0">
                <a:latin typeface="Comic Sans MS" pitchFamily="66" charset="0"/>
              </a:rPr>
              <a:t> class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143000" y="5029200"/>
            <a:ext cx="6956425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These streams are automatically created for you when</a:t>
            </a:r>
          </a:p>
          <a:p>
            <a:r>
              <a:rPr lang="en-US" sz="2000" dirty="0">
                <a:latin typeface="Comic Sans MS" pitchFamily="66" charset="0"/>
              </a:rPr>
              <a:t>your program executes.  To use them you only need to</a:t>
            </a:r>
          </a:p>
          <a:p>
            <a:r>
              <a:rPr lang="en-US" sz="2000" dirty="0">
                <a:latin typeface="Comic Sans MS" pitchFamily="66" charset="0"/>
              </a:rPr>
              <a:t>#include &lt;</a:t>
            </a:r>
            <a:r>
              <a:rPr lang="en-US" sz="2000" dirty="0" err="1">
                <a:latin typeface="Comic Sans MS" pitchFamily="66" charset="0"/>
              </a:rPr>
              <a:t>iostream</a:t>
            </a:r>
            <a:r>
              <a:rPr lang="en-US" sz="2000" dirty="0">
                <a:latin typeface="Comic Sans MS" pitchFamily="66" charset="0"/>
              </a:rPr>
              <a:t>&gt; and the appropriate </a:t>
            </a:r>
            <a:r>
              <a:rPr lang="en-US" sz="2000" i="1" dirty="0">
                <a:latin typeface="Comic Sans MS" pitchFamily="66" charset="0"/>
              </a:rPr>
              <a:t>using</a:t>
            </a:r>
            <a:r>
              <a:rPr lang="en-US" sz="2000" dirty="0">
                <a:latin typeface="Comic Sans MS" pitchFamily="66" charset="0"/>
              </a:rPr>
              <a:t> directives.</a:t>
            </a: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1524000" y="2133600"/>
            <a:ext cx="65726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You have been introduced to these stream objects …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43942" y="1240971"/>
            <a:ext cx="2682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Persistence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86" y="2481943"/>
            <a:ext cx="674094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We say that a class has persistence when it is possible</a:t>
            </a:r>
          </a:p>
          <a:p>
            <a:r>
              <a:rPr lang="en-US" sz="2000" dirty="0" smtClean="0">
                <a:latin typeface="Comic Sans MS" pitchFamily="66" charset="0"/>
              </a:rPr>
              <a:t>for an object of that class to exist outside of the life </a:t>
            </a:r>
          </a:p>
          <a:p>
            <a:r>
              <a:rPr lang="en-US" sz="2000" dirty="0" smtClean="0">
                <a:latin typeface="Comic Sans MS" pitchFamily="66" charset="0"/>
              </a:rPr>
              <a:t>of the program.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We accomplish this by having the object save itself</a:t>
            </a:r>
          </a:p>
          <a:p>
            <a:r>
              <a:rPr lang="en-US" sz="2000" dirty="0" smtClean="0">
                <a:latin typeface="Comic Sans MS" pitchFamily="66" charset="0"/>
              </a:rPr>
              <a:t>(i.e. its data) to a file, and then make it so the object</a:t>
            </a:r>
          </a:p>
          <a:p>
            <a:r>
              <a:rPr lang="en-US" sz="2000" dirty="0" smtClean="0">
                <a:latin typeface="Comic Sans MS" pitchFamily="66" charset="0"/>
              </a:rPr>
              <a:t>can read itself (its data) back in from a file.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74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0000" y="2120900"/>
            <a:ext cx="6710363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dirty="0" smtClean="0">
                <a:latin typeface="Comic Sans MS" pitchFamily="66" charset="0"/>
              </a:rPr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8050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>
          <a:xfrm>
            <a:off x="2173288" y="1076325"/>
            <a:ext cx="519906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Motivation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693738" y="2433638"/>
            <a:ext cx="7417415" cy="34163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Consider the following case. A programmer writes</a:t>
            </a:r>
          </a:p>
          <a:p>
            <a:r>
              <a:rPr lang="en-US" dirty="0"/>
              <a:t>a program, using a library </a:t>
            </a:r>
            <a:r>
              <a:rPr lang="en-US" dirty="0" smtClean="0"/>
              <a:t>function </a:t>
            </a:r>
            <a:r>
              <a:rPr lang="en-US" dirty="0" err="1"/>
              <a:t>fnc</a:t>
            </a:r>
            <a:r>
              <a:rPr lang="en-US" dirty="0"/>
              <a:t>( ). 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 err="1"/>
              <a:t>fnc</a:t>
            </a:r>
            <a:r>
              <a:rPr lang="en-US" dirty="0"/>
              <a:t>( ) encounters a situation that it cannot handle.</a:t>
            </a:r>
          </a:p>
          <a:p>
            <a:r>
              <a:rPr lang="en-US" dirty="0"/>
              <a:t>The </a:t>
            </a:r>
            <a:r>
              <a:rPr lang="en-US" dirty="0" smtClean="0"/>
              <a:t>function </a:t>
            </a:r>
            <a:r>
              <a:rPr lang="en-US" dirty="0" err="1"/>
              <a:t>fnc</a:t>
            </a:r>
            <a:r>
              <a:rPr lang="en-US" dirty="0"/>
              <a:t>( ) is capable of detecting the </a:t>
            </a:r>
          </a:p>
          <a:p>
            <a:r>
              <a:rPr lang="en-US" dirty="0"/>
              <a:t>situation, but does not know anything about the </a:t>
            </a:r>
          </a:p>
          <a:p>
            <a:r>
              <a:rPr lang="en-US" dirty="0"/>
              <a:t>program in which it was imbedded, so does not </a:t>
            </a:r>
          </a:p>
          <a:p>
            <a:r>
              <a:rPr lang="en-US" dirty="0"/>
              <a:t>know how to handle it.</a:t>
            </a:r>
          </a:p>
          <a:p>
            <a:endParaRPr lang="en-US" dirty="0"/>
          </a:p>
          <a:p>
            <a:r>
              <a:rPr lang="en-US" dirty="0"/>
              <a:t>What should the </a:t>
            </a:r>
            <a:r>
              <a:rPr lang="en-US" dirty="0" smtClean="0"/>
              <a:t>function </a:t>
            </a:r>
            <a:r>
              <a:rPr lang="en-US" dirty="0"/>
              <a:t>do?</a:t>
            </a:r>
          </a:p>
        </p:txBody>
      </p:sp>
    </p:spTree>
    <p:extLst>
      <p:ext uri="{BB962C8B-B14F-4D97-AF65-F5344CB8AC3E}">
        <p14:creationId xmlns:p14="http://schemas.microsoft.com/office/powerpoint/2010/main" val="154318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119188" y="990600"/>
            <a:ext cx="7008650" cy="34163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function </a:t>
            </a:r>
            <a:r>
              <a:rPr lang="en-US" dirty="0"/>
              <a:t>has several choices:</a:t>
            </a:r>
          </a:p>
          <a:p>
            <a:endParaRPr lang="en-US" dirty="0"/>
          </a:p>
          <a:p>
            <a:r>
              <a:rPr lang="en-US" dirty="0"/>
              <a:t>	It can terminate the program.</a:t>
            </a:r>
          </a:p>
          <a:p>
            <a:endParaRPr lang="en-US" dirty="0"/>
          </a:p>
          <a:p>
            <a:r>
              <a:rPr lang="en-US" dirty="0"/>
              <a:t>	This could be very bad in a program that </a:t>
            </a:r>
          </a:p>
          <a:p>
            <a:r>
              <a:rPr lang="en-US" dirty="0"/>
              <a:t>	cannot afford to crash. It can leave the</a:t>
            </a:r>
          </a:p>
          <a:p>
            <a:r>
              <a:rPr lang="en-US" dirty="0"/>
              <a:t>	state of the data used in the program in</a:t>
            </a:r>
          </a:p>
          <a:p>
            <a:r>
              <a:rPr lang="en-US" dirty="0"/>
              <a:t>	a complete mess, or otherwise cause </a:t>
            </a:r>
          </a:p>
          <a:p>
            <a:r>
              <a:rPr lang="en-US" dirty="0"/>
              <a:t>         serious harm.</a:t>
            </a:r>
          </a:p>
        </p:txBody>
      </p:sp>
      <p:pic>
        <p:nvPicPr>
          <p:cNvPr id="6147" name="Picture 3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0863" y="184626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598486" y="4732338"/>
            <a:ext cx="6590266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/>
              <a:t>Rule of thumb: </a:t>
            </a:r>
            <a:r>
              <a:rPr lang="en-US" sz="1800" dirty="0" smtClean="0"/>
              <a:t>functions </a:t>
            </a:r>
            <a:r>
              <a:rPr lang="en-US" sz="1800" dirty="0"/>
              <a:t>should not terminate the program</a:t>
            </a:r>
            <a:r>
              <a:rPr lang="en-US" sz="1800" dirty="0" smtClean="0"/>
              <a:t>!</a:t>
            </a:r>
          </a:p>
          <a:p>
            <a:r>
              <a:rPr lang="en-US" sz="1800" dirty="0" smtClean="0"/>
              <a:t>Would you want to be on a spacecraft when a method</a:t>
            </a:r>
          </a:p>
          <a:p>
            <a:r>
              <a:rPr lang="en-US" sz="1800" dirty="0" smtClean="0"/>
              <a:t>calculating your re-entry path caused the navigational</a:t>
            </a:r>
          </a:p>
          <a:p>
            <a:r>
              <a:rPr lang="en-US" sz="1800" dirty="0" smtClean="0"/>
              <a:t>program to terminate?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628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131888" y="1068388"/>
            <a:ext cx="6933308" cy="41549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	It can return an error value.</a:t>
            </a:r>
          </a:p>
          <a:p>
            <a:endParaRPr lang="en-US" dirty="0"/>
          </a:p>
          <a:p>
            <a:r>
              <a:rPr lang="en-US" dirty="0"/>
              <a:t>	Two problems occur with this approach.</a:t>
            </a:r>
          </a:p>
          <a:p>
            <a:endParaRPr lang="en-US" dirty="0"/>
          </a:p>
          <a:p>
            <a:r>
              <a:rPr lang="en-US" dirty="0"/>
              <a:t>	1. The </a:t>
            </a:r>
            <a:r>
              <a:rPr lang="en-US" dirty="0" smtClean="0"/>
              <a:t>function </a:t>
            </a:r>
            <a:r>
              <a:rPr lang="en-US" dirty="0"/>
              <a:t>may already return </a:t>
            </a:r>
            <a:r>
              <a:rPr lang="en-US" dirty="0" smtClean="0"/>
              <a:t>valid</a:t>
            </a:r>
            <a:endParaRPr lang="en-US" dirty="0"/>
          </a:p>
          <a:p>
            <a:r>
              <a:rPr lang="en-US" dirty="0"/>
              <a:t>	     data </a:t>
            </a:r>
            <a:r>
              <a:rPr lang="en-US" dirty="0" smtClean="0"/>
              <a:t>values, </a:t>
            </a:r>
            <a:r>
              <a:rPr lang="en-US" dirty="0"/>
              <a:t>and </a:t>
            </a:r>
            <a:r>
              <a:rPr lang="en-US" dirty="0" smtClean="0"/>
              <a:t>an invalid </a:t>
            </a:r>
            <a:r>
              <a:rPr lang="en-US" dirty="0"/>
              <a:t>value does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not exist </a:t>
            </a:r>
            <a:r>
              <a:rPr lang="en-US" dirty="0"/>
              <a:t>to signal an error.</a:t>
            </a:r>
          </a:p>
          <a:p>
            <a:endParaRPr lang="en-US" dirty="0"/>
          </a:p>
          <a:p>
            <a:r>
              <a:rPr lang="en-US" dirty="0"/>
              <a:t>	2. If an error code is returned, then the</a:t>
            </a:r>
          </a:p>
          <a:p>
            <a:r>
              <a:rPr lang="en-US" dirty="0"/>
              <a:t>	    checking of return values at all levels</a:t>
            </a:r>
          </a:p>
          <a:p>
            <a:r>
              <a:rPr lang="en-US" dirty="0"/>
              <a:t>	    of the program becomes very tedious.</a:t>
            </a:r>
          </a:p>
        </p:txBody>
      </p:sp>
      <p:pic>
        <p:nvPicPr>
          <p:cNvPr id="7171" name="Picture 3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6888" y="118745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465263" y="5680075"/>
            <a:ext cx="6424612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/>
              <a:t>This is common behavior in C programs, where there is no</a:t>
            </a:r>
          </a:p>
          <a:p>
            <a:r>
              <a:rPr lang="en-US" sz="1800" dirty="0"/>
              <a:t>built-in exception handling. It can create “spaghetti” code.</a:t>
            </a:r>
          </a:p>
        </p:txBody>
      </p:sp>
    </p:spTree>
    <p:extLst>
      <p:ext uri="{BB962C8B-B14F-4D97-AF65-F5344CB8AC3E}">
        <p14:creationId xmlns:p14="http://schemas.microsoft.com/office/powerpoint/2010/main" val="5311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308100" y="1946275"/>
            <a:ext cx="7419019" cy="26776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	It can return some value, but leave the</a:t>
            </a:r>
          </a:p>
          <a:p>
            <a:r>
              <a:rPr lang="en-US" dirty="0"/>
              <a:t>            program in an error state.</a:t>
            </a:r>
          </a:p>
          <a:p>
            <a:endParaRPr lang="en-US" dirty="0"/>
          </a:p>
          <a:p>
            <a:r>
              <a:rPr lang="en-US" dirty="0"/>
              <a:t>	This may be the worst situation, since the</a:t>
            </a:r>
          </a:p>
          <a:p>
            <a:r>
              <a:rPr lang="en-US" dirty="0"/>
              <a:t>          user does not know that an error occurred.</a:t>
            </a:r>
          </a:p>
          <a:p>
            <a:r>
              <a:rPr lang="en-US" dirty="0"/>
              <a:t>	Meanwhile, the program has done something</a:t>
            </a:r>
          </a:p>
          <a:p>
            <a:r>
              <a:rPr lang="en-US" dirty="0"/>
              <a:t>	wrong and no one knows.</a:t>
            </a:r>
          </a:p>
        </p:txBody>
      </p:sp>
      <p:pic>
        <p:nvPicPr>
          <p:cNvPr id="8195" name="Picture 3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5963" y="208438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967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930560" y="1686371"/>
            <a:ext cx="7936788" cy="3477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smtClean="0"/>
              <a:t>C++ exception </a:t>
            </a:r>
            <a:r>
              <a:rPr lang="en-US" sz="2000" dirty="0"/>
              <a:t>mechanism is meant to handle </a:t>
            </a:r>
          </a:p>
          <a:p>
            <a:r>
              <a:rPr lang="en-US" sz="2000" dirty="0"/>
              <a:t>exceptional situations … that is, situations where</a:t>
            </a:r>
          </a:p>
          <a:p>
            <a:r>
              <a:rPr lang="en-US" sz="2000" dirty="0"/>
              <a:t>some part of the program could not do what it was </a:t>
            </a:r>
          </a:p>
          <a:p>
            <a:r>
              <a:rPr lang="en-US" sz="2000" dirty="0"/>
              <a:t>supposed to </a:t>
            </a:r>
            <a:r>
              <a:rPr lang="en-US" sz="2000" dirty="0" smtClean="0"/>
              <a:t>do for some reason.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important idea </a:t>
            </a:r>
            <a:r>
              <a:rPr lang="en-US" sz="2000" dirty="0" smtClean="0"/>
              <a:t>in </a:t>
            </a:r>
            <a:r>
              <a:rPr lang="en-US" sz="2000" dirty="0"/>
              <a:t>exception handling is that</a:t>
            </a:r>
          </a:p>
          <a:p>
            <a:r>
              <a:rPr lang="en-US" sz="2000" dirty="0"/>
              <a:t>the code that </a:t>
            </a:r>
            <a:r>
              <a:rPr lang="en-US" sz="2000" b="1" dirty="0"/>
              <a:t>discovers</a:t>
            </a:r>
            <a:r>
              <a:rPr lang="en-US" sz="2000" dirty="0"/>
              <a:t> the exception condition is not</a:t>
            </a:r>
          </a:p>
          <a:p>
            <a:r>
              <a:rPr lang="en-US" sz="2000" dirty="0" smtClean="0"/>
              <a:t>necessarily </a:t>
            </a:r>
            <a:r>
              <a:rPr lang="en-US" sz="2000" dirty="0"/>
              <a:t>responsible for </a:t>
            </a:r>
            <a:r>
              <a:rPr lang="en-US" sz="2000" b="1" dirty="0"/>
              <a:t>handling</a:t>
            </a:r>
            <a:r>
              <a:rPr lang="en-US" sz="2000" dirty="0"/>
              <a:t> the exception.</a:t>
            </a:r>
          </a:p>
          <a:p>
            <a:r>
              <a:rPr lang="en-US" sz="2000" dirty="0"/>
              <a:t>It can </a:t>
            </a:r>
            <a:r>
              <a:rPr lang="en-US" sz="2000" dirty="0" smtClean="0"/>
              <a:t>propagate the </a:t>
            </a:r>
            <a:r>
              <a:rPr lang="en-US" sz="2000" dirty="0"/>
              <a:t>exception up the through the sequence</a:t>
            </a:r>
          </a:p>
          <a:p>
            <a:r>
              <a:rPr lang="en-US" sz="2000" dirty="0"/>
              <a:t>of callers until it reaches a point where there is</a:t>
            </a:r>
          </a:p>
          <a:p>
            <a:r>
              <a:rPr lang="en-US" sz="2000" dirty="0"/>
              <a:t>sufficient information about the context </a:t>
            </a:r>
            <a:r>
              <a:rPr lang="en-US" sz="2000" dirty="0" smtClean="0"/>
              <a:t>to </a:t>
            </a:r>
            <a:r>
              <a:rPr lang="en-US" sz="2000" dirty="0"/>
              <a:t>resolve the problem.</a:t>
            </a:r>
          </a:p>
        </p:txBody>
      </p:sp>
    </p:spTree>
    <p:extLst>
      <p:ext uri="{BB962C8B-B14F-4D97-AF65-F5344CB8AC3E}">
        <p14:creationId xmlns:p14="http://schemas.microsoft.com/office/powerpoint/2010/main" val="166801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5253" y="822751"/>
            <a:ext cx="5112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Well written functions are very</a:t>
            </a:r>
          </a:p>
          <a:p>
            <a:pPr algn="ctr"/>
            <a:r>
              <a:rPr lang="en-US" dirty="0" smtClean="0"/>
              <a:t>independent of surrounding code.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457575" y="2590800"/>
            <a:ext cx="2143125" cy="2295525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1626" y="3360956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2"/>
                </a:solidFill>
              </a:rPr>
              <a:t>Method</a:t>
            </a:r>
          </a:p>
          <a:p>
            <a:pPr algn="ctr"/>
            <a:r>
              <a:rPr lang="en-US" sz="1800" dirty="0" smtClean="0">
                <a:solidFill>
                  <a:schemeClr val="bg2"/>
                </a:solidFill>
              </a:rPr>
              <a:t>Work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009775" y="3257550"/>
            <a:ext cx="1390650" cy="749737"/>
          </a:xfrm>
          <a:prstGeom prst="rightArrow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5400000" scaled="0"/>
            <a:tileRect r="-100000" b="-100000"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5025" y="3401585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5676900" y="3273177"/>
            <a:ext cx="1390650" cy="749737"/>
          </a:xfrm>
          <a:prstGeom prst="rightArrow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5400000" scaled="0"/>
            <a:tileRect r="-100000" b="-100000"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2150" y="3417212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Example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443038" y="1762125"/>
            <a:ext cx="1752600" cy="1014413"/>
          </a:xfrm>
          <a:prstGeom prst="rect">
            <a:avLst/>
          </a:prstGeom>
          <a:solidFill>
            <a:srgbClr val="CC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493838" y="1839913"/>
            <a:ext cx="10556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main ( )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565400" y="2676525"/>
            <a:ext cx="1828800" cy="11890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549525" y="2849563"/>
            <a:ext cx="18923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user interface</a:t>
            </a:r>
          </a:p>
          <a:p>
            <a:r>
              <a:rPr lang="en-US" sz="2000" dirty="0">
                <a:solidFill>
                  <a:schemeClr val="bg2"/>
                </a:solidFill>
              </a:rPr>
              <a:t>code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722688" y="3525838"/>
            <a:ext cx="1763712" cy="1135062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840163" y="3843338"/>
            <a:ext cx="1433512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calculation</a:t>
            </a:r>
          </a:p>
          <a:p>
            <a:r>
              <a:rPr lang="en-US" sz="2000">
                <a:solidFill>
                  <a:schemeClr val="bg2"/>
                </a:solidFill>
              </a:rPr>
              <a:t>code</a:t>
            </a:r>
          </a:p>
        </p:txBody>
      </p:sp>
      <p:sp>
        <p:nvSpPr>
          <p:cNvPr id="10249" name="Rectangle 10"/>
          <p:cNvSpPr>
            <a:spLocks noChangeArrowheads="1"/>
          </p:cNvSpPr>
          <p:nvPr/>
        </p:nvSpPr>
        <p:spPr bwMode="auto">
          <a:xfrm>
            <a:off x="4770438" y="4418013"/>
            <a:ext cx="1708150" cy="1211262"/>
          </a:xfrm>
          <a:prstGeom prst="rect">
            <a:avLst/>
          </a:prstGeom>
          <a:solidFill>
            <a:srgbClr val="FFCC00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4865688" y="4559300"/>
            <a:ext cx="1171575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file</a:t>
            </a:r>
          </a:p>
          <a:p>
            <a:r>
              <a:rPr lang="en-US" sz="2000">
                <a:solidFill>
                  <a:schemeClr val="bg2"/>
                </a:solidFill>
              </a:rPr>
              <a:t>manager</a:t>
            </a:r>
          </a:p>
          <a:p>
            <a:r>
              <a:rPr lang="en-US" sz="2000">
                <a:solidFill>
                  <a:schemeClr val="bg2"/>
                </a:solidFill>
              </a:rPr>
              <a:t>code</a:t>
            </a:r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>
            <a:off x="3040063" y="2093913"/>
            <a:ext cx="495300" cy="881062"/>
          </a:xfrm>
          <a:prstGeom prst="curvedLeftArrow">
            <a:avLst>
              <a:gd name="adj1" fmla="val 35577"/>
              <a:gd name="adj2" fmla="val 71154"/>
              <a:gd name="adj3" fmla="val 33333"/>
            </a:avLst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532188" y="1863725"/>
            <a:ext cx="3011487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CCFF"/>
                </a:solidFill>
              </a:rPr>
              <a:t>start a dialogue with end user</a:t>
            </a:r>
          </a:p>
          <a:p>
            <a:r>
              <a:rPr lang="en-US" sz="1600">
                <a:solidFill>
                  <a:srgbClr val="CCCCFF"/>
                </a:solidFill>
              </a:rPr>
              <a:t>* get some data</a:t>
            </a:r>
          </a:p>
          <a:p>
            <a:r>
              <a:rPr lang="en-US" sz="1600">
                <a:solidFill>
                  <a:srgbClr val="CCCCFF"/>
                </a:solidFill>
              </a:rPr>
              <a:t>* get a file name</a:t>
            </a:r>
          </a:p>
        </p:txBody>
      </p:sp>
      <p:sp>
        <p:nvSpPr>
          <p:cNvPr id="10253" name="AutoShape 13"/>
          <p:cNvSpPr>
            <a:spLocks noChangeArrowheads="1"/>
          </p:cNvSpPr>
          <p:nvPr/>
        </p:nvSpPr>
        <p:spPr bwMode="auto">
          <a:xfrm>
            <a:off x="4327525" y="3084513"/>
            <a:ext cx="495300" cy="881062"/>
          </a:xfrm>
          <a:prstGeom prst="curvedLeftArrow">
            <a:avLst>
              <a:gd name="adj1" fmla="val 35577"/>
              <a:gd name="adj2" fmla="val 71154"/>
              <a:gd name="adj3" fmla="val 33333"/>
            </a:avLst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4787900" y="2711450"/>
            <a:ext cx="2082621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CCFF"/>
                </a:solidFill>
              </a:rPr>
              <a:t>call a </a:t>
            </a:r>
            <a:r>
              <a:rPr lang="en-US" sz="1600" dirty="0" smtClean="0">
                <a:solidFill>
                  <a:srgbClr val="CCCCFF"/>
                </a:solidFill>
              </a:rPr>
              <a:t>function </a:t>
            </a:r>
            <a:r>
              <a:rPr lang="en-US" sz="1600" dirty="0">
                <a:solidFill>
                  <a:srgbClr val="CCCCFF"/>
                </a:solidFill>
              </a:rPr>
              <a:t>to do</a:t>
            </a:r>
          </a:p>
          <a:p>
            <a:r>
              <a:rPr lang="en-US" sz="1600" dirty="0">
                <a:solidFill>
                  <a:srgbClr val="CCCCFF"/>
                </a:solidFill>
              </a:rPr>
              <a:t>some calculations</a:t>
            </a:r>
          </a:p>
          <a:p>
            <a:r>
              <a:rPr lang="en-US" sz="1600" dirty="0">
                <a:solidFill>
                  <a:srgbClr val="CCCCFF"/>
                </a:solidFill>
              </a:rPr>
              <a:t>with the data</a:t>
            </a:r>
          </a:p>
        </p:txBody>
      </p:sp>
      <p:sp>
        <p:nvSpPr>
          <p:cNvPr id="10255" name="AutoShape 15"/>
          <p:cNvSpPr>
            <a:spLocks noChangeArrowheads="1"/>
          </p:cNvSpPr>
          <p:nvPr/>
        </p:nvSpPr>
        <p:spPr bwMode="auto">
          <a:xfrm>
            <a:off x="5362575" y="4108450"/>
            <a:ext cx="495300" cy="881063"/>
          </a:xfrm>
          <a:prstGeom prst="curvedLeftArrow">
            <a:avLst>
              <a:gd name="adj1" fmla="val 35577"/>
              <a:gd name="adj2" fmla="val 71154"/>
              <a:gd name="adj3" fmla="val 33333"/>
            </a:avLst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5813425" y="3614738"/>
            <a:ext cx="1938338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CCFF"/>
                </a:solidFill>
              </a:rPr>
              <a:t>open a file and</a:t>
            </a:r>
          </a:p>
          <a:p>
            <a:r>
              <a:rPr lang="en-US" sz="1600">
                <a:solidFill>
                  <a:srgbClr val="CCCCFF"/>
                </a:solidFill>
              </a:rPr>
              <a:t>save the result</a:t>
            </a:r>
          </a:p>
          <a:p>
            <a:r>
              <a:rPr lang="en-US" sz="1600">
                <a:solidFill>
                  <a:srgbClr val="CCCCFF"/>
                </a:solidFill>
              </a:rPr>
              <a:t>of the calculations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2979738" y="4986338"/>
            <a:ext cx="1933543" cy="116955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This </a:t>
            </a:r>
            <a:r>
              <a:rPr lang="en-US" sz="1400" dirty="0" smtClean="0">
                <a:solidFill>
                  <a:schemeClr val="tx2"/>
                </a:solidFill>
              </a:rPr>
              <a:t>function </a:t>
            </a:r>
            <a:r>
              <a:rPr lang="en-US" sz="1400" dirty="0">
                <a:solidFill>
                  <a:schemeClr val="tx2"/>
                </a:solidFill>
              </a:rPr>
              <a:t>does</a:t>
            </a:r>
          </a:p>
          <a:p>
            <a:r>
              <a:rPr lang="en-US" sz="1400" dirty="0">
                <a:solidFill>
                  <a:schemeClr val="tx2"/>
                </a:solidFill>
              </a:rPr>
              <a:t>not know that any</a:t>
            </a:r>
          </a:p>
          <a:p>
            <a:r>
              <a:rPr lang="en-US" sz="1400" dirty="0">
                <a:solidFill>
                  <a:schemeClr val="tx2"/>
                </a:solidFill>
              </a:rPr>
              <a:t>calculations were</a:t>
            </a:r>
          </a:p>
          <a:p>
            <a:r>
              <a:rPr lang="en-US" sz="1400" dirty="0">
                <a:solidFill>
                  <a:schemeClr val="tx2"/>
                </a:solidFill>
              </a:rPr>
              <a:t>done or where the</a:t>
            </a:r>
          </a:p>
          <a:p>
            <a:r>
              <a:rPr lang="en-US" sz="1400" dirty="0">
                <a:solidFill>
                  <a:schemeClr val="tx2"/>
                </a:solidFill>
              </a:rPr>
              <a:t>file name came from.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1878013" y="4051300"/>
            <a:ext cx="1846980" cy="7386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CCFFCC"/>
                </a:solidFill>
              </a:rPr>
              <a:t>This </a:t>
            </a:r>
            <a:r>
              <a:rPr lang="en-US" sz="1400" dirty="0" smtClean="0">
                <a:solidFill>
                  <a:srgbClr val="CCFFCC"/>
                </a:solidFill>
              </a:rPr>
              <a:t>function </a:t>
            </a:r>
            <a:r>
              <a:rPr lang="en-US" sz="1400" dirty="0">
                <a:solidFill>
                  <a:srgbClr val="CCFFCC"/>
                </a:solidFill>
              </a:rPr>
              <a:t>knows</a:t>
            </a:r>
          </a:p>
          <a:p>
            <a:r>
              <a:rPr lang="en-US" sz="1400" dirty="0">
                <a:solidFill>
                  <a:srgbClr val="CCFFCC"/>
                </a:solidFill>
              </a:rPr>
              <a:t>nothing about files</a:t>
            </a:r>
          </a:p>
          <a:p>
            <a:r>
              <a:rPr lang="en-US" sz="1400" dirty="0">
                <a:solidFill>
                  <a:srgbClr val="CCFFCC"/>
                </a:solidFill>
              </a:rPr>
              <a:t>or filenames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11113" y="2849563"/>
            <a:ext cx="2611612" cy="9541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33CCFF"/>
                </a:solidFill>
              </a:rPr>
              <a:t>This </a:t>
            </a:r>
            <a:r>
              <a:rPr lang="en-US" sz="1400" dirty="0" smtClean="0">
                <a:solidFill>
                  <a:srgbClr val="33CCFF"/>
                </a:solidFill>
              </a:rPr>
              <a:t>function, </a:t>
            </a:r>
            <a:r>
              <a:rPr lang="en-US" sz="1400" dirty="0">
                <a:solidFill>
                  <a:srgbClr val="33CCFF"/>
                </a:solidFill>
              </a:rPr>
              <a:t>if it knew that</a:t>
            </a:r>
          </a:p>
          <a:p>
            <a:r>
              <a:rPr lang="en-US" sz="1400" dirty="0">
                <a:solidFill>
                  <a:srgbClr val="33CCFF"/>
                </a:solidFill>
              </a:rPr>
              <a:t>the filename was wrong,</a:t>
            </a:r>
          </a:p>
          <a:p>
            <a:r>
              <a:rPr lang="en-US" sz="1400" dirty="0">
                <a:solidFill>
                  <a:srgbClr val="33CCFF"/>
                </a:solidFill>
              </a:rPr>
              <a:t>could ask the user for a</a:t>
            </a:r>
          </a:p>
          <a:p>
            <a:r>
              <a:rPr lang="en-US" sz="1400" dirty="0">
                <a:solidFill>
                  <a:srgbClr val="33CCFF"/>
                </a:solidFill>
              </a:rPr>
              <a:t>different name.</a:t>
            </a:r>
          </a:p>
        </p:txBody>
      </p:sp>
    </p:spTree>
    <p:extLst>
      <p:ext uri="{BB962C8B-B14F-4D97-AF65-F5344CB8AC3E}">
        <p14:creationId xmlns:p14="http://schemas.microsoft.com/office/powerpoint/2010/main" val="120411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4"/>
          <p:cNvSpPr>
            <a:spLocks noGrp="1" noChangeArrowheads="1"/>
          </p:cNvSpPr>
          <p:nvPr>
            <p:ph type="title"/>
          </p:nvPr>
        </p:nvSpPr>
        <p:spPr>
          <a:xfrm>
            <a:off x="2944813" y="2597150"/>
            <a:ext cx="38766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9000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1676400"/>
            <a:ext cx="44958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Topics</a:t>
            </a: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352800" y="2982913"/>
            <a:ext cx="3491661" cy="224676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latin typeface="Comic Sans MS" pitchFamily="66" charset="0"/>
              </a:rPr>
              <a:t>Stream objects and state</a:t>
            </a:r>
            <a:endParaRPr lang="en-US" sz="2000" dirty="0">
              <a:latin typeface="Comic Sans MS" pitchFamily="66" charset="0"/>
            </a:endParaRPr>
          </a:p>
          <a:p>
            <a:pPr algn="l"/>
            <a:r>
              <a:rPr lang="en-US" sz="2000" dirty="0" smtClean="0">
                <a:latin typeface="Comic Sans MS" pitchFamily="66" charset="0"/>
              </a:rPr>
              <a:t>Opening and closing files</a:t>
            </a:r>
            <a:endParaRPr lang="en-US" sz="2000" dirty="0">
              <a:latin typeface="Comic Sans MS" pitchFamily="66" charset="0"/>
            </a:endParaRPr>
          </a:p>
          <a:p>
            <a:pPr algn="l"/>
            <a:r>
              <a:rPr lang="en-US" sz="2000" dirty="0" smtClean="0">
                <a:latin typeface="Comic Sans MS" pitchFamily="66" charset="0"/>
              </a:rPr>
              <a:t>Formatted I/O</a:t>
            </a:r>
            <a:endParaRPr lang="en-US" sz="2000" dirty="0">
              <a:latin typeface="Comic Sans MS" pitchFamily="66" charset="0"/>
            </a:endParaRPr>
          </a:p>
          <a:p>
            <a:pPr algn="l"/>
            <a:r>
              <a:rPr lang="en-US" sz="2000" dirty="0" smtClean="0">
                <a:latin typeface="Comic Sans MS" pitchFamily="66" charset="0"/>
              </a:rPr>
              <a:t>Stream Manipulators</a:t>
            </a:r>
          </a:p>
          <a:p>
            <a:pPr algn="l"/>
            <a:r>
              <a:rPr lang="en-US" sz="2000" dirty="0" smtClean="0">
                <a:latin typeface="Comic Sans MS" pitchFamily="66" charset="0"/>
              </a:rPr>
              <a:t>Object Persistence</a:t>
            </a:r>
          </a:p>
          <a:p>
            <a:pPr algn="l"/>
            <a:r>
              <a:rPr lang="en-US" sz="2000" dirty="0" smtClean="0">
                <a:latin typeface="Comic Sans MS" pitchFamily="66" charset="0"/>
              </a:rPr>
              <a:t>Standard Exception classes</a:t>
            </a:r>
          </a:p>
          <a:p>
            <a:pPr algn="l"/>
            <a:r>
              <a:rPr lang="en-US" sz="2000" dirty="0" smtClean="0">
                <a:latin typeface="Comic Sans MS" pitchFamily="66" charset="0"/>
              </a:rPr>
              <a:t>Exception handling</a:t>
            </a:r>
            <a:endParaRPr lang="en-US" sz="2000" dirty="0">
              <a:latin typeface="Comic Sans MS" pitchFamily="66" charset="0"/>
            </a:endParaRPr>
          </a:p>
        </p:txBody>
      </p:sp>
      <p:pic>
        <p:nvPicPr>
          <p:cNvPr id="4100" name="Picture 6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2938" y="30638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2938" y="338613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4525" y="367665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9763" y="398621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2309" y="4310739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2312" y="4601197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3862" y="4912612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886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 descr="Purple mesh"/>
          <p:cNvSpPr>
            <a:spLocks noChangeArrowheads="1"/>
          </p:cNvSpPr>
          <p:nvPr/>
        </p:nvSpPr>
        <p:spPr bwMode="auto">
          <a:xfrm>
            <a:off x="1123950" y="682624"/>
            <a:ext cx="5857142" cy="1840767"/>
          </a:xfrm>
          <a:prstGeom prst="rect">
            <a:avLst/>
          </a:prstGeom>
          <a:blipFill dpi="0" rotWithShape="1">
            <a:blip r:embed="rId2" cstate="print">
              <a:alphaModFix amt="99000"/>
            </a:blip>
            <a:srcRect/>
            <a:tile tx="0" ty="0" sx="100000" sy="100000" flip="none" algn="tl"/>
          </a:blip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1317625" y="868363"/>
            <a:ext cx="5658921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 // </a:t>
            </a:r>
            <a:r>
              <a:rPr lang="en-US" sz="2000" dirty="0" err="1" smtClean="0"/>
              <a:t>getValueAt</a:t>
            </a:r>
            <a:r>
              <a:rPr lang="en-US" sz="2000" dirty="0" smtClean="0"/>
              <a:t> method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getValueAt</a:t>
            </a:r>
            <a:r>
              <a:rPr lang="en-US" sz="2000" dirty="0" smtClean="0"/>
              <a:t>(vector&lt;</a:t>
            </a:r>
            <a:r>
              <a:rPr lang="en-US" sz="2000" dirty="0" err="1" smtClean="0"/>
              <a:t>int</a:t>
            </a:r>
            <a:r>
              <a:rPr lang="en-US" sz="2000" dirty="0" smtClean="0"/>
              <a:t>&gt; </a:t>
            </a:r>
            <a:r>
              <a:rPr lang="en-US" sz="2000" dirty="0" err="1" smtClean="0"/>
              <a:t>theVector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i)</a:t>
            </a:r>
          </a:p>
          <a:p>
            <a:r>
              <a:rPr lang="en-US" sz="2000" dirty="0" smtClean="0"/>
              <a:t>    {</a:t>
            </a:r>
          </a:p>
          <a:p>
            <a:r>
              <a:rPr lang="en-US" sz="2000" dirty="0" smtClean="0"/>
              <a:t>        return </a:t>
            </a:r>
            <a:r>
              <a:rPr lang="en-US" sz="2000" dirty="0" err="1" smtClean="0"/>
              <a:t>theVector</a:t>
            </a:r>
            <a:r>
              <a:rPr lang="en-US" sz="2000" dirty="0" smtClean="0"/>
              <a:t>[ i ];</a:t>
            </a:r>
          </a:p>
          <a:p>
            <a:r>
              <a:rPr lang="en-US" sz="2000" dirty="0" smtClean="0"/>
              <a:t>    }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3524631" y="3430709"/>
            <a:ext cx="4309193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 smtClean="0"/>
              <a:t>Suppose we have this function that returns</a:t>
            </a:r>
          </a:p>
          <a:p>
            <a:r>
              <a:rPr lang="en-US" sz="1600" dirty="0" smtClean="0"/>
              <a:t>the integer value at index </a:t>
            </a:r>
            <a:r>
              <a:rPr lang="en-US" sz="1600" i="1" dirty="0" smtClean="0">
                <a:latin typeface="Freehand521 BT" pitchFamily="66" charset="0"/>
              </a:rPr>
              <a:t>i</a:t>
            </a:r>
            <a:r>
              <a:rPr lang="en-US" sz="1600" dirty="0" smtClean="0"/>
              <a:t> of some vector.</a:t>
            </a:r>
            <a:endParaRPr lang="en-US" sz="1600" dirty="0"/>
          </a:p>
        </p:txBody>
      </p:sp>
      <p:sp>
        <p:nvSpPr>
          <p:cNvPr id="12294" name="Line 8"/>
          <p:cNvSpPr>
            <a:spLocks noChangeShapeType="1"/>
          </p:cNvSpPr>
          <p:nvPr/>
        </p:nvSpPr>
        <p:spPr bwMode="auto">
          <a:xfrm flipH="1" flipV="1">
            <a:off x="3965330" y="2225187"/>
            <a:ext cx="509954" cy="1099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4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448597" y="1451573"/>
            <a:ext cx="8642109" cy="47705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int</a:t>
            </a:r>
            <a:r>
              <a:rPr lang="en-US" sz="1600" dirty="0"/>
              <a:t> main( 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 smtClean="0"/>
              <a:t>     vector&lt;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 data;</a:t>
            </a:r>
            <a:endParaRPr lang="en-US" sz="1600" dirty="0"/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inputValue</a:t>
            </a:r>
            <a:r>
              <a:rPr lang="en-US" sz="1600" dirty="0"/>
              <a:t> = 0;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92D050"/>
                </a:solidFill>
              </a:rPr>
              <a:t>// </a:t>
            </a:r>
            <a:r>
              <a:rPr lang="en-US" sz="1600" dirty="0" smtClean="0">
                <a:solidFill>
                  <a:srgbClr val="92D050"/>
                </a:solidFill>
              </a:rPr>
              <a:t>some code here to fill the vector</a:t>
            </a:r>
            <a:endParaRPr lang="en-US" sz="1600" dirty="0">
              <a:solidFill>
                <a:srgbClr val="92D050"/>
              </a:solidFill>
            </a:endParaRPr>
          </a:p>
          <a:p>
            <a:endParaRPr lang="en-US" sz="1600" dirty="0"/>
          </a:p>
          <a:p>
            <a:r>
              <a:rPr lang="en-US" sz="1600" dirty="0"/>
              <a:t>// show value at a given index</a:t>
            </a:r>
          </a:p>
          <a:p>
            <a:r>
              <a:rPr lang="en-US" sz="1600" dirty="0"/>
              <a:t>do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cout</a:t>
            </a:r>
            <a:r>
              <a:rPr lang="en-US" sz="1600" dirty="0"/>
              <a:t> &lt;&lt; "\</a:t>
            </a:r>
            <a:r>
              <a:rPr lang="en-US" sz="1600" dirty="0" err="1"/>
              <a:t>nGive</a:t>
            </a:r>
            <a:r>
              <a:rPr lang="en-US" sz="1600" dirty="0"/>
              <a:t> me an index and I'll show you what number is there.";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cout</a:t>
            </a:r>
            <a:r>
              <a:rPr lang="en-US" sz="1600" dirty="0"/>
              <a:t> &lt;&lt; "\</a:t>
            </a:r>
            <a:r>
              <a:rPr lang="en-US" sz="1600" dirty="0" err="1"/>
              <a:t>nEnter</a:t>
            </a:r>
            <a:r>
              <a:rPr lang="en-US" sz="1600" dirty="0"/>
              <a:t> a -1 to stop.";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cin</a:t>
            </a:r>
            <a:r>
              <a:rPr lang="en-US" sz="1600" dirty="0"/>
              <a:t> &gt;&gt; </a:t>
            </a:r>
            <a:r>
              <a:rPr lang="en-US" sz="1600" dirty="0" err="1"/>
              <a:t>inputValue</a:t>
            </a:r>
            <a:r>
              <a:rPr lang="en-US" sz="1600" dirty="0"/>
              <a:t>;</a:t>
            </a:r>
          </a:p>
          <a:p>
            <a:r>
              <a:rPr lang="en-US" sz="1600" dirty="0"/>
              <a:t>   if (</a:t>
            </a:r>
            <a:r>
              <a:rPr lang="en-US" sz="1600" dirty="0" err="1"/>
              <a:t>inputValue</a:t>
            </a:r>
            <a:r>
              <a:rPr lang="en-US" sz="1600" dirty="0"/>
              <a:t> != -1)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cout</a:t>
            </a:r>
            <a:r>
              <a:rPr lang="en-US" sz="1600" dirty="0"/>
              <a:t> &lt;&lt; "\</a:t>
            </a:r>
            <a:r>
              <a:rPr lang="en-US" sz="1600" dirty="0" err="1"/>
              <a:t>nthe</a:t>
            </a:r>
            <a:r>
              <a:rPr lang="en-US" sz="1600" dirty="0"/>
              <a:t> value at index " &lt;&lt; </a:t>
            </a:r>
            <a:r>
              <a:rPr lang="en-US" sz="1600" dirty="0" err="1"/>
              <a:t>inputValue</a:t>
            </a:r>
            <a:r>
              <a:rPr lang="en-US" sz="1600" dirty="0"/>
              <a:t> &lt;&lt; " is " &lt;&lt; </a:t>
            </a:r>
            <a:r>
              <a:rPr lang="en-US" sz="1600" dirty="0" err="1"/>
              <a:t>getValueAt</a:t>
            </a:r>
            <a:r>
              <a:rPr lang="en-US" sz="1600" dirty="0"/>
              <a:t>(data, </a:t>
            </a:r>
            <a:r>
              <a:rPr lang="en-US" sz="1600" dirty="0" err="1"/>
              <a:t>inputValue</a:t>
            </a:r>
            <a:r>
              <a:rPr lang="en-US" sz="1600" dirty="0"/>
              <a:t>);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} while (</a:t>
            </a:r>
            <a:r>
              <a:rPr lang="en-US" sz="1600" dirty="0" err="1"/>
              <a:t>inputValue</a:t>
            </a:r>
            <a:r>
              <a:rPr lang="en-US" sz="1600" dirty="0"/>
              <a:t> != -1);</a:t>
            </a:r>
          </a:p>
          <a:p>
            <a:endParaRPr lang="en-US" sz="1600" dirty="0" smtClean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203938" y="586154"/>
            <a:ext cx="599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suppose main( ) contains this code 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04442" y="1301420"/>
            <a:ext cx="28745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CFFCC"/>
                </a:solidFill>
              </a:rPr>
              <a:t>What happens when the</a:t>
            </a:r>
          </a:p>
          <a:p>
            <a:r>
              <a:rPr lang="en-US" sz="1600" dirty="0" smtClean="0">
                <a:solidFill>
                  <a:srgbClr val="CCFFCC"/>
                </a:solidFill>
              </a:rPr>
              <a:t>user enters an index of 5</a:t>
            </a:r>
          </a:p>
          <a:p>
            <a:r>
              <a:rPr lang="en-US" sz="1600" dirty="0" smtClean="0">
                <a:solidFill>
                  <a:srgbClr val="CCFFCC"/>
                </a:solidFill>
              </a:rPr>
              <a:t>and the vector only contains</a:t>
            </a:r>
          </a:p>
          <a:p>
            <a:r>
              <a:rPr lang="en-US" sz="1600" dirty="0" smtClean="0">
                <a:solidFill>
                  <a:srgbClr val="CCFFCC"/>
                </a:solidFill>
              </a:rPr>
              <a:t>3 numbers?</a:t>
            </a:r>
            <a:endParaRPr lang="en-US" sz="1600" dirty="0">
              <a:solidFill>
                <a:srgbClr val="CCFFCC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3638551" y="2378638"/>
            <a:ext cx="819149" cy="22124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FFCC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4" name="Straight Arrow Connector 3"/>
          <p:cNvCxnSpPr/>
          <p:nvPr/>
        </p:nvCxnSpPr>
        <p:spPr bwMode="auto">
          <a:xfrm flipH="1">
            <a:off x="2409825" y="4591053"/>
            <a:ext cx="122872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FFCC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172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809750"/>
            <a:ext cx="44958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9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1065702" y="1156677"/>
            <a:ext cx="7555273" cy="378565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/>
              <a:t>We will do several things to fix this problem.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r>
              <a:rPr lang="en-US" sz="2000" dirty="0" smtClean="0"/>
              <a:t>1. We will create an exception class. 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r>
              <a:rPr lang="en-US" sz="2000" dirty="0" smtClean="0"/>
              <a:t>2. We </a:t>
            </a:r>
            <a:r>
              <a:rPr lang="en-US" sz="2000" dirty="0"/>
              <a:t>will put a test in the </a:t>
            </a:r>
            <a:r>
              <a:rPr lang="en-US" sz="2000" i="1" dirty="0" err="1" smtClean="0"/>
              <a:t>getValueAt</a:t>
            </a:r>
            <a:r>
              <a:rPr lang="en-US" sz="2000" i="1" dirty="0" smtClean="0"/>
              <a:t>( </a:t>
            </a:r>
            <a:r>
              <a:rPr lang="en-US" sz="2000" i="1" dirty="0"/>
              <a:t>)</a:t>
            </a:r>
            <a:r>
              <a:rPr lang="en-US" sz="2000" dirty="0"/>
              <a:t> </a:t>
            </a:r>
            <a:r>
              <a:rPr lang="en-US" sz="2000" dirty="0" smtClean="0"/>
              <a:t>method </a:t>
            </a:r>
            <a:r>
              <a:rPr lang="en-US" sz="2000" dirty="0"/>
              <a:t>to test the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index. </a:t>
            </a:r>
            <a:r>
              <a:rPr lang="en-US" sz="2000" dirty="0"/>
              <a:t>If it is </a:t>
            </a:r>
            <a:r>
              <a:rPr lang="en-US" sz="2000" dirty="0" smtClean="0"/>
              <a:t>out of range, </a:t>
            </a:r>
            <a:r>
              <a:rPr lang="en-US" sz="2000" dirty="0"/>
              <a:t>we will </a:t>
            </a:r>
            <a:r>
              <a:rPr lang="en-US" sz="2000" b="1" u="sng" dirty="0"/>
              <a:t>throw</a:t>
            </a:r>
            <a:r>
              <a:rPr lang="en-US" sz="2000" dirty="0"/>
              <a:t> an exception.</a:t>
            </a:r>
          </a:p>
          <a:p>
            <a:endParaRPr lang="en-US" sz="2000" dirty="0"/>
          </a:p>
          <a:p>
            <a:r>
              <a:rPr lang="en-US" sz="2000" dirty="0"/>
              <a:t>3. In </a:t>
            </a:r>
            <a:r>
              <a:rPr lang="en-US" sz="2000" i="1" dirty="0" smtClean="0"/>
              <a:t>main</a:t>
            </a:r>
            <a:r>
              <a:rPr lang="en-US" sz="2000" i="1" dirty="0"/>
              <a:t>( ),</a:t>
            </a:r>
            <a:r>
              <a:rPr lang="en-US" sz="2000" dirty="0"/>
              <a:t> we will put the call to the </a:t>
            </a:r>
            <a:r>
              <a:rPr lang="en-US" sz="2000" i="1" dirty="0" err="1" smtClean="0"/>
              <a:t>getValueAt</a:t>
            </a:r>
            <a:r>
              <a:rPr lang="en-US" sz="2000" i="1" dirty="0" smtClean="0"/>
              <a:t>( </a:t>
            </a:r>
            <a:r>
              <a:rPr lang="en-US" sz="2000" i="1" dirty="0"/>
              <a:t>)</a:t>
            </a:r>
            <a:r>
              <a:rPr lang="en-US" sz="2000" dirty="0"/>
              <a:t> </a:t>
            </a:r>
            <a:r>
              <a:rPr lang="en-US" sz="2000" dirty="0" smtClean="0"/>
              <a:t> method</a:t>
            </a:r>
            <a:endParaRPr lang="en-US" sz="2000" dirty="0"/>
          </a:p>
          <a:p>
            <a:r>
              <a:rPr lang="en-US" sz="2000" dirty="0"/>
              <a:t>    in a </a:t>
            </a:r>
            <a:r>
              <a:rPr lang="en-US" sz="2000" b="1" u="sng" dirty="0"/>
              <a:t>try block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4. We will write a </a:t>
            </a:r>
            <a:r>
              <a:rPr lang="en-US" sz="2000" b="1" u="sng" dirty="0"/>
              <a:t>catch block</a:t>
            </a:r>
            <a:r>
              <a:rPr lang="en-US" sz="2000" dirty="0"/>
              <a:t> in </a:t>
            </a:r>
            <a:r>
              <a:rPr lang="en-US" sz="2000" i="1" dirty="0" smtClean="0"/>
              <a:t>main</a:t>
            </a:r>
            <a:r>
              <a:rPr lang="en-US" sz="2000" i="1" dirty="0"/>
              <a:t>( )</a:t>
            </a:r>
            <a:r>
              <a:rPr lang="en-US" sz="2000" dirty="0"/>
              <a:t> to handle the </a:t>
            </a:r>
          </a:p>
          <a:p>
            <a:r>
              <a:rPr lang="en-US" sz="2000" dirty="0"/>
              <a:t>    exception.</a:t>
            </a:r>
          </a:p>
        </p:txBody>
      </p:sp>
    </p:spTree>
    <p:extLst>
      <p:ext uri="{BB962C8B-B14F-4D97-AF65-F5344CB8AC3E}">
        <p14:creationId xmlns:p14="http://schemas.microsoft.com/office/powerpoint/2010/main" val="213450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2725" y="1114424"/>
            <a:ext cx="3810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 Exception Class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810960" y="2628900"/>
            <a:ext cx="56941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use objects of our own exception class to </a:t>
            </a:r>
          </a:p>
          <a:p>
            <a:r>
              <a:rPr lang="en-US" sz="2000" dirty="0" smtClean="0"/>
              <a:t>report an exception. It is common for the </a:t>
            </a:r>
          </a:p>
          <a:p>
            <a:r>
              <a:rPr lang="en-US" sz="2000" dirty="0" smtClean="0"/>
              <a:t>exception class to contain data members that</a:t>
            </a:r>
          </a:p>
          <a:p>
            <a:r>
              <a:rPr lang="en-US" sz="2000" dirty="0" smtClean="0"/>
              <a:t>help to identify the problem, and functions to</a:t>
            </a:r>
          </a:p>
          <a:p>
            <a:r>
              <a:rPr lang="en-US" sz="2000" dirty="0" smtClean="0"/>
              <a:t>get that data from the object.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89272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5024" y="761998"/>
            <a:ext cx="342433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class </a:t>
            </a:r>
            <a:r>
              <a:rPr lang="en-US" sz="2000" dirty="0" err="1"/>
              <a:t>BadIndexException</a:t>
            </a:r>
            <a:endParaRPr lang="en-US" sz="2000" dirty="0"/>
          </a:p>
          <a:p>
            <a:r>
              <a:rPr lang="en-US" sz="2000" dirty="0"/>
              <a:t>{</a:t>
            </a:r>
          </a:p>
          <a:p>
            <a:r>
              <a:rPr lang="en-US" sz="2000" dirty="0" smtClean="0"/>
              <a:t>   private</a:t>
            </a:r>
            <a:r>
              <a:rPr lang="en-US" sz="2000" dirty="0"/>
              <a:t>: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theIndex</a:t>
            </a:r>
            <a:r>
              <a:rPr lang="en-US" sz="2000" dirty="0" smtClean="0"/>
              <a:t>;</a:t>
            </a:r>
          </a:p>
          <a:p>
            <a:endParaRPr lang="en-US" sz="2000" dirty="0"/>
          </a:p>
          <a:p>
            <a:r>
              <a:rPr lang="en-US" sz="2000" dirty="0" smtClean="0"/>
              <a:t>   public:</a:t>
            </a:r>
          </a:p>
          <a:p>
            <a:endParaRPr lang="en-US" sz="2000" dirty="0"/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BadIndexException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i)</a:t>
            </a:r>
          </a:p>
          <a:p>
            <a:r>
              <a:rPr lang="en-US" sz="2000" dirty="0" smtClean="0"/>
              <a:t>   {</a:t>
            </a:r>
            <a:endParaRPr lang="en-US" sz="2000" dirty="0"/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theIndex</a:t>
            </a:r>
            <a:r>
              <a:rPr lang="en-US" sz="2000" dirty="0" smtClean="0"/>
              <a:t> </a:t>
            </a:r>
            <a:r>
              <a:rPr lang="en-US" sz="2000" dirty="0"/>
              <a:t>= i;</a:t>
            </a:r>
          </a:p>
          <a:p>
            <a:r>
              <a:rPr lang="en-US" sz="2000" dirty="0" smtClean="0"/>
              <a:t>   }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getTheIndex</a:t>
            </a:r>
            <a:r>
              <a:rPr lang="en-US" sz="2000" dirty="0"/>
              <a:t>( ) </a:t>
            </a:r>
            <a:r>
              <a:rPr lang="en-US" sz="2000" dirty="0" err="1"/>
              <a:t>const</a:t>
            </a:r>
            <a:endParaRPr lang="en-US" sz="2000" dirty="0"/>
          </a:p>
          <a:p>
            <a:r>
              <a:rPr lang="en-US" sz="2000" dirty="0" smtClean="0"/>
              <a:t>   {</a:t>
            </a:r>
            <a:endParaRPr lang="en-US" sz="2000" dirty="0"/>
          </a:p>
          <a:p>
            <a:r>
              <a:rPr lang="en-US" sz="2000" dirty="0" smtClean="0"/>
              <a:t>      return </a:t>
            </a:r>
            <a:r>
              <a:rPr lang="en-US" sz="2000" dirty="0" err="1"/>
              <a:t>theIndex</a:t>
            </a:r>
            <a:r>
              <a:rPr lang="en-US" sz="2000" dirty="0"/>
              <a:t>;</a:t>
            </a:r>
          </a:p>
          <a:p>
            <a:r>
              <a:rPr lang="en-US" sz="2000" dirty="0" smtClean="0"/>
              <a:t>   }</a:t>
            </a:r>
            <a:endParaRPr lang="en-US" sz="2000" dirty="0"/>
          </a:p>
          <a:p>
            <a:r>
              <a:rPr lang="en-US" sz="2000" dirty="0"/>
              <a:t>};</a:t>
            </a:r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529359" y="619125"/>
            <a:ext cx="2468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give the exception class</a:t>
            </a:r>
          </a:p>
          <a:p>
            <a:r>
              <a:rPr lang="en-US" sz="1600" dirty="0" smtClean="0">
                <a:solidFill>
                  <a:srgbClr val="FFC000"/>
                </a:solidFill>
              </a:rPr>
              <a:t>a meaningful name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6859" y="1704975"/>
            <a:ext cx="3752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A data member to hold the bad index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2634" y="3428640"/>
            <a:ext cx="2324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The constructor saves</a:t>
            </a:r>
          </a:p>
          <a:p>
            <a:r>
              <a:rPr lang="en-US" sz="1600" dirty="0" smtClean="0">
                <a:solidFill>
                  <a:srgbClr val="FFC000"/>
                </a:solidFill>
              </a:rPr>
              <a:t>the bad index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8384" y="4981575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A function to get </a:t>
            </a:r>
          </a:p>
          <a:p>
            <a:r>
              <a:rPr lang="en-US" sz="1600" dirty="0" smtClean="0">
                <a:solidFill>
                  <a:srgbClr val="FFC000"/>
                </a:solidFill>
              </a:rPr>
              <a:t>the bad index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736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1624623" y="870561"/>
            <a:ext cx="5352747" cy="258532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getValueAt</a:t>
            </a:r>
            <a:r>
              <a:rPr lang="en-US" sz="1800" dirty="0"/>
              <a:t>(vector&lt;</a:t>
            </a:r>
            <a:r>
              <a:rPr lang="en-US" sz="1800" dirty="0" err="1"/>
              <a:t>int</a:t>
            </a:r>
            <a:r>
              <a:rPr lang="en-US" sz="1800" dirty="0"/>
              <a:t>&gt; </a:t>
            </a:r>
            <a:r>
              <a:rPr lang="en-US" sz="1800" dirty="0" err="1"/>
              <a:t>theVector</a:t>
            </a:r>
            <a:r>
              <a:rPr lang="en-US" sz="1800" dirty="0"/>
              <a:t>, </a:t>
            </a:r>
            <a:r>
              <a:rPr lang="en-US" sz="1800" dirty="0" err="1"/>
              <a:t>int</a:t>
            </a:r>
            <a:r>
              <a:rPr lang="en-US" sz="1800" dirty="0"/>
              <a:t> index)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 smtClean="0"/>
              <a:t>     if </a:t>
            </a:r>
            <a:r>
              <a:rPr lang="en-US" sz="1800" dirty="0"/>
              <a:t>(index &gt;= </a:t>
            </a:r>
            <a:r>
              <a:rPr lang="en-US" sz="1800" dirty="0" err="1"/>
              <a:t>theVector.size</a:t>
            </a:r>
            <a:r>
              <a:rPr lang="en-US" sz="1800" dirty="0"/>
              <a:t>( ) )</a:t>
            </a:r>
          </a:p>
          <a:p>
            <a:r>
              <a:rPr lang="en-US" sz="1800" dirty="0" smtClean="0"/>
              <a:t>     {</a:t>
            </a:r>
            <a:endParaRPr lang="en-US" sz="1800" dirty="0"/>
          </a:p>
          <a:p>
            <a:r>
              <a:rPr lang="en-US" sz="1800" dirty="0" smtClean="0"/>
              <a:t>          throw </a:t>
            </a:r>
            <a:r>
              <a:rPr lang="en-US" sz="1800" dirty="0" err="1"/>
              <a:t>BadIndexException</a:t>
            </a:r>
            <a:r>
              <a:rPr lang="en-US" sz="1800" dirty="0"/>
              <a:t>(index); </a:t>
            </a:r>
          </a:p>
          <a:p>
            <a:r>
              <a:rPr lang="en-US" sz="1800" dirty="0" smtClean="0"/>
              <a:t>     }</a:t>
            </a:r>
            <a:endParaRPr lang="en-US" sz="1800" dirty="0"/>
          </a:p>
          <a:p>
            <a:r>
              <a:rPr lang="en-US" sz="1800" dirty="0" smtClean="0"/>
              <a:t>     else</a:t>
            </a:r>
            <a:endParaRPr lang="en-US" sz="1800" dirty="0"/>
          </a:p>
          <a:p>
            <a:r>
              <a:rPr lang="en-US" sz="1800" dirty="0" smtClean="0"/>
              <a:t>          return </a:t>
            </a:r>
            <a:r>
              <a:rPr lang="en-US" sz="1800" dirty="0" err="1"/>
              <a:t>theVector</a:t>
            </a:r>
            <a:r>
              <a:rPr lang="en-US" sz="1800" dirty="0"/>
              <a:t>[index];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680383" y="3747340"/>
            <a:ext cx="7956024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If index is greater than the size attribute of the vector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then we would get an out of bounds exception. But inside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this method, </a:t>
            </a:r>
            <a:r>
              <a:rPr lang="en-US" sz="2000" dirty="0">
                <a:solidFill>
                  <a:schemeClr val="tx2"/>
                </a:solidFill>
              </a:rPr>
              <a:t>we don’t have </a:t>
            </a:r>
            <a:r>
              <a:rPr lang="en-US" sz="2000" dirty="0" smtClean="0">
                <a:solidFill>
                  <a:schemeClr val="tx2"/>
                </a:solidFill>
              </a:rPr>
              <a:t>enough context </a:t>
            </a:r>
            <a:r>
              <a:rPr lang="en-US" sz="2000" dirty="0">
                <a:solidFill>
                  <a:schemeClr val="tx2"/>
                </a:solidFill>
              </a:rPr>
              <a:t>to solve the problem, 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so </a:t>
            </a:r>
            <a:r>
              <a:rPr lang="en-US" sz="2000" dirty="0">
                <a:solidFill>
                  <a:schemeClr val="tx2"/>
                </a:solidFill>
              </a:rPr>
              <a:t>create </a:t>
            </a:r>
            <a:r>
              <a:rPr lang="en-US" sz="2000" dirty="0" smtClean="0">
                <a:solidFill>
                  <a:schemeClr val="tx2"/>
                </a:solidFill>
              </a:rPr>
              <a:t>an object </a:t>
            </a:r>
            <a:r>
              <a:rPr lang="en-US" sz="2000" dirty="0">
                <a:solidFill>
                  <a:schemeClr val="tx2"/>
                </a:solidFill>
              </a:rPr>
              <a:t>of the </a:t>
            </a:r>
            <a:r>
              <a:rPr lang="en-US" sz="2000" dirty="0" smtClean="0">
                <a:solidFill>
                  <a:schemeClr val="tx2"/>
                </a:solidFill>
              </a:rPr>
              <a:t>exception </a:t>
            </a:r>
            <a:r>
              <a:rPr lang="en-US" sz="2000" dirty="0">
                <a:solidFill>
                  <a:schemeClr val="tx2"/>
                </a:solidFill>
              </a:rPr>
              <a:t>class, </a:t>
            </a:r>
            <a:r>
              <a:rPr lang="en-US" sz="2000" dirty="0" smtClean="0">
                <a:solidFill>
                  <a:schemeClr val="tx2"/>
                </a:solidFill>
              </a:rPr>
              <a:t>and </a:t>
            </a:r>
            <a:r>
              <a:rPr lang="en-US" sz="2000" dirty="0">
                <a:solidFill>
                  <a:schemeClr val="tx2"/>
                </a:solidFill>
              </a:rPr>
              <a:t>pass it back to 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the </a:t>
            </a:r>
            <a:r>
              <a:rPr lang="en-US" sz="2000" dirty="0">
                <a:solidFill>
                  <a:schemeClr val="tx2"/>
                </a:solidFill>
              </a:rPr>
              <a:t>calling </a:t>
            </a:r>
            <a:r>
              <a:rPr lang="en-US" sz="2000" dirty="0" smtClean="0">
                <a:solidFill>
                  <a:schemeClr val="tx2"/>
                </a:solidFill>
              </a:rPr>
              <a:t>method. </a:t>
            </a:r>
            <a:r>
              <a:rPr lang="en-US" sz="2000" dirty="0">
                <a:solidFill>
                  <a:schemeClr val="tx2"/>
                </a:solidFill>
              </a:rPr>
              <a:t>When </a:t>
            </a:r>
            <a:r>
              <a:rPr lang="en-US" sz="2000" dirty="0" smtClean="0">
                <a:solidFill>
                  <a:schemeClr val="tx2"/>
                </a:solidFill>
              </a:rPr>
              <a:t>an exception </a:t>
            </a:r>
            <a:r>
              <a:rPr lang="en-US" sz="2000" dirty="0">
                <a:solidFill>
                  <a:schemeClr val="tx2"/>
                </a:solidFill>
              </a:rPr>
              <a:t>is thrown, execution of 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the method stops </a:t>
            </a:r>
            <a:r>
              <a:rPr lang="en-US" sz="2000" dirty="0">
                <a:solidFill>
                  <a:schemeClr val="tx2"/>
                </a:solidFill>
              </a:rPr>
              <a:t>immediately and control returns to the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calling </a:t>
            </a:r>
            <a:r>
              <a:rPr lang="en-US" sz="2000" dirty="0">
                <a:solidFill>
                  <a:schemeClr val="tx2"/>
                </a:solidFill>
              </a:rPr>
              <a:t>point with the exception </a:t>
            </a:r>
            <a:r>
              <a:rPr lang="en-US" sz="2000" dirty="0" smtClean="0">
                <a:solidFill>
                  <a:schemeClr val="tx2"/>
                </a:solidFill>
              </a:rPr>
              <a:t>object saved on </a:t>
            </a:r>
            <a:r>
              <a:rPr lang="en-US" sz="2000" dirty="0">
                <a:solidFill>
                  <a:schemeClr val="tx2"/>
                </a:solidFill>
              </a:rPr>
              <a:t>the stack.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78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 descr="Purple mesh"/>
          <p:cNvSpPr>
            <a:spLocks noChangeArrowheads="1"/>
          </p:cNvSpPr>
          <p:nvPr/>
        </p:nvSpPr>
        <p:spPr bwMode="auto">
          <a:xfrm>
            <a:off x="681891" y="2602500"/>
            <a:ext cx="8385910" cy="12932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359261" y="828318"/>
            <a:ext cx="8289925" cy="48013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800" dirty="0"/>
              <a:t>do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"\</a:t>
            </a:r>
            <a:r>
              <a:rPr lang="en-US" sz="1800" dirty="0" err="1"/>
              <a:t>nGive</a:t>
            </a:r>
            <a:r>
              <a:rPr lang="en-US" sz="1800" dirty="0"/>
              <a:t> me an index and I'll show you what number is there.";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"\</a:t>
            </a:r>
            <a:r>
              <a:rPr lang="en-US" sz="1800" dirty="0" err="1"/>
              <a:t>nEnter</a:t>
            </a:r>
            <a:r>
              <a:rPr lang="en-US" sz="1800" dirty="0"/>
              <a:t> a -1 to stop.";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cin</a:t>
            </a:r>
            <a:r>
              <a:rPr lang="en-US" sz="1800" dirty="0"/>
              <a:t> &gt;&gt; </a:t>
            </a:r>
            <a:r>
              <a:rPr lang="en-US" sz="1800" dirty="0" err="1"/>
              <a:t>inputValue</a:t>
            </a:r>
            <a:r>
              <a:rPr lang="en-US" sz="1800" dirty="0"/>
              <a:t>;</a:t>
            </a:r>
          </a:p>
          <a:p>
            <a:r>
              <a:rPr lang="en-US" sz="1800" dirty="0"/>
              <a:t>   if (</a:t>
            </a:r>
            <a:r>
              <a:rPr lang="en-US" sz="1800" dirty="0" err="1"/>
              <a:t>inputValue</a:t>
            </a:r>
            <a:r>
              <a:rPr lang="en-US" sz="1800" dirty="0"/>
              <a:t> != -1)</a:t>
            </a:r>
          </a:p>
          <a:p>
            <a:r>
              <a:rPr lang="en-US" sz="1800" dirty="0"/>
              <a:t>   try</a:t>
            </a:r>
          </a:p>
          <a:p>
            <a:r>
              <a:rPr lang="en-US" sz="1800" dirty="0"/>
              <a:t>       {</a:t>
            </a:r>
          </a:p>
          <a:p>
            <a:r>
              <a:rPr lang="en-US" sz="1800" dirty="0"/>
              <a:t>  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num</a:t>
            </a:r>
            <a:r>
              <a:rPr lang="en-US" sz="1800" dirty="0" smtClean="0"/>
              <a:t> = </a:t>
            </a:r>
            <a:r>
              <a:rPr lang="en-US" sz="1800" dirty="0" err="1" smtClean="0"/>
              <a:t>getValue</a:t>
            </a:r>
            <a:r>
              <a:rPr lang="en-US" sz="1800" dirty="0" smtClean="0"/>
              <a:t>(data, </a:t>
            </a:r>
            <a:r>
              <a:rPr lang="en-US" sz="1800" dirty="0" err="1" smtClean="0"/>
              <a:t>inputValue</a:t>
            </a:r>
            <a:r>
              <a:rPr lang="en-US" sz="1800" dirty="0" smtClean="0"/>
              <a:t>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</a:t>
            </a:r>
            <a:r>
              <a:rPr lang="en-US" sz="1800" dirty="0"/>
              <a:t>&lt;&lt; "\</a:t>
            </a:r>
            <a:r>
              <a:rPr lang="en-US" sz="1800" dirty="0" err="1" smtClean="0"/>
              <a:t>nthe</a:t>
            </a:r>
            <a:r>
              <a:rPr lang="en-US" sz="1800" dirty="0" smtClean="0"/>
              <a:t> value  </a:t>
            </a:r>
            <a:r>
              <a:rPr lang="en-US" sz="1800" dirty="0"/>
              <a:t>is " &lt;&lt; </a:t>
            </a:r>
            <a:r>
              <a:rPr lang="en-US" sz="1800" dirty="0" err="1" smtClean="0"/>
              <a:t>num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       </a:t>
            </a:r>
            <a:r>
              <a:rPr lang="en-US" sz="1800" dirty="0" smtClean="0"/>
              <a:t>}</a:t>
            </a:r>
            <a:endParaRPr lang="en-US" sz="1800" dirty="0"/>
          </a:p>
          <a:p>
            <a:r>
              <a:rPr lang="en-US" sz="1800" dirty="0"/>
              <a:t>   </a:t>
            </a:r>
            <a:r>
              <a:rPr lang="en-US" sz="1800" dirty="0" smtClean="0"/>
              <a:t>catch(</a:t>
            </a:r>
            <a:r>
              <a:rPr lang="en-US" sz="1800" dirty="0" err="1" smtClean="0"/>
              <a:t>BadIndexException</a:t>
            </a:r>
            <a:r>
              <a:rPr lang="en-US" sz="1800" dirty="0" smtClean="0"/>
              <a:t>&amp; e</a:t>
            </a:r>
            <a:r>
              <a:rPr lang="en-US" sz="1800" dirty="0"/>
              <a:t>)</a:t>
            </a:r>
          </a:p>
          <a:p>
            <a:r>
              <a:rPr lang="en-US" sz="1800" dirty="0"/>
              <a:t>   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"\</a:t>
            </a:r>
            <a:r>
              <a:rPr lang="en-US" sz="1800" dirty="0" err="1"/>
              <a:t>nThe</a:t>
            </a:r>
            <a:r>
              <a:rPr lang="en-US" sz="1800" dirty="0"/>
              <a:t> index " &lt;&lt; </a:t>
            </a:r>
            <a:r>
              <a:rPr lang="en-US" sz="1800" dirty="0" err="1"/>
              <a:t>e.getTheIndex</a:t>
            </a:r>
            <a:r>
              <a:rPr lang="en-US" sz="1800" dirty="0"/>
              <a:t>( ) &lt;&lt; " is out of range, try again.";</a:t>
            </a:r>
          </a:p>
          <a:p>
            <a:r>
              <a:rPr lang="en-US" sz="1800" dirty="0"/>
              <a:t>   }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r>
              <a:rPr lang="en-US" sz="1800" dirty="0"/>
              <a:t>} while (</a:t>
            </a:r>
            <a:r>
              <a:rPr lang="en-US" sz="1800" dirty="0" err="1"/>
              <a:t>inputValue</a:t>
            </a:r>
            <a:r>
              <a:rPr lang="en-US" sz="1800" dirty="0"/>
              <a:t> != -1);</a:t>
            </a: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4199424" y="1793411"/>
            <a:ext cx="3876382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Place any code where you expect that</a:t>
            </a:r>
          </a:p>
          <a:p>
            <a:r>
              <a:rPr lang="en-US" sz="1600" dirty="0">
                <a:solidFill>
                  <a:srgbClr val="FFC000"/>
                </a:solidFill>
              </a:rPr>
              <a:t>an exception may occur inside of a </a:t>
            </a:r>
            <a:r>
              <a:rPr lang="en-US" sz="1600" b="1" u="sng" dirty="0">
                <a:solidFill>
                  <a:srgbClr val="FFC000"/>
                </a:solidFill>
              </a:rPr>
              <a:t>try</a:t>
            </a:r>
          </a:p>
          <a:p>
            <a:r>
              <a:rPr lang="en-US" sz="1600" b="1" u="sng" dirty="0">
                <a:solidFill>
                  <a:srgbClr val="FFC000"/>
                </a:solidFill>
              </a:rPr>
              <a:t>block</a:t>
            </a:r>
            <a:r>
              <a:rPr lang="en-US" sz="1600" dirty="0">
                <a:solidFill>
                  <a:srgbClr val="FFC000"/>
                </a:solidFill>
              </a:rPr>
              <a:t>. Also include in the try block </a:t>
            </a:r>
            <a:r>
              <a:rPr lang="en-US" sz="1600" b="1" dirty="0">
                <a:solidFill>
                  <a:srgbClr val="FFC000"/>
                </a:solidFill>
              </a:rPr>
              <a:t>any</a:t>
            </a:r>
          </a:p>
          <a:p>
            <a:r>
              <a:rPr lang="en-US" sz="1600" b="1" dirty="0">
                <a:solidFill>
                  <a:srgbClr val="FFC000"/>
                </a:solidFill>
              </a:rPr>
              <a:t>statements you want skipped</a:t>
            </a:r>
            <a:r>
              <a:rPr lang="en-US" sz="1600" dirty="0">
                <a:solidFill>
                  <a:srgbClr val="FFC000"/>
                </a:solidFill>
              </a:rPr>
              <a:t>, should</a:t>
            </a:r>
          </a:p>
          <a:p>
            <a:r>
              <a:rPr lang="en-US" sz="1600" dirty="0">
                <a:solidFill>
                  <a:srgbClr val="FFC000"/>
                </a:solidFill>
              </a:rPr>
              <a:t>an exception occur.</a:t>
            </a:r>
          </a:p>
        </p:txBody>
      </p:sp>
      <p:sp>
        <p:nvSpPr>
          <p:cNvPr id="16389" name="Line 9"/>
          <p:cNvSpPr>
            <a:spLocks noChangeShapeType="1"/>
          </p:cNvSpPr>
          <p:nvPr/>
        </p:nvSpPr>
        <p:spPr bwMode="auto">
          <a:xfrm flipH="1">
            <a:off x="1345221" y="2526300"/>
            <a:ext cx="2749428" cy="1524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Text Box 10"/>
          <p:cNvSpPr txBox="1">
            <a:spLocks noChangeArrowheads="1"/>
          </p:cNvSpPr>
          <p:nvPr/>
        </p:nvSpPr>
        <p:spPr bwMode="auto">
          <a:xfrm>
            <a:off x="3357562" y="4907206"/>
            <a:ext cx="2653290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If no exception occurs, </a:t>
            </a:r>
          </a:p>
          <a:p>
            <a:r>
              <a:rPr lang="en-US" sz="1600" dirty="0">
                <a:solidFill>
                  <a:srgbClr val="FFC000"/>
                </a:solidFill>
              </a:rPr>
              <a:t>control proceeds to the</a:t>
            </a:r>
          </a:p>
          <a:p>
            <a:r>
              <a:rPr lang="en-US" sz="1600" dirty="0">
                <a:solidFill>
                  <a:srgbClr val="FFC000"/>
                </a:solidFill>
              </a:rPr>
              <a:t>first statement </a:t>
            </a:r>
            <a:r>
              <a:rPr lang="en-US" sz="1600" u="sng" dirty="0">
                <a:solidFill>
                  <a:srgbClr val="FFC000"/>
                </a:solidFill>
              </a:rPr>
              <a:t>after</a:t>
            </a:r>
            <a:r>
              <a:rPr lang="en-US" sz="1600" dirty="0">
                <a:solidFill>
                  <a:srgbClr val="FFC000"/>
                </a:solidFill>
              </a:rPr>
              <a:t> the</a:t>
            </a:r>
          </a:p>
          <a:p>
            <a:r>
              <a:rPr lang="en-US" sz="1600" dirty="0">
                <a:solidFill>
                  <a:srgbClr val="FFC000"/>
                </a:solidFill>
              </a:rPr>
              <a:t>catch block.</a:t>
            </a:r>
          </a:p>
        </p:txBody>
      </p:sp>
      <p:sp>
        <p:nvSpPr>
          <p:cNvPr id="16391" name="Line 11"/>
          <p:cNvSpPr>
            <a:spLocks noChangeShapeType="1"/>
          </p:cNvSpPr>
          <p:nvPr/>
        </p:nvSpPr>
        <p:spPr bwMode="auto">
          <a:xfrm flipH="1" flipV="1">
            <a:off x="2082308" y="5133973"/>
            <a:ext cx="1275254" cy="76201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17361" y="3556426"/>
            <a:ext cx="3490058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Note that we catch exceptions by </a:t>
            </a:r>
          </a:p>
          <a:p>
            <a:r>
              <a:rPr lang="en-US" sz="1600" b="1" dirty="0" smtClean="0">
                <a:solidFill>
                  <a:srgbClr val="FFC000"/>
                </a:solidFill>
              </a:rPr>
              <a:t>reference</a:t>
            </a:r>
            <a:r>
              <a:rPr lang="en-US" sz="1600" dirty="0" smtClean="0">
                <a:solidFill>
                  <a:srgbClr val="FFC000"/>
                </a:solidFill>
              </a:rPr>
              <a:t>. Otherwise a copy of </a:t>
            </a:r>
          </a:p>
          <a:p>
            <a:r>
              <a:rPr lang="en-US" sz="1600" dirty="0" smtClean="0">
                <a:solidFill>
                  <a:srgbClr val="FFC000"/>
                </a:solidFill>
              </a:rPr>
              <a:t>the exception is made.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 flipV="1">
            <a:off x="3988904" y="3971924"/>
            <a:ext cx="1152946" cy="22096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 descr="Purple mesh"/>
          <p:cNvSpPr>
            <a:spLocks noChangeArrowheads="1"/>
          </p:cNvSpPr>
          <p:nvPr/>
        </p:nvSpPr>
        <p:spPr bwMode="auto">
          <a:xfrm>
            <a:off x="615216" y="3878848"/>
            <a:ext cx="8385910" cy="115987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359261" y="828318"/>
            <a:ext cx="8289925" cy="48013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800" dirty="0"/>
              <a:t>do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"\</a:t>
            </a:r>
            <a:r>
              <a:rPr lang="en-US" sz="1800" dirty="0" err="1"/>
              <a:t>nGive</a:t>
            </a:r>
            <a:r>
              <a:rPr lang="en-US" sz="1800" dirty="0"/>
              <a:t> me an index and I'll show you what number is there.";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"\</a:t>
            </a:r>
            <a:r>
              <a:rPr lang="en-US" sz="1800" dirty="0" err="1"/>
              <a:t>nEnter</a:t>
            </a:r>
            <a:r>
              <a:rPr lang="en-US" sz="1800" dirty="0"/>
              <a:t> a -1 to stop.";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cin</a:t>
            </a:r>
            <a:r>
              <a:rPr lang="en-US" sz="1800" dirty="0"/>
              <a:t> &gt;&gt; </a:t>
            </a:r>
            <a:r>
              <a:rPr lang="en-US" sz="1800" dirty="0" err="1"/>
              <a:t>inputValue</a:t>
            </a:r>
            <a:r>
              <a:rPr lang="en-US" sz="1800" dirty="0"/>
              <a:t>;</a:t>
            </a:r>
          </a:p>
          <a:p>
            <a:r>
              <a:rPr lang="en-US" sz="1800" dirty="0"/>
              <a:t>   if (</a:t>
            </a:r>
            <a:r>
              <a:rPr lang="en-US" sz="1800" dirty="0" err="1"/>
              <a:t>inputValue</a:t>
            </a:r>
            <a:r>
              <a:rPr lang="en-US" sz="1800" dirty="0"/>
              <a:t> != -1)</a:t>
            </a:r>
          </a:p>
          <a:p>
            <a:r>
              <a:rPr lang="en-US" sz="1800" dirty="0"/>
              <a:t>   try</a:t>
            </a:r>
          </a:p>
          <a:p>
            <a:r>
              <a:rPr lang="en-US" sz="1800" dirty="0"/>
              <a:t>       {</a:t>
            </a:r>
          </a:p>
          <a:p>
            <a:r>
              <a:rPr lang="en-US" sz="1800" dirty="0"/>
              <a:t>  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num</a:t>
            </a:r>
            <a:r>
              <a:rPr lang="en-US" sz="1800" dirty="0" smtClean="0"/>
              <a:t> = </a:t>
            </a:r>
            <a:r>
              <a:rPr lang="en-US" sz="1800" dirty="0" err="1" smtClean="0"/>
              <a:t>getValue</a:t>
            </a:r>
            <a:r>
              <a:rPr lang="en-US" sz="1800" dirty="0" smtClean="0"/>
              <a:t>(data, </a:t>
            </a:r>
            <a:r>
              <a:rPr lang="en-US" sz="1800" dirty="0" err="1" smtClean="0"/>
              <a:t>inputValue</a:t>
            </a:r>
            <a:r>
              <a:rPr lang="en-US" sz="1800" dirty="0" smtClean="0"/>
              <a:t>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</a:t>
            </a:r>
            <a:r>
              <a:rPr lang="en-US" sz="1800" dirty="0"/>
              <a:t>&lt;&lt; "\</a:t>
            </a:r>
            <a:r>
              <a:rPr lang="en-US" sz="1800" dirty="0" err="1" smtClean="0"/>
              <a:t>nthe</a:t>
            </a:r>
            <a:r>
              <a:rPr lang="en-US" sz="1800" dirty="0" smtClean="0"/>
              <a:t> value </a:t>
            </a:r>
            <a:r>
              <a:rPr lang="en-US" sz="1800" dirty="0"/>
              <a:t>" is " &lt;&lt; </a:t>
            </a:r>
            <a:r>
              <a:rPr lang="en-US" sz="1800" dirty="0" err="1" smtClean="0"/>
              <a:t>num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       }</a:t>
            </a:r>
          </a:p>
          <a:p>
            <a:r>
              <a:rPr lang="en-US" sz="1800" dirty="0"/>
              <a:t>   </a:t>
            </a:r>
            <a:r>
              <a:rPr lang="en-US" sz="1800" dirty="0" smtClean="0"/>
              <a:t>catch(</a:t>
            </a:r>
            <a:r>
              <a:rPr lang="en-US" sz="1800" dirty="0" err="1" smtClean="0"/>
              <a:t>BadIndexException</a:t>
            </a:r>
            <a:r>
              <a:rPr lang="en-US" sz="1800" dirty="0" smtClean="0"/>
              <a:t>&amp; </a:t>
            </a:r>
            <a:r>
              <a:rPr lang="en-US" sz="1800" dirty="0"/>
              <a:t>e)</a:t>
            </a:r>
          </a:p>
          <a:p>
            <a:r>
              <a:rPr lang="en-US" sz="1800" dirty="0"/>
              <a:t>   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"\</a:t>
            </a:r>
            <a:r>
              <a:rPr lang="en-US" sz="1800" dirty="0" err="1"/>
              <a:t>nThe</a:t>
            </a:r>
            <a:r>
              <a:rPr lang="en-US" sz="1800" dirty="0"/>
              <a:t> index " &lt;&lt; </a:t>
            </a:r>
            <a:r>
              <a:rPr lang="en-US" sz="1800" dirty="0" err="1"/>
              <a:t>e.getTheIndex</a:t>
            </a:r>
            <a:r>
              <a:rPr lang="en-US" sz="1800" dirty="0"/>
              <a:t>( ) &lt;&lt; " is out of range, try again.";</a:t>
            </a:r>
          </a:p>
          <a:p>
            <a:r>
              <a:rPr lang="en-US" sz="1800" dirty="0"/>
              <a:t>   }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r>
              <a:rPr lang="en-US" sz="1800" dirty="0"/>
              <a:t>} while (</a:t>
            </a:r>
            <a:r>
              <a:rPr lang="en-US" sz="1800" dirty="0" err="1"/>
              <a:t>inputValue</a:t>
            </a:r>
            <a:r>
              <a:rPr lang="en-US" sz="1800" dirty="0"/>
              <a:t> != -1);</a:t>
            </a:r>
          </a:p>
        </p:txBody>
      </p:sp>
      <p:sp>
        <p:nvSpPr>
          <p:cNvPr id="16391" name="Line 11"/>
          <p:cNvSpPr>
            <a:spLocks noChangeShapeType="1"/>
          </p:cNvSpPr>
          <p:nvPr/>
        </p:nvSpPr>
        <p:spPr bwMode="auto">
          <a:xfrm flipH="1">
            <a:off x="3938436" y="3705225"/>
            <a:ext cx="1291261" cy="323848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331168" y="2213312"/>
            <a:ext cx="3573973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The catch block </a:t>
            </a:r>
            <a:r>
              <a:rPr lang="en-US" sz="1600" dirty="0" smtClean="0">
                <a:solidFill>
                  <a:srgbClr val="FFC000"/>
                </a:solidFill>
              </a:rPr>
              <a:t>must immediately</a:t>
            </a:r>
            <a:endParaRPr lang="en-US" sz="1600" dirty="0">
              <a:solidFill>
                <a:srgbClr val="FFC000"/>
              </a:solidFill>
            </a:endParaRPr>
          </a:p>
          <a:p>
            <a:r>
              <a:rPr lang="en-US" sz="1600" dirty="0" smtClean="0">
                <a:solidFill>
                  <a:srgbClr val="FFC000"/>
                </a:solidFill>
              </a:rPr>
              <a:t>follow </a:t>
            </a:r>
            <a:r>
              <a:rPr lang="en-US" sz="1600" dirty="0">
                <a:solidFill>
                  <a:srgbClr val="FFC000"/>
                </a:solidFill>
              </a:rPr>
              <a:t>the try block. If an</a:t>
            </a:r>
          </a:p>
          <a:p>
            <a:r>
              <a:rPr lang="en-US" sz="1600" dirty="0">
                <a:solidFill>
                  <a:srgbClr val="FFC000"/>
                </a:solidFill>
              </a:rPr>
              <a:t>exception of the type given as</a:t>
            </a:r>
            <a:br>
              <a:rPr lang="en-US" sz="1600" dirty="0">
                <a:solidFill>
                  <a:srgbClr val="FFC000"/>
                </a:solidFill>
              </a:rPr>
            </a:br>
            <a:r>
              <a:rPr lang="en-US" sz="1600" dirty="0">
                <a:solidFill>
                  <a:srgbClr val="FFC000"/>
                </a:solidFill>
              </a:rPr>
              <a:t>a parameter is received by the </a:t>
            </a:r>
          </a:p>
          <a:p>
            <a:r>
              <a:rPr lang="en-US" sz="1600" dirty="0">
                <a:solidFill>
                  <a:srgbClr val="FFC000"/>
                </a:solidFill>
              </a:rPr>
              <a:t>calling </a:t>
            </a:r>
            <a:r>
              <a:rPr lang="en-US" sz="1600" dirty="0" smtClean="0">
                <a:solidFill>
                  <a:srgbClr val="FFC000"/>
                </a:solidFill>
              </a:rPr>
              <a:t>method, </a:t>
            </a:r>
            <a:r>
              <a:rPr lang="en-US" sz="1600" dirty="0">
                <a:solidFill>
                  <a:srgbClr val="FFC000"/>
                </a:solidFill>
              </a:rPr>
              <a:t>then this catch</a:t>
            </a:r>
          </a:p>
          <a:p>
            <a:r>
              <a:rPr lang="en-US" sz="1600" dirty="0">
                <a:solidFill>
                  <a:srgbClr val="FFC000"/>
                </a:solidFill>
              </a:rPr>
              <a:t>block is executed. Otherwise,</a:t>
            </a:r>
          </a:p>
          <a:p>
            <a:r>
              <a:rPr lang="en-US" sz="1600" dirty="0">
                <a:solidFill>
                  <a:srgbClr val="FFC000"/>
                </a:solidFill>
              </a:rPr>
              <a:t>it is not.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357562" y="4907206"/>
            <a:ext cx="3219151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After the </a:t>
            </a:r>
            <a:r>
              <a:rPr lang="en-US" sz="1600" smtClean="0">
                <a:solidFill>
                  <a:srgbClr val="FFC000"/>
                </a:solidFill>
              </a:rPr>
              <a:t>catch block </a:t>
            </a:r>
            <a:r>
              <a:rPr lang="en-US" sz="1600" dirty="0" smtClean="0">
                <a:solidFill>
                  <a:srgbClr val="FFC000"/>
                </a:solidFill>
              </a:rPr>
              <a:t>executes</a:t>
            </a:r>
            <a:endParaRPr lang="en-US" sz="1600" dirty="0">
              <a:solidFill>
                <a:srgbClr val="FFC000"/>
              </a:solidFill>
            </a:endParaRPr>
          </a:p>
          <a:p>
            <a:r>
              <a:rPr lang="en-US" sz="1600" dirty="0">
                <a:solidFill>
                  <a:srgbClr val="FFC000"/>
                </a:solidFill>
              </a:rPr>
              <a:t>control proceeds to the</a:t>
            </a:r>
          </a:p>
          <a:p>
            <a:r>
              <a:rPr lang="en-US" sz="1600" dirty="0">
                <a:solidFill>
                  <a:srgbClr val="FFC000"/>
                </a:solidFill>
              </a:rPr>
              <a:t>first statement </a:t>
            </a:r>
            <a:r>
              <a:rPr lang="en-US" sz="1600" u="sng" dirty="0">
                <a:solidFill>
                  <a:srgbClr val="FFC000"/>
                </a:solidFill>
              </a:rPr>
              <a:t>after</a:t>
            </a:r>
            <a:r>
              <a:rPr lang="en-US" sz="1600" dirty="0">
                <a:solidFill>
                  <a:srgbClr val="FFC000"/>
                </a:solidFill>
              </a:rPr>
              <a:t> the</a:t>
            </a:r>
          </a:p>
          <a:p>
            <a:r>
              <a:rPr lang="en-US" sz="1600" dirty="0">
                <a:solidFill>
                  <a:srgbClr val="FFC000"/>
                </a:solidFill>
              </a:rPr>
              <a:t>catch block.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 flipV="1">
            <a:off x="2082308" y="5133973"/>
            <a:ext cx="1275254" cy="76201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3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2277" y="2587869"/>
            <a:ext cx="638187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standard library in C++ contains a number</a:t>
            </a:r>
          </a:p>
          <a:p>
            <a:r>
              <a:rPr lang="en-US" sz="2000" dirty="0" smtClean="0"/>
              <a:t>of built in exception classes. If the exception</a:t>
            </a:r>
          </a:p>
          <a:p>
            <a:r>
              <a:rPr lang="en-US" sz="2000" dirty="0" smtClean="0"/>
              <a:t>condition that you are dealing with fits one of</a:t>
            </a:r>
          </a:p>
          <a:p>
            <a:r>
              <a:rPr lang="en-US" sz="2000" dirty="0" smtClean="0"/>
              <a:t>these standard exception classes, then you can</a:t>
            </a:r>
          </a:p>
          <a:p>
            <a:r>
              <a:rPr lang="en-US" sz="2000" dirty="0" smtClean="0"/>
              <a:t>use that built-in exception class instead of creating</a:t>
            </a:r>
          </a:p>
          <a:p>
            <a:r>
              <a:rPr lang="en-US" sz="2000" dirty="0" smtClean="0"/>
              <a:t>your own.</a:t>
            </a:r>
          </a:p>
          <a:p>
            <a:endParaRPr lang="en-US" sz="2000" dirty="0"/>
          </a:p>
          <a:p>
            <a:r>
              <a:rPr lang="en-US" sz="2000" dirty="0" smtClean="0"/>
              <a:t>This is </a:t>
            </a:r>
            <a:r>
              <a:rPr lang="en-US" sz="2000" dirty="0" err="1" smtClean="0"/>
              <a:t>prefered</a:t>
            </a:r>
            <a:r>
              <a:rPr lang="en-US" sz="2000" smtClean="0"/>
              <a:t>, </a:t>
            </a:r>
            <a:r>
              <a:rPr lang="en-US" sz="2000" dirty="0" smtClean="0"/>
              <a:t>when possible.</a:t>
            </a:r>
            <a:endParaRPr lang="en-U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397977" y="1230313"/>
            <a:ext cx="7086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+mj-ea"/>
                <a:cs typeface="+mj-cs"/>
              </a:rPr>
              <a:t>Built-In Exception Classes</a:t>
            </a:r>
          </a:p>
        </p:txBody>
      </p:sp>
    </p:spTree>
    <p:extLst>
      <p:ext uri="{BB962C8B-B14F-4D97-AF65-F5344CB8AC3E}">
        <p14:creationId xmlns:p14="http://schemas.microsoft.com/office/powerpoint/2010/main" val="4290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905000"/>
            <a:ext cx="7467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latin typeface="Comic Sans MS" pitchFamily="66" charset="0"/>
              </a:rPr>
              <a:t>To do file I/O, we will use a new</a:t>
            </a:r>
          </a:p>
          <a:p>
            <a:pPr algn="ctr">
              <a:defRPr/>
            </a:pPr>
            <a:r>
              <a:rPr lang="en-US" sz="2000" dirty="0">
                <a:latin typeface="Comic Sans MS" pitchFamily="66" charset="0"/>
              </a:rPr>
              <a:t>set of stream classes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3429000"/>
            <a:ext cx="6620723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 err="1">
                <a:latin typeface="Comic Sans MS" pitchFamily="66" charset="0"/>
              </a:rPr>
              <a:t>ifstream</a:t>
            </a:r>
            <a:r>
              <a:rPr lang="en-US" sz="2000" dirty="0">
                <a:latin typeface="Comic Sans MS" pitchFamily="66" charset="0"/>
              </a:rPr>
              <a:t> – objects of this class represent file input</a:t>
            </a:r>
          </a:p>
          <a:p>
            <a:pPr>
              <a:defRPr/>
            </a:pPr>
            <a:endParaRPr lang="en-US" sz="2000" dirty="0">
              <a:latin typeface="Comic Sans MS" pitchFamily="66" charset="0"/>
            </a:endParaRPr>
          </a:p>
          <a:p>
            <a:pPr>
              <a:defRPr/>
            </a:pPr>
            <a:r>
              <a:rPr lang="en-US" sz="2000" b="1" dirty="0" err="1">
                <a:latin typeface="Comic Sans MS" pitchFamily="66" charset="0"/>
              </a:rPr>
              <a:t>ofstream</a:t>
            </a:r>
            <a:r>
              <a:rPr lang="en-US" sz="2000" dirty="0">
                <a:latin typeface="Comic Sans MS" pitchFamily="66" charset="0"/>
              </a:rPr>
              <a:t> – objects of this class represent file output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7977" y="2373313"/>
            <a:ext cx="406713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exception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runtime_error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range_error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overflow_error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underflow_error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err="1" smtClean="0"/>
              <a:t>logic_error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invalid_argument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domain_error</a:t>
            </a:r>
            <a:endParaRPr lang="en-US" sz="2000" dirty="0" smtClean="0"/>
          </a:p>
          <a:p>
            <a:r>
              <a:rPr lang="en-US" sz="2000" dirty="0" smtClean="0"/>
              <a:t>		</a:t>
            </a:r>
            <a:r>
              <a:rPr lang="en-US" sz="2000" dirty="0" err="1" smtClean="0"/>
              <a:t>length_error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out_of_range</a:t>
            </a:r>
            <a:endParaRPr lang="en-U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397977" y="1230313"/>
            <a:ext cx="7086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ea typeface="+mj-ea"/>
                <a:cs typeface="+mj-cs"/>
              </a:rPr>
              <a:t>Built-In Exception Classes</a:t>
            </a:r>
          </a:p>
        </p:txBody>
      </p:sp>
    </p:spTree>
    <p:extLst>
      <p:ext uri="{BB962C8B-B14F-4D97-AF65-F5344CB8AC3E}">
        <p14:creationId xmlns:p14="http://schemas.microsoft.com/office/powerpoint/2010/main" val="16247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8350" y="2030413"/>
            <a:ext cx="61087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Multiple Exceptions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428750" y="3333750"/>
            <a:ext cx="6686446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When a </a:t>
            </a:r>
            <a:r>
              <a:rPr lang="en-US" dirty="0" smtClean="0"/>
              <a:t>function </a:t>
            </a:r>
            <a:r>
              <a:rPr lang="en-US" dirty="0"/>
              <a:t>executes, it may be possible</a:t>
            </a:r>
          </a:p>
          <a:p>
            <a:r>
              <a:rPr lang="en-US" dirty="0"/>
              <a:t>that more than one kind of an exception may</a:t>
            </a:r>
          </a:p>
          <a:p>
            <a:r>
              <a:rPr lang="en-US" dirty="0"/>
              <a:t>occur.  </a:t>
            </a:r>
            <a:r>
              <a:rPr lang="en-US" dirty="0" smtClean="0"/>
              <a:t>C++provides </a:t>
            </a:r>
            <a:r>
              <a:rPr lang="en-US" dirty="0"/>
              <a:t>a mechanism for the </a:t>
            </a:r>
          </a:p>
          <a:p>
            <a:r>
              <a:rPr lang="en-US" dirty="0"/>
              <a:t>calling </a:t>
            </a:r>
            <a:r>
              <a:rPr lang="en-US" dirty="0" smtClean="0"/>
              <a:t>method </a:t>
            </a:r>
            <a:r>
              <a:rPr lang="en-US" dirty="0"/>
              <a:t>to figure out which exception</a:t>
            </a:r>
          </a:p>
          <a:p>
            <a:r>
              <a:rPr lang="en-US" dirty="0"/>
              <a:t>occurred.</a:t>
            </a:r>
          </a:p>
        </p:txBody>
      </p:sp>
    </p:spTree>
    <p:extLst>
      <p:ext uri="{BB962C8B-B14F-4D97-AF65-F5344CB8AC3E}">
        <p14:creationId xmlns:p14="http://schemas.microsoft.com/office/powerpoint/2010/main" val="134208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469900" y="1695450"/>
            <a:ext cx="8275022" cy="45243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/>
              <a:t>try</a:t>
            </a:r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 smtClean="0"/>
              <a:t>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</a:t>
            </a:r>
            <a:r>
              <a:rPr lang="en-US" sz="1800" dirty="0"/>
              <a:t>&lt;&lt; "\</a:t>
            </a:r>
            <a:r>
              <a:rPr lang="en-US" sz="1800" dirty="0" err="1"/>
              <a:t>nthe</a:t>
            </a:r>
            <a:r>
              <a:rPr lang="en-US" sz="1800" dirty="0"/>
              <a:t> value </a:t>
            </a:r>
            <a:r>
              <a:rPr lang="en-US" sz="1800" dirty="0" smtClean="0"/>
              <a:t>is </a:t>
            </a:r>
            <a:r>
              <a:rPr lang="en-US" sz="1800" dirty="0"/>
              <a:t>" &lt;&lt; </a:t>
            </a:r>
            <a:r>
              <a:rPr lang="en-US" sz="1800" dirty="0" err="1"/>
              <a:t>getValueAt</a:t>
            </a:r>
            <a:r>
              <a:rPr lang="en-US" sz="1800" dirty="0"/>
              <a:t>(data, </a:t>
            </a:r>
            <a:r>
              <a:rPr lang="en-US" sz="1800" dirty="0" err="1"/>
              <a:t>inputValue</a:t>
            </a:r>
            <a:r>
              <a:rPr lang="en-US" sz="1800" dirty="0"/>
              <a:t>);</a:t>
            </a:r>
          </a:p>
          <a:p>
            <a:r>
              <a:rPr lang="en-US" sz="1800" dirty="0" smtClean="0"/>
              <a:t>}</a:t>
            </a:r>
          </a:p>
          <a:p>
            <a:endParaRPr lang="en-US" sz="1800" dirty="0"/>
          </a:p>
          <a:p>
            <a:r>
              <a:rPr lang="en-US" sz="1800" dirty="0" smtClean="0"/>
              <a:t>catch(</a:t>
            </a:r>
            <a:r>
              <a:rPr lang="en-US" sz="1800" dirty="0" err="1" smtClean="0"/>
              <a:t>EmptyVectorException</a:t>
            </a:r>
            <a:r>
              <a:rPr lang="en-US" sz="1800" dirty="0" smtClean="0"/>
              <a:t>&amp; </a:t>
            </a:r>
            <a:r>
              <a:rPr lang="en-US" sz="1800" dirty="0"/>
              <a:t>e)</a:t>
            </a:r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 smtClean="0"/>
              <a:t>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</a:t>
            </a:r>
            <a:r>
              <a:rPr lang="en-US" sz="1800" dirty="0"/>
              <a:t>&lt;&lt; </a:t>
            </a:r>
            <a:r>
              <a:rPr lang="en-US" sz="1800" dirty="0" err="1"/>
              <a:t>e.getMessage</a:t>
            </a:r>
            <a:r>
              <a:rPr lang="en-US" sz="1800" dirty="0"/>
              <a:t>( );</a:t>
            </a:r>
          </a:p>
          <a:p>
            <a:r>
              <a:rPr lang="en-US" sz="1800" dirty="0" smtClean="0"/>
              <a:t>}</a:t>
            </a:r>
          </a:p>
          <a:p>
            <a:endParaRPr lang="en-US" sz="1800" dirty="0"/>
          </a:p>
          <a:p>
            <a:r>
              <a:rPr lang="en-US" sz="1800" dirty="0" smtClean="0"/>
              <a:t>catch(</a:t>
            </a:r>
            <a:r>
              <a:rPr lang="en-US" sz="1800" dirty="0" err="1" smtClean="0"/>
              <a:t>BadIndexException</a:t>
            </a:r>
            <a:r>
              <a:rPr lang="en-US" sz="1800" dirty="0" smtClean="0"/>
              <a:t>&amp; </a:t>
            </a:r>
            <a:r>
              <a:rPr lang="en-US" sz="1800" dirty="0"/>
              <a:t>e)</a:t>
            </a:r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 smtClean="0"/>
              <a:t>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</a:t>
            </a:r>
            <a:r>
              <a:rPr lang="en-US" sz="1800" dirty="0"/>
              <a:t>&lt;&lt; "\</a:t>
            </a:r>
            <a:r>
              <a:rPr lang="en-US" sz="1800" dirty="0" err="1"/>
              <a:t>nThe</a:t>
            </a:r>
            <a:r>
              <a:rPr lang="en-US" sz="1800" dirty="0"/>
              <a:t> index " &lt;&lt; </a:t>
            </a:r>
            <a:r>
              <a:rPr lang="en-US" sz="1800" dirty="0" err="1"/>
              <a:t>e.getTheIndex</a:t>
            </a:r>
            <a:r>
              <a:rPr lang="en-US" sz="1800" dirty="0"/>
              <a:t>( ) &lt;&lt; " is out of range, try again.";</a:t>
            </a:r>
          </a:p>
          <a:p>
            <a:r>
              <a:rPr lang="en-US" sz="1800" dirty="0" smtClean="0"/>
              <a:t>}</a:t>
            </a:r>
          </a:p>
          <a:p>
            <a:endParaRPr lang="en-US" sz="1800" dirty="0"/>
          </a:p>
          <a:p>
            <a:r>
              <a:rPr lang="en-US" sz="1800" dirty="0" err="1" smtClean="0"/>
              <a:t>cout</a:t>
            </a:r>
            <a:r>
              <a:rPr lang="en-US" sz="1800" dirty="0" smtClean="0"/>
              <a:t> </a:t>
            </a:r>
            <a:r>
              <a:rPr lang="en-US" sz="1800" dirty="0"/>
              <a:t>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</p:txBody>
      </p:sp>
      <p:sp>
        <p:nvSpPr>
          <p:cNvPr id="29699" name="Text Box 8"/>
          <p:cNvSpPr txBox="1">
            <a:spLocks noChangeArrowheads="1"/>
          </p:cNvSpPr>
          <p:nvPr/>
        </p:nvSpPr>
        <p:spPr bwMode="auto">
          <a:xfrm>
            <a:off x="2874964" y="523020"/>
            <a:ext cx="4145687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CCFFCC"/>
                </a:solidFill>
              </a:rPr>
              <a:t>Multiple things can go wrong inside</a:t>
            </a:r>
          </a:p>
          <a:p>
            <a:r>
              <a:rPr lang="en-US" sz="1800" dirty="0" smtClean="0">
                <a:solidFill>
                  <a:srgbClr val="CCFFCC"/>
                </a:solidFill>
              </a:rPr>
              <a:t>this try block</a:t>
            </a:r>
          </a:p>
          <a:p>
            <a:pPr>
              <a:buFont typeface="Arial" charset="0"/>
              <a:buChar char="•"/>
            </a:pPr>
            <a:r>
              <a:rPr lang="en-US" sz="1800" dirty="0" smtClean="0">
                <a:solidFill>
                  <a:srgbClr val="CCFFCC"/>
                </a:solidFill>
              </a:rPr>
              <a:t> The user may enter an invalid index</a:t>
            </a:r>
          </a:p>
          <a:p>
            <a:pPr>
              <a:buFont typeface="Arial" charset="0"/>
              <a:buChar char="•"/>
            </a:pPr>
            <a:r>
              <a:rPr lang="en-US" sz="1800" dirty="0" smtClean="0">
                <a:solidFill>
                  <a:srgbClr val="CCFFCC"/>
                </a:solidFill>
              </a:rPr>
              <a:t> The vector may be empty</a:t>
            </a:r>
            <a:endParaRPr lang="en-US" sz="1800" dirty="0">
              <a:solidFill>
                <a:srgbClr val="CC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24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42618" y="729029"/>
            <a:ext cx="4902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CFFCC"/>
                </a:solidFill>
              </a:rPr>
              <a:t>So we need two catch blocks, one right after</a:t>
            </a:r>
          </a:p>
          <a:p>
            <a:r>
              <a:rPr lang="en-US" sz="1600" dirty="0" smtClean="0">
                <a:solidFill>
                  <a:srgbClr val="CCFFCC"/>
                </a:solidFill>
              </a:rPr>
              <a:t>the other. Each takes as its parameter the type</a:t>
            </a:r>
          </a:p>
          <a:p>
            <a:r>
              <a:rPr lang="en-US" sz="1600" dirty="0" smtClean="0">
                <a:solidFill>
                  <a:srgbClr val="CCFFCC"/>
                </a:solidFill>
              </a:rPr>
              <a:t>of exception it will handle.</a:t>
            </a:r>
            <a:endParaRPr lang="en-US" sz="1600" dirty="0">
              <a:solidFill>
                <a:srgbClr val="CCFF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8778" y="5800665"/>
            <a:ext cx="5275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CFFCC"/>
                </a:solidFill>
              </a:rPr>
              <a:t>Only the catch block matching the type of exception</a:t>
            </a:r>
          </a:p>
          <a:p>
            <a:r>
              <a:rPr lang="en-US" sz="1600" dirty="0" smtClean="0">
                <a:solidFill>
                  <a:srgbClr val="CCFFCC"/>
                </a:solidFill>
              </a:rPr>
              <a:t>thrown will be executed. The other catch block(s)</a:t>
            </a:r>
          </a:p>
          <a:p>
            <a:r>
              <a:rPr lang="en-US" sz="1600" dirty="0" smtClean="0">
                <a:solidFill>
                  <a:srgbClr val="CCFFCC"/>
                </a:solidFill>
              </a:rPr>
              <a:t>will be skipped.  </a:t>
            </a:r>
            <a:endParaRPr lang="en-US" sz="1600" dirty="0">
              <a:solidFill>
                <a:srgbClr val="CCFFCC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69900" y="1276350"/>
            <a:ext cx="8275022" cy="45243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/>
              <a:t>try</a:t>
            </a:r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 smtClean="0"/>
              <a:t>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</a:t>
            </a:r>
            <a:r>
              <a:rPr lang="en-US" sz="1800" dirty="0"/>
              <a:t>&lt;&lt; "\</a:t>
            </a:r>
            <a:r>
              <a:rPr lang="en-US" sz="1800" dirty="0" err="1"/>
              <a:t>nthe</a:t>
            </a:r>
            <a:r>
              <a:rPr lang="en-US" sz="1800" dirty="0"/>
              <a:t> value </a:t>
            </a:r>
            <a:r>
              <a:rPr lang="en-US" sz="1800" dirty="0" smtClean="0"/>
              <a:t>is </a:t>
            </a:r>
            <a:r>
              <a:rPr lang="en-US" sz="1800" dirty="0"/>
              <a:t>" &lt;&lt; </a:t>
            </a:r>
            <a:r>
              <a:rPr lang="en-US" sz="1800" dirty="0" err="1"/>
              <a:t>getValueAt</a:t>
            </a:r>
            <a:r>
              <a:rPr lang="en-US" sz="1800" dirty="0"/>
              <a:t>(data, </a:t>
            </a:r>
            <a:r>
              <a:rPr lang="en-US" sz="1800" dirty="0" err="1"/>
              <a:t>inputValue</a:t>
            </a:r>
            <a:r>
              <a:rPr lang="en-US" sz="1800" dirty="0"/>
              <a:t>);</a:t>
            </a:r>
          </a:p>
          <a:p>
            <a:r>
              <a:rPr lang="en-US" sz="1800" dirty="0" smtClean="0"/>
              <a:t>}</a:t>
            </a:r>
          </a:p>
          <a:p>
            <a:endParaRPr lang="en-US" sz="1800" dirty="0"/>
          </a:p>
          <a:p>
            <a:r>
              <a:rPr lang="en-US" sz="1800" dirty="0" smtClean="0"/>
              <a:t>catch(</a:t>
            </a:r>
            <a:r>
              <a:rPr lang="en-US" sz="1800" dirty="0" err="1" smtClean="0"/>
              <a:t>EmptyVectorException</a:t>
            </a:r>
            <a:r>
              <a:rPr lang="en-US" sz="1800" dirty="0" smtClean="0"/>
              <a:t>&amp; </a:t>
            </a:r>
            <a:r>
              <a:rPr lang="en-US" sz="1800" dirty="0"/>
              <a:t>e)</a:t>
            </a:r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 smtClean="0"/>
              <a:t>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</a:t>
            </a:r>
            <a:r>
              <a:rPr lang="en-US" sz="1800" dirty="0"/>
              <a:t>&lt;&lt; </a:t>
            </a:r>
            <a:r>
              <a:rPr lang="en-US" sz="1800" dirty="0" err="1"/>
              <a:t>e.getMessage</a:t>
            </a:r>
            <a:r>
              <a:rPr lang="en-US" sz="1800" dirty="0"/>
              <a:t>( );</a:t>
            </a:r>
          </a:p>
          <a:p>
            <a:r>
              <a:rPr lang="en-US" sz="1800" dirty="0" smtClean="0"/>
              <a:t>}</a:t>
            </a:r>
          </a:p>
          <a:p>
            <a:endParaRPr lang="en-US" sz="1800" dirty="0"/>
          </a:p>
          <a:p>
            <a:r>
              <a:rPr lang="en-US" sz="1800" dirty="0" smtClean="0"/>
              <a:t>catch(</a:t>
            </a:r>
            <a:r>
              <a:rPr lang="en-US" sz="1800" dirty="0" err="1" smtClean="0"/>
              <a:t>BadIndexException</a:t>
            </a:r>
            <a:r>
              <a:rPr lang="en-US" sz="1800" dirty="0" smtClean="0"/>
              <a:t>&amp; </a:t>
            </a:r>
            <a:r>
              <a:rPr lang="en-US" sz="1800" dirty="0"/>
              <a:t>e)</a:t>
            </a:r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 smtClean="0"/>
              <a:t>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</a:t>
            </a:r>
            <a:r>
              <a:rPr lang="en-US" sz="1800" dirty="0"/>
              <a:t>&lt;&lt; "\</a:t>
            </a:r>
            <a:r>
              <a:rPr lang="en-US" sz="1800" dirty="0" err="1"/>
              <a:t>nThe</a:t>
            </a:r>
            <a:r>
              <a:rPr lang="en-US" sz="1800" dirty="0"/>
              <a:t> index " &lt;&lt; </a:t>
            </a:r>
            <a:r>
              <a:rPr lang="en-US" sz="1800" dirty="0" err="1"/>
              <a:t>e.getTheIndex</a:t>
            </a:r>
            <a:r>
              <a:rPr lang="en-US" sz="1800" dirty="0"/>
              <a:t>( ) &lt;&lt; " is out of range, try again.";</a:t>
            </a:r>
          </a:p>
          <a:p>
            <a:r>
              <a:rPr lang="en-US" sz="1800" dirty="0" smtClean="0"/>
              <a:t>}</a:t>
            </a:r>
          </a:p>
          <a:p>
            <a:endParaRPr lang="en-US" sz="1800" dirty="0"/>
          </a:p>
          <a:p>
            <a:r>
              <a:rPr lang="en-US" sz="1800" dirty="0" err="1" smtClean="0"/>
              <a:t>cout</a:t>
            </a:r>
            <a:r>
              <a:rPr lang="en-US" sz="1800" dirty="0" smtClean="0"/>
              <a:t> </a:t>
            </a:r>
            <a:r>
              <a:rPr lang="en-US" sz="1800" dirty="0"/>
              <a:t>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630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750" y="2152650"/>
            <a:ext cx="827502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 </a:t>
            </a:r>
            <a:r>
              <a:rPr lang="en-US" sz="1800" dirty="0" smtClean="0"/>
              <a:t>  catch(</a:t>
            </a:r>
            <a:r>
              <a:rPr lang="en-US" sz="1800" dirty="0" err="1" smtClean="0"/>
              <a:t>EmptyVectorException</a:t>
            </a:r>
            <a:r>
              <a:rPr lang="en-US" sz="1800" dirty="0" smtClean="0"/>
              <a:t>&amp; </a:t>
            </a:r>
            <a:r>
              <a:rPr lang="en-US" sz="1800" dirty="0"/>
              <a:t>e)</a:t>
            </a:r>
          </a:p>
          <a:p>
            <a:r>
              <a:rPr lang="en-US" sz="1800" dirty="0"/>
              <a:t>   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e.getMessage</a:t>
            </a:r>
            <a:r>
              <a:rPr lang="en-US" sz="1800" dirty="0"/>
              <a:t>( );</a:t>
            </a:r>
          </a:p>
          <a:p>
            <a:r>
              <a:rPr lang="en-US" sz="1800" dirty="0"/>
              <a:t>   </a:t>
            </a:r>
            <a:r>
              <a:rPr lang="en-US" sz="1800" dirty="0" smtClean="0"/>
              <a:t>}</a:t>
            </a:r>
          </a:p>
          <a:p>
            <a:endParaRPr lang="en-US" sz="1800" dirty="0"/>
          </a:p>
          <a:p>
            <a:r>
              <a:rPr lang="en-US" sz="1800" dirty="0"/>
              <a:t>   </a:t>
            </a:r>
            <a:r>
              <a:rPr lang="en-US" sz="1800" dirty="0" smtClean="0"/>
              <a:t>catch(</a:t>
            </a:r>
            <a:r>
              <a:rPr lang="en-US" sz="1800" dirty="0" err="1" smtClean="0"/>
              <a:t>BadIndexException</a:t>
            </a:r>
            <a:r>
              <a:rPr lang="en-US" sz="1800" dirty="0" smtClean="0"/>
              <a:t>&amp; </a:t>
            </a:r>
            <a:r>
              <a:rPr lang="en-US" sz="1800" dirty="0"/>
              <a:t>e)</a:t>
            </a:r>
          </a:p>
          <a:p>
            <a:r>
              <a:rPr lang="en-US" sz="1800" dirty="0"/>
              <a:t>   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"\</a:t>
            </a:r>
            <a:r>
              <a:rPr lang="en-US" sz="1800" dirty="0" err="1"/>
              <a:t>nThe</a:t>
            </a:r>
            <a:r>
              <a:rPr lang="en-US" sz="1800" dirty="0"/>
              <a:t> index " &lt;&lt; </a:t>
            </a:r>
            <a:r>
              <a:rPr lang="en-US" sz="1800" dirty="0" err="1"/>
              <a:t>e.getTheIndex</a:t>
            </a:r>
            <a:r>
              <a:rPr lang="en-US" sz="1800" dirty="0"/>
              <a:t>( ) &lt;&lt; " is out of range, try again.";</a:t>
            </a:r>
          </a:p>
          <a:p>
            <a:r>
              <a:rPr lang="en-US" sz="1800" dirty="0"/>
              <a:t>   </a:t>
            </a:r>
            <a:r>
              <a:rPr lang="en-US" sz="1800" dirty="0" smtClean="0"/>
              <a:t>}</a:t>
            </a:r>
          </a:p>
          <a:p>
            <a:endParaRPr lang="en-US" sz="1800" dirty="0"/>
          </a:p>
          <a:p>
            <a:r>
              <a:rPr lang="en-US" sz="1800" dirty="0"/>
              <a:t>   catch(...)</a:t>
            </a:r>
          </a:p>
          <a:p>
            <a:r>
              <a:rPr lang="en-US" sz="1800" dirty="0"/>
              <a:t>   {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"\</a:t>
            </a:r>
            <a:r>
              <a:rPr lang="en-US" sz="1800" dirty="0" err="1"/>
              <a:t>nUnknown</a:t>
            </a:r>
            <a:r>
              <a:rPr lang="en-US" sz="1800" dirty="0"/>
              <a:t> error...";</a:t>
            </a:r>
          </a:p>
          <a:p>
            <a:r>
              <a:rPr lang="en-US" sz="1800" dirty="0"/>
              <a:t>  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1125" y="847725"/>
            <a:ext cx="6454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default catch (…) will catch any type of</a:t>
            </a:r>
          </a:p>
          <a:p>
            <a:r>
              <a:rPr lang="en-US" dirty="0"/>
              <a:t>e</a:t>
            </a:r>
            <a:r>
              <a:rPr lang="en-US" dirty="0" smtClean="0"/>
              <a:t>xception (rarely used)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31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384789" y="3166696"/>
            <a:ext cx="6067687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 smtClean="0"/>
              <a:t>If an exception is not caught, your program will</a:t>
            </a:r>
          </a:p>
          <a:p>
            <a:r>
              <a:rPr lang="en-US" dirty="0" smtClean="0"/>
              <a:t>terminate </a:t>
            </a:r>
            <a:r>
              <a:rPr lang="en-US" dirty="0" smtClean="0"/>
              <a:t>with an error message.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7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918" y="720725"/>
            <a:ext cx="4621213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Catch Rules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701675" y="2222500"/>
            <a:ext cx="7759700" cy="3140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200" dirty="0"/>
              <a:t>The catch block that is executed is the </a:t>
            </a:r>
            <a:r>
              <a:rPr lang="en-US" sz="2200" b="1" dirty="0"/>
              <a:t>first</a:t>
            </a:r>
            <a:r>
              <a:rPr lang="en-US" sz="2200" dirty="0"/>
              <a:t> catch block</a:t>
            </a:r>
          </a:p>
          <a:p>
            <a:r>
              <a:rPr lang="en-US" sz="2200" dirty="0"/>
              <a:t>following the currently active try block, whose parameter</a:t>
            </a:r>
          </a:p>
          <a:p>
            <a:r>
              <a:rPr lang="en-US" sz="2200" dirty="0"/>
              <a:t>matches the type thrown.</a:t>
            </a:r>
          </a:p>
          <a:p>
            <a:endParaRPr lang="en-US" sz="2200" dirty="0"/>
          </a:p>
          <a:p>
            <a:r>
              <a:rPr lang="en-US" sz="2200" dirty="0"/>
              <a:t>The default catch </a:t>
            </a:r>
          </a:p>
          <a:p>
            <a:r>
              <a:rPr lang="en-US" sz="2200" dirty="0"/>
              <a:t>     </a:t>
            </a:r>
            <a:r>
              <a:rPr lang="en-US" sz="2200" i="1" dirty="0" smtClean="0"/>
              <a:t>catch (…)</a:t>
            </a:r>
            <a:r>
              <a:rPr lang="en-US" sz="2200" dirty="0" smtClean="0"/>
              <a:t>  </a:t>
            </a:r>
            <a:endParaRPr lang="en-US" sz="2200" dirty="0"/>
          </a:p>
          <a:p>
            <a:r>
              <a:rPr lang="en-US" sz="2200" dirty="0"/>
              <a:t>will catch any exception type thrown.</a:t>
            </a:r>
          </a:p>
          <a:p>
            <a:endParaRPr lang="en-US" sz="2200" dirty="0"/>
          </a:p>
          <a:p>
            <a:r>
              <a:rPr lang="en-US" sz="2200" dirty="0"/>
              <a:t>If no match is found, the program is terminated.</a:t>
            </a:r>
          </a:p>
        </p:txBody>
      </p:sp>
    </p:spTree>
    <p:extLst>
      <p:ext uri="{BB962C8B-B14F-4D97-AF65-F5344CB8AC3E}">
        <p14:creationId xmlns:p14="http://schemas.microsoft.com/office/powerpoint/2010/main" val="13519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9770" y="811946"/>
            <a:ext cx="74961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omic Sans MS" pitchFamily="66" charset="0"/>
              </a:rPr>
              <a:t>Re-throwing an exception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63343" y="2220668"/>
            <a:ext cx="8010526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Suppose that a </a:t>
            </a:r>
            <a:r>
              <a:rPr lang="en-US" dirty="0" smtClean="0"/>
              <a:t>function </a:t>
            </a:r>
            <a:r>
              <a:rPr lang="en-US" dirty="0"/>
              <a:t>catches an exception, but the</a:t>
            </a:r>
          </a:p>
          <a:p>
            <a:r>
              <a:rPr lang="en-US" dirty="0"/>
              <a:t>catch block cannot completely handle the error. It can</a:t>
            </a:r>
          </a:p>
          <a:p>
            <a:r>
              <a:rPr lang="en-US" dirty="0"/>
              <a:t>re-throw the exception, causing it to flow to the code</a:t>
            </a:r>
          </a:p>
          <a:p>
            <a:r>
              <a:rPr lang="en-US" dirty="0"/>
              <a:t>that called this </a:t>
            </a:r>
            <a:r>
              <a:rPr lang="en-US" dirty="0" smtClean="0"/>
              <a:t>function.</a:t>
            </a:r>
            <a:endParaRPr lang="en-US" dirty="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81438" y="4323251"/>
            <a:ext cx="11080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throw;</a:t>
            </a:r>
          </a:p>
        </p:txBody>
      </p:sp>
    </p:spTree>
    <p:extLst>
      <p:ext uri="{BB962C8B-B14F-4D97-AF65-F5344CB8AC3E}">
        <p14:creationId xmlns:p14="http://schemas.microsoft.com/office/powerpoint/2010/main" val="15559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523875" y="1614488"/>
            <a:ext cx="8404225" cy="4968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/>
              <a:t>Sometimes called </a:t>
            </a:r>
            <a:r>
              <a:rPr lang="en-US" sz="2000" b="1" u="sng" dirty="0"/>
              <a:t>stack unwinding</a:t>
            </a:r>
            <a:r>
              <a:rPr lang="en-US" sz="2000" dirty="0"/>
              <a:t>, exception propagation </a:t>
            </a:r>
          </a:p>
          <a:p>
            <a:r>
              <a:rPr lang="en-US" sz="2000" dirty="0"/>
              <a:t>works as follows:</a:t>
            </a:r>
          </a:p>
          <a:p>
            <a:endParaRPr lang="en-US" sz="2000" dirty="0"/>
          </a:p>
          <a:p>
            <a:r>
              <a:rPr lang="en-US" sz="2000" dirty="0"/>
              <a:t>If an exception is not handled where it occurs,</a:t>
            </a:r>
          </a:p>
          <a:p>
            <a:r>
              <a:rPr lang="en-US" sz="2000" dirty="0"/>
              <a:t>	All of the </a:t>
            </a:r>
            <a:r>
              <a:rPr lang="en-US" sz="2000" b="1" dirty="0"/>
              <a:t>local</a:t>
            </a:r>
            <a:r>
              <a:rPr lang="en-US" sz="2000" dirty="0"/>
              <a:t> </a:t>
            </a:r>
            <a:r>
              <a:rPr lang="en-US" sz="2000" dirty="0" smtClean="0"/>
              <a:t>variables’ </a:t>
            </a:r>
            <a:r>
              <a:rPr lang="en-US" sz="2000" b="1" dirty="0" smtClean="0"/>
              <a:t>destructors</a:t>
            </a:r>
            <a:r>
              <a:rPr lang="en-US" sz="2000" dirty="0" smtClean="0"/>
              <a:t> execute </a:t>
            </a:r>
            <a:endParaRPr lang="en-US" sz="2000" dirty="0"/>
          </a:p>
          <a:p>
            <a:r>
              <a:rPr lang="en-US" sz="2000" dirty="0"/>
              <a:t>        	The </a:t>
            </a:r>
            <a:r>
              <a:rPr lang="en-US" sz="2000" dirty="0" smtClean="0"/>
              <a:t>function </a:t>
            </a:r>
            <a:r>
              <a:rPr lang="en-US" sz="2000" dirty="0"/>
              <a:t>immediately exits and the uncaught exception</a:t>
            </a:r>
          </a:p>
          <a:p>
            <a:r>
              <a:rPr lang="en-US" sz="2000" dirty="0"/>
              <a:t>            is raised in (passed to) the calling </a:t>
            </a:r>
            <a:r>
              <a:rPr lang="en-US" sz="2000" dirty="0" smtClean="0"/>
              <a:t>functions...</a:t>
            </a:r>
            <a:endParaRPr lang="en-US" sz="2000" dirty="0"/>
          </a:p>
          <a:p>
            <a:r>
              <a:rPr lang="en-US" sz="2000" dirty="0"/>
              <a:t>	Control returns to the point where the call was made</a:t>
            </a:r>
          </a:p>
          <a:p>
            <a:r>
              <a:rPr lang="en-US" sz="2000" dirty="0"/>
              <a:t>	If the call was inside of a try block, an attempt is made to</a:t>
            </a:r>
          </a:p>
          <a:p>
            <a:r>
              <a:rPr lang="en-US" sz="2000" dirty="0"/>
              <a:t>	catch the exception</a:t>
            </a:r>
          </a:p>
          <a:p>
            <a:r>
              <a:rPr lang="en-US" sz="2000" dirty="0"/>
              <a:t>	   - If a matching catch block is found, it is executed</a:t>
            </a:r>
          </a:p>
          <a:p>
            <a:r>
              <a:rPr lang="en-US" sz="2000" dirty="0"/>
              <a:t>	   - If no match is found, control passes to the calling</a:t>
            </a:r>
          </a:p>
          <a:p>
            <a:r>
              <a:rPr lang="en-US" sz="2000" dirty="0"/>
              <a:t>                 </a:t>
            </a:r>
            <a:r>
              <a:rPr lang="en-US" sz="2000" dirty="0" smtClean="0"/>
              <a:t>function, </a:t>
            </a:r>
            <a:r>
              <a:rPr lang="en-US" sz="2000" dirty="0"/>
              <a:t>using this same mechanism.</a:t>
            </a:r>
          </a:p>
          <a:p>
            <a:r>
              <a:rPr lang="en-US" sz="2000" dirty="0"/>
              <a:t>	If the calling code is not inside of a try block, control passes</a:t>
            </a:r>
          </a:p>
          <a:p>
            <a:r>
              <a:rPr lang="en-US" sz="2000" dirty="0"/>
              <a:t>	to the calling </a:t>
            </a:r>
            <a:r>
              <a:rPr lang="en-US" sz="2000" dirty="0" smtClean="0"/>
              <a:t>function, </a:t>
            </a:r>
            <a:r>
              <a:rPr lang="en-US" sz="2000" dirty="0"/>
              <a:t>using this same </a:t>
            </a:r>
            <a:r>
              <a:rPr lang="en-US" sz="2000" dirty="0" smtClean="0"/>
              <a:t>mechanism</a:t>
            </a:r>
            <a:r>
              <a:rPr lang="mr-IN" sz="2000" dirty="0" smtClean="0"/>
              <a:t>…</a:t>
            </a:r>
            <a:endParaRPr lang="en-US" sz="2000" dirty="0"/>
          </a:p>
          <a:p>
            <a:r>
              <a:rPr lang="en-US" sz="2000" dirty="0"/>
              <a:t>	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520825" y="346075"/>
            <a:ext cx="6869113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omic Sans MS" pitchFamily="66" charset="0"/>
              </a:rPr>
              <a:t>Exception Propagation</a:t>
            </a:r>
          </a:p>
        </p:txBody>
      </p:sp>
      <p:pic>
        <p:nvPicPr>
          <p:cNvPr id="36868" name="Picture 5" descr="WB02258_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93800" y="4137025"/>
            <a:ext cx="190500" cy="190500"/>
          </a:xfrm>
          <a:noFill/>
        </p:spPr>
      </p:pic>
      <p:pic>
        <p:nvPicPr>
          <p:cNvPr id="36869" name="Picture 7" descr="WB02258_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77925" y="3230563"/>
            <a:ext cx="190500" cy="190500"/>
          </a:xfrm>
          <a:noFill/>
        </p:spPr>
      </p:pic>
      <p:pic>
        <p:nvPicPr>
          <p:cNvPr id="36870" name="Picture 9" descr="WB02258_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76338" y="2925763"/>
            <a:ext cx="190500" cy="190500"/>
          </a:xfrm>
          <a:noFill/>
        </p:spPr>
      </p:pic>
      <p:pic>
        <p:nvPicPr>
          <p:cNvPr id="36871" name="Picture 4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388" y="38354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2" name="Picture 11" descr="WB02258_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39838" y="5670550"/>
            <a:ext cx="190500" cy="190500"/>
          </a:xfrm>
          <a:noFill/>
        </p:spPr>
      </p:pic>
    </p:spTree>
    <p:extLst>
      <p:ext uri="{BB962C8B-B14F-4D97-AF65-F5344CB8AC3E}">
        <p14:creationId xmlns:p14="http://schemas.microsoft.com/office/powerpoint/2010/main" val="72359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2098675" y="493713"/>
            <a:ext cx="5943600" cy="614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marL="342900" indent="-342900">
              <a:spcBef>
                <a:spcPct val="50000"/>
              </a:spcBef>
            </a:pPr>
            <a:r>
              <a:rPr lang="en-US" sz="1800" dirty="0" err="1" smtClean="0"/>
              <a:t>int</a:t>
            </a:r>
            <a:r>
              <a:rPr lang="en-US" sz="1800" dirty="0" smtClean="0"/>
              <a:t> main </a:t>
            </a:r>
            <a:r>
              <a:rPr lang="en-US" sz="1800" dirty="0"/>
              <a:t>( )</a:t>
            </a:r>
          </a:p>
          <a:p>
            <a:pPr marL="342900" indent="-342900">
              <a:spcBef>
                <a:spcPct val="50000"/>
              </a:spcBef>
            </a:pPr>
            <a:r>
              <a:rPr lang="en-US" sz="1800" dirty="0"/>
              <a:t> {</a:t>
            </a:r>
          </a:p>
          <a:p>
            <a:pPr marL="342900" indent="-342900">
              <a:spcBef>
                <a:spcPct val="50000"/>
              </a:spcBef>
            </a:pPr>
            <a:r>
              <a:rPr lang="en-US" sz="1800" dirty="0"/>
              <a:t>      try   </a:t>
            </a:r>
          </a:p>
          <a:p>
            <a:pPr marL="342900" indent="-342900">
              <a:spcBef>
                <a:spcPct val="50000"/>
              </a:spcBef>
            </a:pPr>
            <a:r>
              <a:rPr lang="en-US" sz="1800" dirty="0"/>
              <a:t>    </a:t>
            </a:r>
            <a:r>
              <a:rPr lang="en-US" sz="1800" dirty="0" smtClean="0"/>
              <a:t>  {</a:t>
            </a:r>
            <a:endParaRPr lang="en-US" sz="1800" dirty="0"/>
          </a:p>
          <a:p>
            <a:pPr marL="342900" indent="-342900">
              <a:spcBef>
                <a:spcPct val="50000"/>
              </a:spcBef>
            </a:pPr>
            <a:r>
              <a:rPr lang="en-US" sz="1800" dirty="0"/>
              <a:t>         </a:t>
            </a:r>
            <a:r>
              <a:rPr lang="en-US" sz="1800" dirty="0" smtClean="0"/>
              <a:t>function1 </a:t>
            </a:r>
            <a:r>
              <a:rPr lang="en-US" sz="1800" dirty="0"/>
              <a:t>( );</a:t>
            </a:r>
          </a:p>
          <a:p>
            <a:pPr marL="342900" indent="-342900">
              <a:spcBef>
                <a:spcPct val="50000"/>
              </a:spcBef>
            </a:pPr>
            <a:r>
              <a:rPr lang="en-US" sz="1800" dirty="0"/>
              <a:t>     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“\</a:t>
            </a:r>
            <a:r>
              <a:rPr lang="en-US" sz="1800" dirty="0" err="1" smtClean="0"/>
              <a:t>nIt</a:t>
            </a:r>
            <a:r>
              <a:rPr lang="en-US" sz="1800" dirty="0" smtClean="0"/>
              <a:t> </a:t>
            </a:r>
            <a:r>
              <a:rPr lang="en-US" sz="1800" dirty="0"/>
              <a:t>worked</a:t>
            </a:r>
            <a:r>
              <a:rPr lang="en-US" sz="1800" dirty="0" smtClean="0"/>
              <a:t>!!”;</a:t>
            </a:r>
            <a:endParaRPr lang="en-US" sz="1800" dirty="0"/>
          </a:p>
          <a:p>
            <a:pPr marL="342900" indent="-342900">
              <a:spcBef>
                <a:spcPct val="50000"/>
              </a:spcBef>
            </a:pPr>
            <a:r>
              <a:rPr lang="en-US" sz="1800" dirty="0"/>
              <a:t>     </a:t>
            </a:r>
            <a:r>
              <a:rPr lang="en-US" sz="1800" dirty="0" smtClean="0"/>
              <a:t> }</a:t>
            </a:r>
            <a:endParaRPr lang="en-US" sz="1800" dirty="0"/>
          </a:p>
          <a:p>
            <a:pPr marL="342900" indent="-342900">
              <a:spcBef>
                <a:spcPct val="50000"/>
              </a:spcBef>
            </a:pPr>
            <a:r>
              <a:rPr lang="en-US" sz="1800" dirty="0"/>
              <a:t>     </a:t>
            </a:r>
            <a:r>
              <a:rPr lang="en-US" sz="1800" dirty="0" smtClean="0"/>
              <a:t> catch(Exception&amp; e )</a:t>
            </a:r>
            <a:endParaRPr lang="en-US" sz="1800" dirty="0"/>
          </a:p>
          <a:p>
            <a:pPr marL="342900" indent="-342900">
              <a:spcBef>
                <a:spcPct val="50000"/>
              </a:spcBef>
            </a:pPr>
            <a:r>
              <a:rPr lang="en-US" sz="1800" dirty="0"/>
              <a:t>    </a:t>
            </a:r>
            <a:r>
              <a:rPr lang="en-US" sz="1800" dirty="0" smtClean="0"/>
              <a:t>  {</a:t>
            </a:r>
            <a:endParaRPr lang="en-US" sz="1800" dirty="0"/>
          </a:p>
          <a:p>
            <a:pPr marL="342900" indent="-342900">
              <a:spcBef>
                <a:spcPct val="50000"/>
              </a:spcBef>
            </a:pPr>
            <a:r>
              <a:rPr lang="en-US" sz="1800" dirty="0"/>
              <a:t>    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“Exception occurred… </a:t>
            </a:r>
            <a:r>
              <a:rPr lang="en-US" sz="1800" dirty="0"/>
              <a:t>didn’t work</a:t>
            </a:r>
            <a:r>
              <a:rPr lang="en-US" sz="1800" dirty="0" smtClean="0"/>
              <a:t>!”;</a:t>
            </a:r>
          </a:p>
          <a:p>
            <a:pPr marL="342900" indent="-342900">
              <a:spcBef>
                <a:spcPct val="50000"/>
              </a:spcBef>
            </a:pPr>
            <a:r>
              <a:rPr lang="en-US" sz="1800" dirty="0"/>
              <a:t> </a:t>
            </a:r>
            <a:r>
              <a:rPr lang="en-US" sz="1800" dirty="0" smtClean="0"/>
              <a:t>     }</a:t>
            </a:r>
            <a:endParaRPr lang="en-US" sz="1800" dirty="0"/>
          </a:p>
          <a:p>
            <a:pPr marL="342900" indent="-342900">
              <a:spcBef>
                <a:spcPct val="50000"/>
              </a:spcBef>
            </a:pPr>
            <a:r>
              <a:rPr lang="en-US" sz="1800" dirty="0"/>
              <a:t> </a:t>
            </a: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12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0" y="990600"/>
            <a:ext cx="32797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rgbClr val="CCECFF"/>
                </a:solidFill>
                <a:latin typeface="Comic Sans MS" pitchFamily="66" charset="0"/>
              </a:rPr>
              <a:t>File I/O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1676400" y="2438400"/>
            <a:ext cx="6591300" cy="2530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When a program takes input from a file, we say that</a:t>
            </a:r>
          </a:p>
          <a:p>
            <a:r>
              <a:rPr lang="en-US" sz="2000" dirty="0">
                <a:latin typeface="Comic Sans MS" pitchFamily="66" charset="0"/>
              </a:rPr>
              <a:t>it </a:t>
            </a:r>
            <a:r>
              <a:rPr lang="en-US" sz="2000" b="1" dirty="0">
                <a:latin typeface="Comic Sans MS" pitchFamily="66" charset="0"/>
              </a:rPr>
              <a:t>reads</a:t>
            </a:r>
            <a:r>
              <a:rPr lang="en-US" sz="2000" dirty="0">
                <a:latin typeface="Comic Sans MS" pitchFamily="66" charset="0"/>
              </a:rPr>
              <a:t> from the file.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When a program puts data into a file, we say that </a:t>
            </a:r>
          </a:p>
          <a:p>
            <a:r>
              <a:rPr lang="en-US" sz="2000" dirty="0">
                <a:latin typeface="Comic Sans MS" pitchFamily="66" charset="0"/>
              </a:rPr>
              <a:t>it </a:t>
            </a:r>
            <a:r>
              <a:rPr lang="en-US" sz="2000" b="1" dirty="0">
                <a:latin typeface="Comic Sans MS" pitchFamily="66" charset="0"/>
              </a:rPr>
              <a:t>writes</a:t>
            </a:r>
            <a:r>
              <a:rPr lang="en-US" sz="2000" dirty="0">
                <a:latin typeface="Comic Sans MS" pitchFamily="66" charset="0"/>
              </a:rPr>
              <a:t> to the file.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To read or write to a file, we create a stream object, </a:t>
            </a:r>
          </a:p>
          <a:p>
            <a:r>
              <a:rPr lang="en-US" sz="2000" dirty="0">
                <a:latin typeface="Comic Sans MS" pitchFamily="66" charset="0"/>
              </a:rPr>
              <a:t>and connect it to the file.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1433513" y="1651000"/>
            <a:ext cx="6553200" cy="410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void </a:t>
            </a:r>
            <a:r>
              <a:rPr lang="en-US" sz="1800" dirty="0" smtClean="0"/>
              <a:t>function1 </a:t>
            </a:r>
            <a:r>
              <a:rPr lang="en-US" sz="1800" dirty="0"/>
              <a:t>( ) 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{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“Starting function </a:t>
            </a:r>
            <a:r>
              <a:rPr lang="en-US" sz="1800" dirty="0"/>
              <a:t>1 … </a:t>
            </a:r>
            <a:r>
              <a:rPr lang="en-US" sz="1800" dirty="0" smtClean="0"/>
              <a:t>”;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dirty="0"/>
              <a:t>   </a:t>
            </a:r>
            <a:r>
              <a:rPr lang="en-US" sz="1800" dirty="0" err="1" smtClean="0"/>
              <a:t>cin.get</a:t>
            </a:r>
            <a:r>
              <a:rPr lang="en-US" sz="1800" dirty="0" smtClean="0"/>
              <a:t>( );</a:t>
            </a:r>
          </a:p>
          <a:p>
            <a:pPr>
              <a:spcBef>
                <a:spcPct val="50000"/>
              </a:spcBef>
            </a:pP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dirty="0"/>
              <a:t>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calling function2“;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dirty="0"/>
              <a:t>   </a:t>
            </a:r>
            <a:r>
              <a:rPr lang="en-US" sz="1800" dirty="0" smtClean="0"/>
              <a:t>function2( );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dirty="0"/>
              <a:t>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“you won’t </a:t>
            </a:r>
            <a:r>
              <a:rPr lang="en-US" sz="1800" dirty="0"/>
              <a:t>see this message</a:t>
            </a:r>
            <a:r>
              <a:rPr lang="en-US" sz="1800" dirty="0" smtClean="0"/>
              <a:t>!”;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dirty="0"/>
              <a:t>}</a:t>
            </a:r>
          </a:p>
          <a:p>
            <a:pPr>
              <a:spcBef>
                <a:spcPct val="500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297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314450" y="1957388"/>
            <a:ext cx="70866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void </a:t>
            </a:r>
            <a:r>
              <a:rPr lang="en-US" sz="1800" dirty="0" smtClean="0"/>
              <a:t>function2 </a:t>
            </a:r>
            <a:r>
              <a:rPr lang="en-US" sz="1800" dirty="0"/>
              <a:t>( </a:t>
            </a:r>
            <a:r>
              <a:rPr lang="en-US" sz="1800" dirty="0" smtClean="0"/>
              <a:t>)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dirty="0"/>
              <a:t>{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“Starting function2 </a:t>
            </a:r>
            <a:r>
              <a:rPr lang="en-US" sz="1800" dirty="0"/>
              <a:t>… </a:t>
            </a:r>
            <a:r>
              <a:rPr lang="en-US" sz="1800" dirty="0" smtClean="0"/>
              <a:t>“;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dirty="0"/>
              <a:t>   </a:t>
            </a:r>
            <a:r>
              <a:rPr lang="en-US" sz="1800" dirty="0" err="1" smtClean="0"/>
              <a:t>cin.get</a:t>
            </a:r>
            <a:r>
              <a:rPr lang="en-US" sz="1800" dirty="0" smtClean="0"/>
              <a:t>( );</a:t>
            </a:r>
          </a:p>
          <a:p>
            <a:pPr>
              <a:spcBef>
                <a:spcPct val="50000"/>
              </a:spcBef>
            </a:pP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dirty="0"/>
              <a:t>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“Calling function3“;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dirty="0"/>
              <a:t>   </a:t>
            </a:r>
            <a:r>
              <a:rPr lang="en-US" sz="1800" dirty="0" smtClean="0"/>
              <a:t>function3 </a:t>
            </a:r>
            <a:r>
              <a:rPr lang="en-US" sz="1800" dirty="0"/>
              <a:t>( );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“you won’t </a:t>
            </a:r>
            <a:r>
              <a:rPr lang="en-US" sz="1800" dirty="0"/>
              <a:t>see this message</a:t>
            </a:r>
            <a:r>
              <a:rPr lang="en-US" sz="1800" dirty="0" smtClean="0"/>
              <a:t>!”;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090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554163" y="2132013"/>
            <a:ext cx="662940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void </a:t>
            </a:r>
            <a:r>
              <a:rPr lang="en-US" sz="1800" dirty="0" smtClean="0"/>
              <a:t>function3 </a:t>
            </a:r>
            <a:r>
              <a:rPr lang="en-US" sz="1800" dirty="0"/>
              <a:t>( </a:t>
            </a:r>
            <a:r>
              <a:rPr lang="en-US" sz="1800" dirty="0" smtClean="0"/>
              <a:t>)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dirty="0"/>
              <a:t>{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“Starting Method3 </a:t>
            </a:r>
            <a:r>
              <a:rPr lang="en-US" sz="1800" dirty="0"/>
              <a:t>… press </a:t>
            </a:r>
            <a:r>
              <a:rPr lang="en-US" sz="1800" dirty="0" smtClean="0"/>
              <a:t>Enter” &lt;&lt; 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dirty="0"/>
              <a:t>   </a:t>
            </a:r>
            <a:r>
              <a:rPr lang="en-US" sz="1800" dirty="0" err="1" smtClean="0"/>
              <a:t>cin.get</a:t>
            </a:r>
            <a:r>
              <a:rPr lang="en-US" sz="1800" dirty="0" smtClean="0"/>
              <a:t>();</a:t>
            </a:r>
          </a:p>
          <a:p>
            <a:pPr>
              <a:spcBef>
                <a:spcPct val="50000"/>
              </a:spcBef>
            </a:pP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dirty="0"/>
              <a:t>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“Whoa baby” &lt;&lt; 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dirty="0"/>
              <a:t>   throw </a:t>
            </a:r>
            <a:r>
              <a:rPr lang="en-US" sz="1800" dirty="0" smtClean="0"/>
              <a:t>(new Exception(“Thrown in function 3”) );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78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1219200" y="1905000"/>
            <a:ext cx="1752600" cy="2430463"/>
          </a:xfrm>
          <a:prstGeom prst="rect">
            <a:avLst/>
          </a:prstGeom>
          <a:solidFill>
            <a:srgbClr val="F6FCB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</a:rPr>
              <a:t>main </a:t>
            </a: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</a:rPr>
              <a:t>( ) {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</a:rPr>
              <a:t>   try {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</a:rPr>
              <a:t>      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</a:rPr>
              <a:t>function1</a:t>
            </a: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</a:rPr>
              <a:t>( );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</a:rPr>
              <a:t>   catch { }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</a:rPr>
              <a:t>. . .</a:t>
            </a:r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3352800" y="2286000"/>
            <a:ext cx="2057400" cy="1192213"/>
          </a:xfrm>
          <a:prstGeom prst="rect">
            <a:avLst/>
          </a:prstGeom>
          <a:solidFill>
            <a:srgbClr val="F6FCB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</a:rPr>
              <a:t>void 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</a:rPr>
              <a:t>function1 </a:t>
            </a: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</a:rPr>
              <a:t>( ) {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</a:rPr>
              <a:t>   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</a:rPr>
              <a:t>function2 </a:t>
            </a: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</a:rPr>
              <a:t>( )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41988" name="Text Box 6"/>
          <p:cNvSpPr txBox="1">
            <a:spLocks noChangeArrowheads="1"/>
          </p:cNvSpPr>
          <p:nvPr/>
        </p:nvSpPr>
        <p:spPr bwMode="auto">
          <a:xfrm>
            <a:off x="4495800" y="3810000"/>
            <a:ext cx="2057400" cy="1192213"/>
          </a:xfrm>
          <a:prstGeom prst="rect">
            <a:avLst/>
          </a:prstGeom>
          <a:solidFill>
            <a:srgbClr val="F6FCB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</a:rPr>
              <a:t>void 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</a:rPr>
              <a:t>function2 </a:t>
            </a: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</a:rPr>
              <a:t>( ) {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</a:rPr>
              <a:t>  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</a:rPr>
              <a:t>function3( </a:t>
            </a: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</a:rPr>
              <a:t>…</a:t>
            </a:r>
            <a:endParaRPr lang="en-US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41989" name="Text Box 7"/>
          <p:cNvSpPr txBox="1">
            <a:spLocks noChangeArrowheads="1"/>
          </p:cNvSpPr>
          <p:nvPr/>
        </p:nvSpPr>
        <p:spPr bwMode="auto">
          <a:xfrm>
            <a:off x="5410200" y="5257800"/>
            <a:ext cx="2514600" cy="1192213"/>
          </a:xfrm>
          <a:prstGeom prst="rect">
            <a:avLst/>
          </a:prstGeom>
          <a:solidFill>
            <a:srgbClr val="F6FCB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</a:rPr>
              <a:t>void 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</a:rPr>
              <a:t>function3 </a:t>
            </a: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</a:rPr>
              <a:t>( ) {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</a:rPr>
              <a:t>   throw 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</a:rPr>
              <a:t>exception;</a:t>
            </a:r>
            <a:endParaRPr lang="en-US" sz="1800" b="1" dirty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</a:rPr>
              <a:t>. . .</a:t>
            </a:r>
          </a:p>
        </p:txBody>
      </p:sp>
      <p:sp>
        <p:nvSpPr>
          <p:cNvPr id="130059" name="Text Box 11"/>
          <p:cNvSpPr txBox="1">
            <a:spLocks noChangeArrowheads="1"/>
          </p:cNvSpPr>
          <p:nvPr/>
        </p:nvSpPr>
        <p:spPr bwMode="auto">
          <a:xfrm>
            <a:off x="6019800" y="594360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hlink"/>
                </a:solidFill>
                <a:latin typeface="Times New Roman" pitchFamily="18" charset="0"/>
              </a:rPr>
              <a:t>exception</a:t>
            </a:r>
          </a:p>
        </p:txBody>
      </p:sp>
      <p:sp>
        <p:nvSpPr>
          <p:cNvPr id="41991" name="Text Box 14"/>
          <p:cNvSpPr txBox="1">
            <a:spLocks noChangeArrowheads="1"/>
          </p:cNvSpPr>
          <p:nvPr/>
        </p:nvSpPr>
        <p:spPr bwMode="auto">
          <a:xfrm>
            <a:off x="7315200" y="1676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Times New Roman" pitchFamily="18" charset="0"/>
              </a:rPr>
              <a:t>Stack</a:t>
            </a:r>
          </a:p>
        </p:txBody>
      </p:sp>
      <p:sp>
        <p:nvSpPr>
          <p:cNvPr id="130063" name="Text Box 15"/>
          <p:cNvSpPr txBox="1">
            <a:spLocks noChangeArrowheads="1"/>
          </p:cNvSpPr>
          <p:nvPr/>
        </p:nvSpPr>
        <p:spPr bwMode="auto">
          <a:xfrm>
            <a:off x="7086600" y="32766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rtn address</a:t>
            </a:r>
            <a:r>
              <a:rPr lang="en-US" sz="1800" i="1">
                <a:latin typeface="Times New Roman" pitchFamily="18" charset="0"/>
              </a:rPr>
              <a:t>m</a:t>
            </a:r>
          </a:p>
        </p:txBody>
      </p:sp>
      <p:sp>
        <p:nvSpPr>
          <p:cNvPr id="130064" name="Text Box 16"/>
          <p:cNvSpPr txBox="1">
            <a:spLocks noChangeArrowheads="1"/>
          </p:cNvSpPr>
          <p:nvPr/>
        </p:nvSpPr>
        <p:spPr bwMode="auto">
          <a:xfrm>
            <a:off x="7086600" y="28956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rtn address1</a:t>
            </a:r>
          </a:p>
        </p:txBody>
      </p:sp>
      <p:sp>
        <p:nvSpPr>
          <p:cNvPr id="130065" name="Text Box 17"/>
          <p:cNvSpPr txBox="1">
            <a:spLocks noChangeArrowheads="1"/>
          </p:cNvSpPr>
          <p:nvPr/>
        </p:nvSpPr>
        <p:spPr bwMode="auto">
          <a:xfrm>
            <a:off x="7086600" y="25146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rtn address2</a:t>
            </a:r>
          </a:p>
        </p:txBody>
      </p:sp>
      <p:cxnSp>
        <p:nvCxnSpPr>
          <p:cNvPr id="130069" name="AutoShape 21"/>
          <p:cNvCxnSpPr>
            <a:cxnSpLocks noChangeShapeType="1"/>
            <a:stCxn id="41996" idx="1"/>
          </p:cNvCxnSpPr>
          <p:nvPr/>
        </p:nvCxnSpPr>
        <p:spPr bwMode="auto">
          <a:xfrm rot="10800000">
            <a:off x="4953000" y="4724400"/>
            <a:ext cx="762000" cy="1333500"/>
          </a:xfrm>
          <a:prstGeom prst="curvedConnector2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</p:cxnSp>
      <p:sp>
        <p:nvSpPr>
          <p:cNvPr id="41996" name="Rectangle 23"/>
          <p:cNvSpPr>
            <a:spLocks noChangeArrowheads="1"/>
          </p:cNvSpPr>
          <p:nvPr/>
        </p:nvSpPr>
        <p:spPr bwMode="auto">
          <a:xfrm>
            <a:off x="5715000" y="6019800"/>
            <a:ext cx="152400" cy="76200"/>
          </a:xfrm>
          <a:prstGeom prst="rect">
            <a:avLst/>
          </a:prstGeom>
          <a:solidFill>
            <a:srgbClr val="F6FCB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0073" name="AutoShape 25"/>
          <p:cNvCxnSpPr>
            <a:cxnSpLocks noChangeShapeType="1"/>
          </p:cNvCxnSpPr>
          <p:nvPr/>
        </p:nvCxnSpPr>
        <p:spPr bwMode="auto">
          <a:xfrm rot="10800000">
            <a:off x="3848100" y="3276600"/>
            <a:ext cx="1028700" cy="1409700"/>
          </a:xfrm>
          <a:prstGeom prst="curvedConnector2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</p:cxnSp>
      <p:cxnSp>
        <p:nvCxnSpPr>
          <p:cNvPr id="130075" name="AutoShape 27"/>
          <p:cNvCxnSpPr>
            <a:cxnSpLocks noChangeShapeType="1"/>
          </p:cNvCxnSpPr>
          <p:nvPr/>
        </p:nvCxnSpPr>
        <p:spPr bwMode="auto">
          <a:xfrm rot="10800000">
            <a:off x="1828800" y="3200400"/>
            <a:ext cx="19050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30077" name="AutoShape 29"/>
          <p:cNvSpPr>
            <a:spLocks noChangeArrowheads="1"/>
          </p:cNvSpPr>
          <p:nvPr/>
        </p:nvSpPr>
        <p:spPr bwMode="auto">
          <a:xfrm>
            <a:off x="781050" y="1863725"/>
            <a:ext cx="407988" cy="395288"/>
          </a:xfrm>
          <a:custGeom>
            <a:avLst/>
            <a:gdLst>
              <a:gd name="T0" fmla="*/ 2062003850 w 21600"/>
              <a:gd name="T1" fmla="*/ 0 h 21600"/>
              <a:gd name="T2" fmla="*/ 0 w 21600"/>
              <a:gd name="T3" fmla="*/ 1211331529 h 21600"/>
              <a:gd name="T4" fmla="*/ 2062003850 w 21600"/>
              <a:gd name="T5" fmla="*/ 2147483647 h 21600"/>
              <a:gd name="T6" fmla="*/ 2147483647 w 21600"/>
              <a:gd name="T7" fmla="*/ 121133152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78" name="Text Box 30"/>
          <p:cNvSpPr txBox="1">
            <a:spLocks noChangeArrowheads="1"/>
          </p:cNvSpPr>
          <p:nvPr/>
        </p:nvSpPr>
        <p:spPr bwMode="auto">
          <a:xfrm>
            <a:off x="4522788" y="4559300"/>
            <a:ext cx="976312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  <a:latin typeface="Times New Roman" pitchFamily="18" charset="0"/>
              </a:rPr>
              <a:t>exception</a:t>
            </a:r>
          </a:p>
        </p:txBody>
      </p:sp>
      <p:sp>
        <p:nvSpPr>
          <p:cNvPr id="130079" name="Text Box 31"/>
          <p:cNvSpPr txBox="1">
            <a:spLocks noChangeArrowheads="1"/>
          </p:cNvSpPr>
          <p:nvPr/>
        </p:nvSpPr>
        <p:spPr bwMode="auto">
          <a:xfrm>
            <a:off x="3092450" y="3195638"/>
            <a:ext cx="97631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  <a:latin typeface="Times New Roman" pitchFamily="18" charset="0"/>
              </a:rPr>
              <a:t>exception</a:t>
            </a:r>
          </a:p>
        </p:txBody>
      </p:sp>
      <p:sp>
        <p:nvSpPr>
          <p:cNvPr id="130080" name="Text Box 32"/>
          <p:cNvSpPr txBox="1">
            <a:spLocks noChangeArrowheads="1"/>
          </p:cNvSpPr>
          <p:nvPr/>
        </p:nvSpPr>
        <p:spPr bwMode="auto">
          <a:xfrm>
            <a:off x="688975" y="4419600"/>
            <a:ext cx="31511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CCFF"/>
                </a:solidFill>
              </a:rPr>
              <a:t>Now find the right catch block!</a:t>
            </a:r>
          </a:p>
        </p:txBody>
      </p:sp>
    </p:spTree>
    <p:extLst>
      <p:ext uri="{BB962C8B-B14F-4D97-AF65-F5344CB8AC3E}">
        <p14:creationId xmlns:p14="http://schemas.microsoft.com/office/powerpoint/2010/main" val="206384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50821E-6 L -2.77778E-6 0.12677 " pathEditMode="relative" ptsTypes="AA">
                                      <p:cBhvr>
                                        <p:cTn id="6" dur="2000" fill="hold"/>
                                        <p:tgtEl>
                                          <p:spTgt spid="130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12677 C 0.0085 0.14504 0.01979 0.15337 0.03489 0.1573 C 0.04583 0.15615 0.05451 0.15337 0.06493 0.15083 C 0.06892 0.1499 0.07309 0.14944 0.07708 0.14759 C 0.07951 0.14643 0.0842 0.14435 0.0842 0.14435 C 0.0967 0.12839 0.08021 0.14828 0.09149 0.1381 C 0.09652 0.13371 0.1 0.12769 0.1059 0.12515 C 0.11024 0.11937 0.11545 0.11844 0.12048 0.11405 C 0.12291 0.11196 0.1276 0.10757 0.1276 0.10757 C 0.1342 0.09415 0.12552 0.10942 0.13368 0.10109 C 0.13646 0.09832 0.13819 0.09392 0.14097 0.09138 C 0.14791 0.0849 0.15503 0.07889 0.1625 0.0738 C 0.16371 0.07287 0.1651 0.07171 0.16614 0.07056 C 0.16753 0.06917 0.16823 0.06686 0.16979 0.0657 C 0.17135 0.06454 0.17812 0.062 0.18073 0.06107 C 0.19982 0.06223 0.21354 0.06732 0.23246 0.06732 " pathEditMode="relative" ptsTypes="fffffffffffffffA">
                                      <p:cBhvr>
                                        <p:cTn id="16" dur="2000" fill="hold"/>
                                        <p:tgtEl>
                                          <p:spTgt spid="130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46 0.06732 L 0.23125 0.133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0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125 0.13325 C 0.23195 0.14481 0.23177 0.1654 0.23733 0.1765 C 0.24167 0.18506 0.24584 0.1927 0.25052 0.20056 C 0.25226 0.20357 0.2533 0.2075 0.25538 0.21028 C 0.25781 0.21352 0.26077 0.21606 0.26268 0.21999 C 0.2658 0.22647 0.26979 0.23318 0.27465 0.23757 C 0.27934 0.24683 0.2941 0.25955 0.30243 0.26325 C 0.31285 0.27296 0.32761 0.27482 0.33976 0.27759 C 0.35243 0.28337 0.35104 0.28245 0.36736 0.28245 " pathEditMode="relative" ptsTypes="ffffffffA">
                                      <p:cBhvr>
                                        <p:cTn id="30" dur="2000" fill="hold"/>
                                        <p:tgtEl>
                                          <p:spTgt spid="130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36 0.28244 L 0.36632 0.33865 " pathEditMode="relative" ptsTypes="AA">
                                      <p:cBhvr>
                                        <p:cTn id="34" dur="2000" fill="hold"/>
                                        <p:tgtEl>
                                          <p:spTgt spid="130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32 0.33866 C 0.36666 0.36225 0.36684 0.38562 0.36753 0.40921 C 0.36771 0.41453 0.36996 0.4224 0.37118 0.42702 C 0.37257 0.43281 0.37361 0.44299 0.37604 0.44784 C 0.3842 0.46427 0.40156 0.47606 0.41458 0.48485 C 0.42639 0.49272 0.43871 0.49619 0.45191 0.49758 C 0.45833 0.49827 0.4691 0.4911 0.47118 0.4992 C 0.47708 0.52256 0.47118 0.54847 0.47118 0.57299 " pathEditMode="relative" ptsTypes="fffffffA">
                                      <p:cBhvr>
                                        <p:cTn id="44" dur="2000" fill="hold"/>
                                        <p:tgtEl>
                                          <p:spTgt spid="130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30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300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2465 0.00231 -0.05277 0.00023 -0.07708 -0.00809 C -0.08472 -0.01457 -0.0875 -0.01943 -0.09635 -0.02244 C -0.10173 -0.02799 -0.1085 -0.04048 -0.11441 -0.04326 C -0.11892 -0.05228 -0.12569 -0.05806 -0.13142 -0.06569 C -0.13576 -0.07148 -0.13889 -0.07842 -0.14218 -0.08512 C -0.14548 -0.09183 -0.15225 -0.10317 -0.15416 -0.1108 C -0.15694 -0.1219 -0.15885 -0.13463 -0.16389 -0.14434 C -0.16527 -0.15128 -0.16614 -0.15845 -0.16753 -0.16539 C -0.1684 -0.17765 -0.16996 -0.18991 -0.16996 -0.20217 " pathEditMode="relative" ptsTypes="fffffffffA">
                                      <p:cBhvr>
                                        <p:cTn id="64" dur="2000" fill="hold"/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30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1007 -0.01342 -0.02275 -0.0229 -0.03612 -0.02892 C -0.0382 -0.031 -0.04028 -0.03285 -0.04219 -0.03539 C -0.04323 -0.03678 -0.0382 -0.0303 -0.03855 -0.03215 C -0.04028 -0.04141 -0.04237 -0.04118 -0.04705 -0.04326 C -0.04792 -0.04488 -0.04896 -0.04626 -0.04948 -0.04811 C -0.0507 -0.05228 -0.05052 -0.05714 -0.05191 -0.06107 C -0.0573 -0.07587 -0.06198 -0.09137 -0.06754 -0.10595 C -0.07014 -0.11265 -0.07032 -0.1189 -0.07362 -0.12514 C -0.07778 -0.14342 -0.08368 -0.15984 -0.09046 -0.1765 C -0.09271 -0.18205 -0.09827 -0.18968 -0.1 -0.19593 C -0.10035 -0.19755 -0.10052 -0.19917 -0.10122 -0.20056 C -0.10539 -0.20865 -0.10712 -0.20958 -0.10973 -0.21999 C -0.11233 -0.23063 -0.11216 -0.22137 -0.11216 -0.22646 " pathEditMode="relative" ptsTypes="fffffffffffffA">
                                      <p:cBhvr>
                                        <p:cTn id="81" dur="2000" fill="hold"/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30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118 -0.0118 -0.02586 -0.02175 -0.03975 -0.0273 C -0.04461 -0.02938 -0.04948 -0.03169 -0.05434 -0.03377 C -0.05816 -0.03539 -0.06632 -0.03701 -0.06632 -0.03701 C -0.07569 -0.03539 -0.08472 -0.03516 -0.09409 -0.0384 C -0.09774 -0.03979 -0.10121 -0.04164 -0.10486 -0.04326 C -0.10607 -0.04372 -0.1085 -0.04488 -0.1085 -0.04488 C -0.16423 -0.04326 -0.14548 -0.04326 -0.1651 -0.04326 " pathEditMode="relative" ptsTypes="fffffffA">
                                      <p:cBhvr>
                                        <p:cTn id="100" dur="2000" fill="hold"/>
                                        <p:tgtEl>
                                          <p:spTgt spid="130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9" grpId="0" autoUpdateAnimBg="0"/>
      <p:bldP spid="130059" grpId="1"/>
      <p:bldP spid="130059" grpId="2"/>
      <p:bldP spid="130063" grpId="0" autoUpdateAnimBg="0"/>
      <p:bldP spid="130063" grpId="1"/>
      <p:bldP spid="130064" grpId="0" autoUpdateAnimBg="0"/>
      <p:bldP spid="130064" grpId="1"/>
      <p:bldP spid="130065" grpId="0" autoUpdateAnimBg="0"/>
      <p:bldP spid="130065" grpId="1"/>
      <p:bldP spid="130077" grpId="0" animBg="1"/>
      <p:bldP spid="130077" grpId="1" animBg="1"/>
      <p:bldP spid="130077" grpId="2" animBg="1"/>
      <p:bldP spid="130077" grpId="3" animBg="1"/>
      <p:bldP spid="130077" grpId="4" animBg="1"/>
      <p:bldP spid="130077" grpId="5" animBg="1"/>
      <p:bldP spid="130077" grpId="6" animBg="1"/>
      <p:bldP spid="130078" grpId="0"/>
      <p:bldP spid="130078" grpId="1"/>
      <p:bldP spid="130078" grpId="2"/>
      <p:bldP spid="130079" grpId="0"/>
      <p:bldP spid="130079" grpId="1"/>
      <p:bldP spid="13008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5150" y="1152525"/>
            <a:ext cx="2914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 Exceptions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33550" y="1962150"/>
            <a:ext cx="59362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As you have seen, failing I/O operations do not</a:t>
            </a:r>
          </a:p>
          <a:p>
            <a:r>
              <a:rPr lang="en-US" sz="2000" dirty="0" smtClean="0"/>
              <a:t>automatically generate exceptions. However, if </a:t>
            </a:r>
          </a:p>
          <a:p>
            <a:r>
              <a:rPr lang="en-US" sz="2000" dirty="0" smtClean="0"/>
              <a:t>want to use exceptions to handle I/O problems</a:t>
            </a:r>
          </a:p>
          <a:p>
            <a:r>
              <a:rPr lang="en-US" sz="2000" dirty="0" smtClean="0"/>
              <a:t>You can write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279329" y="3853160"/>
            <a:ext cx="6566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cout.exceptions</a:t>
            </a:r>
            <a:r>
              <a:rPr lang="en-US" sz="2000" dirty="0" smtClean="0"/>
              <a:t>(</a:t>
            </a:r>
            <a:r>
              <a:rPr lang="en-US" sz="2000" dirty="0" err="1" smtClean="0"/>
              <a:t>ios_base</a:t>
            </a:r>
            <a:r>
              <a:rPr lang="en-US" sz="2000" dirty="0" smtClean="0"/>
              <a:t>::</a:t>
            </a:r>
            <a:r>
              <a:rPr lang="en-US" sz="2000" dirty="0" err="1" smtClean="0"/>
              <a:t>badbit</a:t>
            </a:r>
            <a:r>
              <a:rPr lang="en-US" sz="2000" dirty="0" smtClean="0"/>
              <a:t> | </a:t>
            </a:r>
            <a:r>
              <a:rPr lang="en-US" sz="2000" dirty="0" err="1" smtClean="0"/>
              <a:t>ios_base</a:t>
            </a:r>
            <a:r>
              <a:rPr lang="en-US" sz="2000" dirty="0" smtClean="0"/>
              <a:t>::</a:t>
            </a:r>
            <a:r>
              <a:rPr lang="en-US" sz="2000" dirty="0" err="1" smtClean="0"/>
              <a:t>failbit</a:t>
            </a:r>
            <a:r>
              <a:rPr lang="en-US" sz="2000" dirty="0" smtClean="0"/>
              <a:t>);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733550" y="4804201"/>
            <a:ext cx="50561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This will cause an exception to be thrown if the</a:t>
            </a:r>
          </a:p>
          <a:p>
            <a:r>
              <a:rPr lang="en-US" sz="2000" dirty="0" smtClean="0"/>
              <a:t>stream state changes to fail or bad.</a:t>
            </a:r>
          </a:p>
          <a:p>
            <a:endParaRPr lang="en-US" sz="2000" dirty="0"/>
          </a:p>
          <a:p>
            <a:r>
              <a:rPr lang="en-US" sz="2000" dirty="0" smtClean="0"/>
              <a:t>Stream exceptions are not commonly used.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8224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295400"/>
            <a:ext cx="320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rgbClr val="CCECFF"/>
                </a:solidFill>
                <a:latin typeface="Comic Sans MS" pitchFamily="66" charset="0"/>
              </a:rPr>
              <a:t>Text Files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219200" y="2514600"/>
            <a:ext cx="7132081" cy="366254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Data in a file can either be </a:t>
            </a:r>
            <a:r>
              <a:rPr lang="en-US" sz="2000" b="1" dirty="0">
                <a:latin typeface="Comic Sans MS" pitchFamily="66" charset="0"/>
              </a:rPr>
              <a:t>text</a:t>
            </a:r>
            <a:r>
              <a:rPr lang="en-US" sz="2000" dirty="0">
                <a:latin typeface="Comic Sans MS" pitchFamily="66" charset="0"/>
              </a:rPr>
              <a:t> or </a:t>
            </a:r>
            <a:r>
              <a:rPr lang="en-US" sz="2000" b="1" dirty="0" smtClean="0">
                <a:latin typeface="Comic Sans MS" pitchFamily="66" charset="0"/>
              </a:rPr>
              <a:t>binary*.</a:t>
            </a:r>
            <a:endParaRPr lang="en-US" sz="2000" b="1" dirty="0">
              <a:latin typeface="Comic Sans MS" pitchFamily="66" charset="0"/>
            </a:endParaRP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Everything in a text file appears as readable</a:t>
            </a:r>
          </a:p>
          <a:p>
            <a:r>
              <a:rPr lang="en-US" sz="2000" dirty="0">
                <a:latin typeface="Comic Sans MS" pitchFamily="66" charset="0"/>
              </a:rPr>
              <a:t>characters.  You can look at the file with a text</a:t>
            </a:r>
          </a:p>
          <a:p>
            <a:r>
              <a:rPr lang="en-US" sz="2000" dirty="0">
                <a:latin typeface="Comic Sans MS" pitchFamily="66" charset="0"/>
              </a:rPr>
              <a:t>editor, such as notepad.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Text files are sometimes referred to as </a:t>
            </a:r>
            <a:r>
              <a:rPr lang="en-US" sz="2000" b="1" dirty="0">
                <a:latin typeface="Comic Sans MS" pitchFamily="66" charset="0"/>
              </a:rPr>
              <a:t>Formatted</a:t>
            </a:r>
            <a:r>
              <a:rPr lang="en-US" sz="2000" dirty="0">
                <a:latin typeface="Comic Sans MS" pitchFamily="66" charset="0"/>
              </a:rPr>
              <a:t>  files.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This semester we will only deal with text files</a:t>
            </a:r>
            <a:r>
              <a:rPr lang="en-US" sz="2000" dirty="0" smtClean="0">
                <a:latin typeface="Comic Sans MS" pitchFamily="66" charset="0"/>
              </a:rPr>
              <a:t>.</a:t>
            </a:r>
          </a:p>
          <a:p>
            <a:endParaRPr lang="en-US" sz="2000" dirty="0">
              <a:latin typeface="Comic Sans MS" pitchFamily="66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Comic Sans MS" pitchFamily="66" charset="0"/>
              </a:rPr>
              <a:t>* Binary means that the actual bits of numbers are placed in the file.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Comic Sans MS" pitchFamily="66" charset="0"/>
              </a:rPr>
              <a:t>These are not readable, because text is encoded in ASCII/Unicode.</a:t>
            </a:r>
            <a:endParaRPr lang="en-US" sz="16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295400"/>
            <a:ext cx="57181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rgbClr val="CCECFF"/>
                </a:solidFill>
                <a:latin typeface="Comic Sans MS" pitchFamily="66" charset="0"/>
              </a:rPr>
              <a:t>The </a:t>
            </a:r>
            <a:r>
              <a:rPr lang="en-US" sz="3200" dirty="0" err="1" smtClean="0">
                <a:solidFill>
                  <a:srgbClr val="CCECFF"/>
                </a:solidFill>
                <a:latin typeface="Comic Sans MS" pitchFamily="66" charset="0"/>
              </a:rPr>
              <a:t>fstream</a:t>
            </a:r>
            <a:r>
              <a:rPr lang="en-US" sz="3200" dirty="0" smtClean="0">
                <a:solidFill>
                  <a:srgbClr val="CCECFF"/>
                </a:solidFill>
                <a:latin typeface="Comic Sans MS" pitchFamily="66" charset="0"/>
              </a:rPr>
              <a:t> classes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676400" y="2667000"/>
            <a:ext cx="6455613" cy="255454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We use objects of the </a:t>
            </a:r>
            <a:r>
              <a:rPr lang="en-US" sz="2000" b="1" dirty="0" err="1">
                <a:latin typeface="Comic Sans MS" pitchFamily="66" charset="0"/>
              </a:rPr>
              <a:t>ifstream</a:t>
            </a:r>
            <a:r>
              <a:rPr lang="en-US" sz="2000" b="1" dirty="0">
                <a:latin typeface="Comic Sans MS" pitchFamily="66" charset="0"/>
              </a:rPr>
              <a:t> class</a:t>
            </a:r>
            <a:r>
              <a:rPr lang="en-US" sz="2000" dirty="0">
                <a:latin typeface="Comic Sans MS" pitchFamily="66" charset="0"/>
              </a:rPr>
              <a:t> to read from </a:t>
            </a:r>
          </a:p>
          <a:p>
            <a:r>
              <a:rPr lang="en-US" sz="2000" dirty="0">
                <a:latin typeface="Comic Sans MS" pitchFamily="66" charset="0"/>
              </a:rPr>
              <a:t>a file, and objects of the </a:t>
            </a:r>
            <a:r>
              <a:rPr lang="en-US" sz="2000" b="1" dirty="0" err="1">
                <a:latin typeface="Comic Sans MS" pitchFamily="66" charset="0"/>
              </a:rPr>
              <a:t>ofstream</a:t>
            </a:r>
            <a:r>
              <a:rPr lang="en-US" sz="2000" b="1" dirty="0">
                <a:latin typeface="Comic Sans MS" pitchFamily="66" charset="0"/>
              </a:rPr>
              <a:t> class</a:t>
            </a:r>
            <a:r>
              <a:rPr lang="en-US" sz="2000" dirty="0">
                <a:latin typeface="Comic Sans MS" pitchFamily="66" charset="0"/>
              </a:rPr>
              <a:t> to write to</a:t>
            </a:r>
          </a:p>
          <a:p>
            <a:r>
              <a:rPr lang="en-US" sz="2000" dirty="0">
                <a:latin typeface="Comic Sans MS" pitchFamily="66" charset="0"/>
              </a:rPr>
              <a:t>a file.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These classes are defined in &lt;</a:t>
            </a:r>
            <a:r>
              <a:rPr lang="en-US" sz="2000" dirty="0" err="1">
                <a:latin typeface="Comic Sans MS" pitchFamily="66" charset="0"/>
              </a:rPr>
              <a:t>fstream</a:t>
            </a:r>
            <a:r>
              <a:rPr lang="en-US" sz="2000" dirty="0">
                <a:latin typeface="Comic Sans MS" pitchFamily="66" charset="0"/>
              </a:rPr>
              <a:t>&gt;. To use them</a:t>
            </a:r>
          </a:p>
          <a:p>
            <a:r>
              <a:rPr lang="en-US" sz="2000" dirty="0">
                <a:latin typeface="Comic Sans MS" pitchFamily="66" charset="0"/>
              </a:rPr>
              <a:t>we must write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	#include &lt;</a:t>
            </a:r>
            <a:r>
              <a:rPr lang="en-US" sz="2000" dirty="0" err="1">
                <a:latin typeface="Comic Sans MS" pitchFamily="66" charset="0"/>
              </a:rPr>
              <a:t>fstream</a:t>
            </a:r>
            <a:r>
              <a:rPr lang="en-US" sz="2000" dirty="0">
                <a:latin typeface="Comic Sans MS" pitchFamily="66" charset="0"/>
              </a:rPr>
              <a:t>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">
  <a:themeElements>
    <a:clrScheme name="Train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CCFF"/>
      </a:accent1>
      <a:accent2>
        <a:srgbClr val="FFFF00"/>
      </a:accent2>
      <a:accent3>
        <a:srgbClr val="AAAAFF"/>
      </a:accent3>
      <a:accent4>
        <a:srgbClr val="DADADA"/>
      </a:accent4>
      <a:accent5>
        <a:srgbClr val="AAE2FF"/>
      </a:accent5>
      <a:accent6>
        <a:srgbClr val="E7E700"/>
      </a:accent6>
      <a:hlink>
        <a:srgbClr val="FF0033"/>
      </a:hlink>
      <a:folHlink>
        <a:srgbClr val="3366FF"/>
      </a:folHlink>
    </a:clrScheme>
    <a:fontScheme name="Train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rain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CC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E2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1748</TotalTime>
  <Words>3490</Words>
  <Application>Microsoft Macintosh PowerPoint</Application>
  <PresentationFormat>On-screen Show (4:3)</PresentationFormat>
  <Paragraphs>788</Paragraphs>
  <Slides>74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Calibri</vt:lpstr>
      <vt:lpstr>Comic Sans MS</vt:lpstr>
      <vt:lpstr>Freehand521 BT</vt:lpstr>
      <vt:lpstr>Tahoma</vt:lpstr>
      <vt:lpstr>Times New Roman</vt:lpstr>
      <vt:lpstr>Wingdings</vt:lpstr>
      <vt:lpstr>Arial</vt:lpstr>
      <vt:lpstr>Training</vt:lpstr>
      <vt:lpstr>Module 5  Streams and Exceptions</vt:lpstr>
      <vt:lpstr>Objectives</vt:lpstr>
      <vt:lpstr>PowerPoint Presentation</vt:lpstr>
      <vt:lpstr>Stream Objects</vt:lpstr>
      <vt:lpstr>Topics</vt:lpstr>
      <vt:lpstr>PowerPoint Presentation</vt:lpstr>
      <vt:lpstr>File I/O</vt:lpstr>
      <vt:lpstr>Text Files</vt:lpstr>
      <vt:lpstr>The fstream classes</vt:lpstr>
      <vt:lpstr>ifstream Operations</vt:lpstr>
      <vt:lpstr>PowerPoint Presentation</vt:lpstr>
      <vt:lpstr>Stream variables</vt:lpstr>
      <vt:lpstr>Connecting a Stream to a File</vt:lpstr>
      <vt:lpstr>Reading From a Text File</vt:lpstr>
      <vt:lpstr>Reading From a Text File</vt:lpstr>
      <vt:lpstr>PowerPoint Presentation</vt:lpstr>
      <vt:lpstr>Writing to a Text File</vt:lpstr>
      <vt:lpstr>Opening an Output file</vt:lpstr>
      <vt:lpstr>Formatting the Output</vt:lpstr>
      <vt:lpstr>Example</vt:lpstr>
      <vt:lpstr>PowerPoint Presentation</vt:lpstr>
      <vt:lpstr>Mode Bits</vt:lpstr>
      <vt:lpstr>Example</vt:lpstr>
      <vt:lpstr>Stream States</vt:lpstr>
      <vt:lpstr>Checking that a File Opened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Names as Input</vt:lpstr>
      <vt:lpstr>Formatting Flags</vt:lpstr>
      <vt:lpstr>PowerPoint Presentation</vt:lpstr>
      <vt:lpstr>Stream Manipulators</vt:lpstr>
      <vt:lpstr>Side Effects</vt:lpstr>
      <vt:lpstr>File Position</vt:lpstr>
      <vt:lpstr>PowerPoint Presentation</vt:lpstr>
      <vt:lpstr>PowerPoint Presentation</vt:lpstr>
      <vt:lpstr>Exceptions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Exceptions</vt:lpstr>
      <vt:lpstr>PowerPoint Presentation</vt:lpstr>
      <vt:lpstr>PowerPoint Presentation</vt:lpstr>
      <vt:lpstr>PowerPoint Presentation</vt:lpstr>
      <vt:lpstr>PowerPoint Presentation</vt:lpstr>
      <vt:lpstr>Catch Rules</vt:lpstr>
      <vt:lpstr>Re-throwing an exception</vt:lpstr>
      <vt:lpstr>Exception Propagation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UVSC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File I/O</dc:title>
  <dc:creator>Roger deBry</dc:creator>
  <cp:lastModifiedBy>Microsoft Office User</cp:lastModifiedBy>
  <cp:revision>105</cp:revision>
  <dcterms:created xsi:type="dcterms:W3CDTF">2002-02-14T16:20:32Z</dcterms:created>
  <dcterms:modified xsi:type="dcterms:W3CDTF">2017-08-10T22:50:30Z</dcterms:modified>
</cp:coreProperties>
</file>