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7"/>
  </p:notesMasterIdLst>
  <p:sldIdLst>
    <p:sldId id="256" r:id="rId2"/>
    <p:sldId id="304" r:id="rId3"/>
    <p:sldId id="371" r:id="rId4"/>
    <p:sldId id="30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305" r:id="rId13"/>
    <p:sldId id="314" r:id="rId14"/>
    <p:sldId id="336" r:id="rId15"/>
    <p:sldId id="264" r:id="rId16"/>
    <p:sldId id="265" r:id="rId17"/>
    <p:sldId id="266" r:id="rId18"/>
    <p:sldId id="267" r:id="rId19"/>
    <p:sldId id="268" r:id="rId20"/>
    <p:sldId id="269" r:id="rId21"/>
    <p:sldId id="290" r:id="rId22"/>
    <p:sldId id="341" r:id="rId23"/>
    <p:sldId id="315" r:id="rId24"/>
    <p:sldId id="316" r:id="rId25"/>
    <p:sldId id="288" r:id="rId26"/>
    <p:sldId id="289" r:id="rId27"/>
    <p:sldId id="291" r:id="rId28"/>
    <p:sldId id="292" r:id="rId29"/>
    <p:sldId id="293" r:id="rId30"/>
    <p:sldId id="353" r:id="rId31"/>
    <p:sldId id="340" r:id="rId32"/>
    <p:sldId id="338" r:id="rId33"/>
    <p:sldId id="339" r:id="rId34"/>
    <p:sldId id="306" r:id="rId35"/>
    <p:sldId id="307" r:id="rId36"/>
    <p:sldId id="308" r:id="rId37"/>
    <p:sldId id="312" r:id="rId38"/>
    <p:sldId id="317" r:id="rId39"/>
    <p:sldId id="342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4" r:id="rId48"/>
    <p:sldId id="351" r:id="rId49"/>
    <p:sldId id="352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367" r:id="rId63"/>
    <p:sldId id="368" r:id="rId64"/>
    <p:sldId id="369" r:id="rId65"/>
    <p:sldId id="370" r:id="rId6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99"/>
    <a:srgbClr val="FF66FF"/>
    <a:srgbClr val="CC99FF"/>
    <a:srgbClr val="CC00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FE2B3-A5AE-734A-A8B9-D5711CF09ADC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720D8-B677-3140-8FE1-367AD6FE9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function pointers are not like data pointers (no arithmetic, for example). They are pointers in concept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720D8-B677-3140-8FE1-367AD6FE985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8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6096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2750" y="4076700"/>
            <a:ext cx="5861050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4EE7A19-0B45-4A56-995F-E0BD675C3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7A731-941E-462E-8988-0659E82A1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DACFB-A7D4-4434-8EF3-DE5B9B95A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2FD53-ABAE-455F-8808-E76547DC7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A39CA-5FDF-4635-B050-53F66696C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DCBA8-1CD8-4F9A-AA95-515CC5B2A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AF762-5543-4D2E-AEE4-07CF62B07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DF596-AAB7-40D1-BC01-1C7474EED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63049-8AB9-459B-9C33-313C32313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9BE89-627B-4D52-9967-8BA70528A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F9F54-F449-4BB7-B857-0F0C7C21C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98BACB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98BACB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8BACB"/>
                </a:solidFill>
              </a:defRPr>
            </a:lvl1pPr>
          </a:lstStyle>
          <a:p>
            <a:pPr>
              <a:defRPr/>
            </a:pPr>
            <a:fld id="{0A992185-0D2D-45F0-9A8D-D2D0752AD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FormatShape" descr="SKIING" hidden="1"/>
          <p:cNvSpPr>
            <a:spLocks noChangeArrowheads="1"/>
          </p:cNvSpPr>
          <p:nvPr/>
        </p:nvSpPr>
        <p:spPr bwMode="auto">
          <a:xfrm>
            <a:off x="-1333500" y="1701800"/>
            <a:ext cx="11811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98BAC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98BAC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8BAC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8BAC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98BAC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8441" y="2404393"/>
            <a:ext cx="6096000" cy="1193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bg1"/>
                </a:solidFill>
                <a:latin typeface="Comic Sans MS" pitchFamily="66" charset="0"/>
              </a:rPr>
              <a:t>Module 6</a:t>
            </a:r>
            <a:br>
              <a:rPr lang="en-US" sz="48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4800" dirty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4800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>Pointers</a:t>
            </a:r>
            <a:endParaRPr lang="en-US" sz="4000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3154" y="4335331"/>
            <a:ext cx="311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Zybooks</a:t>
            </a:r>
            <a:r>
              <a:rPr lang="en-US" dirty="0" smtClean="0">
                <a:solidFill>
                  <a:schemeClr val="bg1"/>
                </a:solidFill>
              </a:rPr>
              <a:t> Chapter 11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4471988" y="2158407"/>
            <a:ext cx="1806905" cy="255454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v1, *v1Ptr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v1Ptr = &amp;v1;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*v1Ptr = 45;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&lt;&lt; v1;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825500" y="3721100"/>
            <a:ext cx="3309938" cy="11557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the asterisk used as shown here is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called the </a:t>
            </a:r>
            <a:r>
              <a:rPr lang="en-US" sz="1400" b="1">
                <a:solidFill>
                  <a:srgbClr val="CCECFF"/>
                </a:solidFill>
                <a:latin typeface="Comic Sans MS" pitchFamily="66" charset="0"/>
              </a:rPr>
              <a:t>de-referencing operator.</a:t>
            </a:r>
          </a:p>
          <a:p>
            <a:pPr algn="l"/>
            <a:endParaRPr lang="en-US" sz="1400" b="1">
              <a:solidFill>
                <a:srgbClr val="CCECFF"/>
              </a:solidFill>
              <a:latin typeface="Comic Sans MS" pitchFamily="66" charset="0"/>
            </a:endParaRP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This statement says store the value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45 in the variable pointed to by </a:t>
            </a:r>
            <a:r>
              <a:rPr lang="en-US" sz="1400" i="1">
                <a:solidFill>
                  <a:srgbClr val="CCECFF"/>
                </a:solidFill>
                <a:latin typeface="Comic Sans MS" pitchFamily="66" charset="0"/>
              </a:rPr>
              <a:t>v1Ptr</a:t>
            </a:r>
            <a:r>
              <a:rPr lang="en-US" sz="1400" i="1">
                <a:solidFill>
                  <a:srgbClr val="FFCC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1268" name="Line 6"/>
          <p:cNvSpPr>
            <a:spLocks noChangeShapeType="1"/>
          </p:cNvSpPr>
          <p:nvPr/>
        </p:nvSpPr>
        <p:spPr bwMode="auto">
          <a:xfrm>
            <a:off x="3862388" y="3897313"/>
            <a:ext cx="609600" cy="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581400" y="3048000"/>
            <a:ext cx="2590800" cy="533400"/>
          </a:xfrm>
          <a:prstGeom prst="rect">
            <a:avLst/>
          </a:prstGeom>
          <a:solidFill>
            <a:srgbClr val="CCFFFF"/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2590800" y="3168650"/>
            <a:ext cx="8509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000032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6248400" y="3124200"/>
            <a:ext cx="39687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v1</a:t>
            </a: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3581400" y="4038600"/>
            <a:ext cx="2590800" cy="533400"/>
          </a:xfrm>
          <a:prstGeom prst="rect">
            <a:avLst/>
          </a:prstGeom>
          <a:solidFill>
            <a:srgbClr val="CCFFFF"/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Text Box 9"/>
          <p:cNvSpPr txBox="1">
            <a:spLocks noChangeArrowheads="1"/>
          </p:cNvSpPr>
          <p:nvPr/>
        </p:nvSpPr>
        <p:spPr bwMode="auto">
          <a:xfrm>
            <a:off x="2590800" y="4159250"/>
            <a:ext cx="8509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000036</a:t>
            </a:r>
          </a:p>
        </p:txBody>
      </p:sp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6248400" y="4114800"/>
            <a:ext cx="65087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v1Ptr</a:t>
            </a:r>
          </a:p>
        </p:txBody>
      </p:sp>
      <p:sp>
        <p:nvSpPr>
          <p:cNvPr id="12296" name="Text Box 11"/>
          <p:cNvSpPr txBox="1">
            <a:spLocks noChangeArrowheads="1"/>
          </p:cNvSpPr>
          <p:nvPr/>
        </p:nvSpPr>
        <p:spPr bwMode="auto">
          <a:xfrm>
            <a:off x="4114800" y="4114800"/>
            <a:ext cx="140970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0 0 0 0 3 2</a:t>
            </a:r>
          </a:p>
        </p:txBody>
      </p:sp>
      <p:sp>
        <p:nvSpPr>
          <p:cNvPr id="12297" name="Text Box 13"/>
          <p:cNvSpPr txBox="1">
            <a:spLocks noChangeArrowheads="1"/>
          </p:cNvSpPr>
          <p:nvPr/>
        </p:nvSpPr>
        <p:spPr bwMode="auto">
          <a:xfrm>
            <a:off x="4572000" y="3124200"/>
            <a:ext cx="5397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Tahoma" pitchFamily="34" charset="0"/>
              </a:rPr>
              <a:t>4 5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1744663" y="1919288"/>
            <a:ext cx="518318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Be careful when declaring pointers!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725863" y="3048000"/>
            <a:ext cx="20129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int *aptr, bptr;</a:t>
            </a: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2597150" y="4987925"/>
            <a:ext cx="17145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aptr is a pointer</a:t>
            </a:r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 flipV="1">
            <a:off x="3432175" y="3498850"/>
            <a:ext cx="1012825" cy="1543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5122863" y="4392613"/>
            <a:ext cx="1843087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but bptr is an int!</a:t>
            </a:r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 flipH="1" flipV="1">
            <a:off x="5359400" y="3532188"/>
            <a:ext cx="474663" cy="892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987550" y="2586038"/>
            <a:ext cx="472598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you must declare them this way!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667125" y="3714750"/>
            <a:ext cx="213201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int *aptr, *bptr;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7381" y="1124632"/>
            <a:ext cx="2956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CECFF"/>
                </a:solidFill>
                <a:latin typeface="Comic Sans MS" pitchFamily="66" charset="0"/>
              </a:rPr>
              <a:t>Null Pointers</a:t>
            </a:r>
            <a:endParaRPr lang="en-US" sz="36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7491" y="2043609"/>
            <a:ext cx="694453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There is a special value “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nullptr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” that is used to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indicate that a pointer does not point to anything.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When first declaring a pointer, it is a good idea to set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its value to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nullptr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, like this: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*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intPtr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nullptr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You cannot dereference a null pointer. You should always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test a pointer before you use it, to make sure it is not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null: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if (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intPtr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!=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nullptr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)		or 	if (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intPtr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 . . .				     . . .</a:t>
            </a:r>
          </a:p>
        </p:txBody>
      </p:sp>
    </p:spTree>
    <p:extLst>
      <p:ext uri="{BB962C8B-B14F-4D97-AF65-F5344CB8AC3E}">
        <p14:creationId xmlns:p14="http://schemas.microsoft.com/office/powerpoint/2010/main" val="27561190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4028" y="877661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Pointer Assignment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200400" y="2466975"/>
            <a:ext cx="2222788" cy="3477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Tahom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v1, v2;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Tahom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*</a:t>
            </a:r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v1Ptr, *v2Ptr;</a:t>
            </a:r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v1Ptr = &amp;v1;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*v1Ptr = 45;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v2Ptr = v1Ptr;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*v2Ptr = *v1Ptr;</a:t>
            </a:r>
          </a:p>
        </p:txBody>
      </p:sp>
      <p:sp>
        <p:nvSpPr>
          <p:cNvPr id="179204" name="Oval 4"/>
          <p:cNvSpPr>
            <a:spLocks noChangeArrowheads="1"/>
          </p:cNvSpPr>
          <p:nvPr/>
        </p:nvSpPr>
        <p:spPr bwMode="auto">
          <a:xfrm>
            <a:off x="2743200" y="2543175"/>
            <a:ext cx="304800" cy="304800"/>
          </a:xfrm>
          <a:prstGeom prst="ellipse">
            <a:avLst/>
          </a:prstGeom>
          <a:gradFill rotWithShape="1">
            <a:gsLst>
              <a:gs pos="0">
                <a:srgbClr val="FF66FF">
                  <a:alpha val="81000"/>
                </a:srgbClr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172200" y="2314575"/>
            <a:ext cx="2514600" cy="793750"/>
            <a:chOff x="3984" y="1152"/>
            <a:chExt cx="1584" cy="500"/>
          </a:xfrm>
        </p:grpSpPr>
        <p:sp>
          <p:nvSpPr>
            <p:cNvPr id="15376" name="Rectangle 5"/>
            <p:cNvSpPr>
              <a:spLocks noChangeArrowheads="1"/>
            </p:cNvSpPr>
            <p:nvPr/>
          </p:nvSpPr>
          <p:spPr bwMode="auto">
            <a:xfrm>
              <a:off x="4224" y="1152"/>
              <a:ext cx="768" cy="19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Rectangle 6"/>
            <p:cNvSpPr>
              <a:spLocks noChangeArrowheads="1"/>
            </p:cNvSpPr>
            <p:nvPr/>
          </p:nvSpPr>
          <p:spPr bwMode="auto">
            <a:xfrm>
              <a:off x="4224" y="1440"/>
              <a:ext cx="768" cy="19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Text Box 7"/>
            <p:cNvSpPr txBox="1">
              <a:spLocks noChangeArrowheads="1"/>
            </p:cNvSpPr>
            <p:nvPr/>
          </p:nvSpPr>
          <p:spPr bwMode="auto">
            <a:xfrm>
              <a:off x="3984" y="1152"/>
              <a:ext cx="250" cy="21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Tahoma" pitchFamily="34" charset="0"/>
                </a:rPr>
                <a:t>v1</a:t>
              </a:r>
            </a:p>
          </p:txBody>
        </p:sp>
        <p:sp>
          <p:nvSpPr>
            <p:cNvPr id="15379" name="Text Box 8"/>
            <p:cNvSpPr txBox="1">
              <a:spLocks noChangeArrowheads="1"/>
            </p:cNvSpPr>
            <p:nvPr/>
          </p:nvSpPr>
          <p:spPr bwMode="auto">
            <a:xfrm>
              <a:off x="3984" y="1440"/>
              <a:ext cx="250" cy="21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Tahoma" pitchFamily="34" charset="0"/>
                </a:rPr>
                <a:t>v2</a:t>
              </a:r>
            </a:p>
          </p:txBody>
        </p:sp>
        <p:sp>
          <p:nvSpPr>
            <p:cNvPr id="15380" name="Text Box 9"/>
            <p:cNvSpPr txBox="1">
              <a:spLocks noChangeArrowheads="1"/>
            </p:cNvSpPr>
            <p:nvPr/>
          </p:nvSpPr>
          <p:spPr bwMode="auto">
            <a:xfrm>
              <a:off x="4992" y="1152"/>
              <a:ext cx="536" cy="21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Tahoma" pitchFamily="34" charset="0"/>
                </a:rPr>
                <a:t>000032</a:t>
              </a:r>
            </a:p>
          </p:txBody>
        </p:sp>
        <p:sp>
          <p:nvSpPr>
            <p:cNvPr id="15381" name="Text Box 10"/>
            <p:cNvSpPr txBox="1">
              <a:spLocks noChangeArrowheads="1"/>
            </p:cNvSpPr>
            <p:nvPr/>
          </p:nvSpPr>
          <p:spPr bwMode="auto">
            <a:xfrm>
              <a:off x="5032" y="1420"/>
              <a:ext cx="536" cy="21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Tahoma" pitchFamily="34" charset="0"/>
                </a:rPr>
                <a:t>000036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943600" y="3457575"/>
            <a:ext cx="2743200" cy="793750"/>
            <a:chOff x="3840" y="1872"/>
            <a:chExt cx="1728" cy="500"/>
          </a:xfrm>
        </p:grpSpPr>
        <p:sp>
          <p:nvSpPr>
            <p:cNvPr id="15370" name="Rectangle 13"/>
            <p:cNvSpPr>
              <a:spLocks noChangeArrowheads="1"/>
            </p:cNvSpPr>
            <p:nvPr/>
          </p:nvSpPr>
          <p:spPr bwMode="auto">
            <a:xfrm>
              <a:off x="4207" y="1872"/>
              <a:ext cx="768" cy="19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Rectangle 14"/>
            <p:cNvSpPr>
              <a:spLocks noChangeArrowheads="1"/>
            </p:cNvSpPr>
            <p:nvPr/>
          </p:nvSpPr>
          <p:spPr bwMode="auto">
            <a:xfrm>
              <a:off x="4207" y="2160"/>
              <a:ext cx="768" cy="19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Text Box 15"/>
            <p:cNvSpPr txBox="1">
              <a:spLocks noChangeArrowheads="1"/>
            </p:cNvSpPr>
            <p:nvPr/>
          </p:nvSpPr>
          <p:spPr bwMode="auto">
            <a:xfrm>
              <a:off x="3840" y="1872"/>
              <a:ext cx="410" cy="21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Tahoma" pitchFamily="34" charset="0"/>
                </a:rPr>
                <a:t>v1Ptr</a:t>
              </a:r>
            </a:p>
          </p:txBody>
        </p:sp>
        <p:sp>
          <p:nvSpPr>
            <p:cNvPr id="15373" name="Text Box 16"/>
            <p:cNvSpPr txBox="1">
              <a:spLocks noChangeArrowheads="1"/>
            </p:cNvSpPr>
            <p:nvPr/>
          </p:nvSpPr>
          <p:spPr bwMode="auto">
            <a:xfrm>
              <a:off x="3840" y="2160"/>
              <a:ext cx="410" cy="21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Tahoma" pitchFamily="34" charset="0"/>
                </a:rPr>
                <a:t>v2Ptr</a:t>
              </a:r>
            </a:p>
          </p:txBody>
        </p:sp>
        <p:sp>
          <p:nvSpPr>
            <p:cNvPr id="15374" name="Text Box 17"/>
            <p:cNvSpPr txBox="1">
              <a:spLocks noChangeArrowheads="1"/>
            </p:cNvSpPr>
            <p:nvPr/>
          </p:nvSpPr>
          <p:spPr bwMode="auto">
            <a:xfrm>
              <a:off x="5032" y="1872"/>
              <a:ext cx="536" cy="21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Tahoma" pitchFamily="34" charset="0"/>
                </a:rPr>
                <a:t>000040</a:t>
              </a:r>
            </a:p>
          </p:txBody>
        </p:sp>
        <p:sp>
          <p:nvSpPr>
            <p:cNvPr id="15375" name="Text Box 18"/>
            <p:cNvSpPr txBox="1">
              <a:spLocks noChangeArrowheads="1"/>
            </p:cNvSpPr>
            <p:nvPr/>
          </p:nvSpPr>
          <p:spPr bwMode="auto">
            <a:xfrm>
              <a:off x="5015" y="2140"/>
              <a:ext cx="536" cy="21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Tahoma" pitchFamily="34" charset="0"/>
                </a:rPr>
                <a:t>000044</a:t>
              </a:r>
            </a:p>
          </p:txBody>
        </p:sp>
      </p:grpSp>
      <p:sp>
        <p:nvSpPr>
          <p:cNvPr id="179220" name="Text Box 20"/>
          <p:cNvSpPr txBox="1">
            <a:spLocks noChangeArrowheads="1"/>
          </p:cNvSpPr>
          <p:nvPr/>
        </p:nvSpPr>
        <p:spPr bwMode="auto">
          <a:xfrm>
            <a:off x="6705600" y="3457575"/>
            <a:ext cx="8509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Tahoma" pitchFamily="34" charset="0"/>
              </a:rPr>
              <a:t>000032</a:t>
            </a:r>
          </a:p>
        </p:txBody>
      </p:sp>
      <p:sp>
        <p:nvSpPr>
          <p:cNvPr id="179221" name="Text Box 21"/>
          <p:cNvSpPr txBox="1">
            <a:spLocks noChangeArrowheads="1"/>
          </p:cNvSpPr>
          <p:nvPr/>
        </p:nvSpPr>
        <p:spPr bwMode="auto">
          <a:xfrm>
            <a:off x="6934200" y="2314575"/>
            <a:ext cx="4064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Tahoma" pitchFamily="34" charset="0"/>
              </a:rPr>
              <a:t>45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6705600" y="3914775"/>
            <a:ext cx="8509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Tahoma" pitchFamily="34" charset="0"/>
              </a:rPr>
              <a:t>000032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38793E-6 L -3.33333E-6 0.08883 " pathEditMode="relative" ptsTypes="AA">
                                      <p:cBhvr>
                                        <p:cTn id="10" dur="20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8883 L -3.33333E-6 0.1776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7765 L -3.33333E-6 0.26648 " pathEditMode="relative" ptsTypes="AA">
                                      <p:cBhvr>
                                        <p:cTn id="26" dur="20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6648 L -3.33333E-6 0.35531 " pathEditMode="relative" ptsTypes="AA">
                                      <p:cBhvr>
                                        <p:cTn id="34" dur="20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35531 L -3.33333E-6 0.44413 " pathEditMode="relative" ptsTypes="AA">
                                      <p:cBhvr>
                                        <p:cTn id="42" dur="20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nimBg="1"/>
      <p:bldP spid="179204" grpId="1" animBg="1"/>
      <p:bldP spid="179204" grpId="2" animBg="1"/>
      <p:bldP spid="179204" grpId="3" animBg="1"/>
      <p:bldP spid="179204" grpId="4" animBg="1"/>
      <p:bldP spid="179220" grpId="0"/>
      <p:bldP spid="179221" grpId="0"/>
      <p:bldP spid="1792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343025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Some Other Examples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1219200" y="3324225"/>
            <a:ext cx="7227888" cy="1920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char *pc;		// a pointer to a character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char **pc;		// a pointer to a pointer to a character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char *pc[10];		// an array of pointers to characters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33475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void Pointer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895600" y="2135188"/>
            <a:ext cx="3860352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Recall that pointers are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typed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657600" y="2886075"/>
            <a:ext cx="1504950" cy="2835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x = 3;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*xPtr;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float *yPtr;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xPtr = &amp;x;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rgbClr val="CCECFF"/>
                </a:solidFill>
                <a:latin typeface="Tahoma" pitchFamily="34" charset="0"/>
              </a:rPr>
              <a:t>yPtr = xPtr;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638800" y="5175250"/>
            <a:ext cx="2401888" cy="730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this assignment won’t work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because the pointer types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are not the same!</a:t>
            </a:r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 flipH="1">
            <a:off x="5181600" y="5553075"/>
            <a:ext cx="381000" cy="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1371600" y="1687513"/>
            <a:ext cx="7026275" cy="10064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void pointer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is a generic pointer type. That is, it can 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hold the address of any data type. So, we could use a void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pointer to write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3921125" y="2971800"/>
            <a:ext cx="1504950" cy="2835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x = 3;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*xPtr;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void *yPtr;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xPtr = &amp;x;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rgbClr val="CCECFF"/>
                </a:solidFill>
                <a:latin typeface="Tahoma" pitchFamily="34" charset="0"/>
              </a:rPr>
              <a:t>yPtr = xPtr</a:t>
            </a:r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;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747713" y="5032375"/>
            <a:ext cx="3140075" cy="730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Now this statement will compile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and execute with no errors because</a:t>
            </a:r>
          </a:p>
          <a:p>
            <a:pPr algn="l"/>
            <a:r>
              <a:rPr lang="en-US" sz="1400" i="1">
                <a:solidFill>
                  <a:srgbClr val="CCECFF"/>
                </a:solidFill>
                <a:latin typeface="Comic Sans MS" pitchFamily="66" charset="0"/>
              </a:rPr>
              <a:t>yPtr</a:t>
            </a:r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 is a generic pointer.</a:t>
            </a:r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>
            <a:off x="3171825" y="5649913"/>
            <a:ext cx="781050" cy="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648200" y="1676400"/>
            <a:ext cx="1866900" cy="3444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x = 3;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*xPtr;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void *yPtr;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xPtr = &amp;x;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yPtr = xPtr;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rgbClr val="CCECFF"/>
                </a:solidFill>
                <a:latin typeface="Tahoma" pitchFamily="34" charset="0"/>
              </a:rPr>
              <a:t>cout &lt;&lt; *yPtr;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68363" y="4291013"/>
            <a:ext cx="3678237" cy="1581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However, this statement will not work. 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Because a void pointer is generic, it 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does not keep track of what kind of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data it points to. Therefore, the 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computer cannot do the conversion 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necessary to print out the data pointed to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by the void pointer.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4079875" y="4953000"/>
            <a:ext cx="568325" cy="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93595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346200" y="2027095"/>
            <a:ext cx="7047122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n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completion of this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lesson,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students should be able to: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571625" y="2792270"/>
            <a:ext cx="6803466" cy="286232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Correctly use pointers in a C++ program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* Take the address of a variable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* Dereference a pointer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* Do pointer arithmetic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Explain the relationship between an array and a pointer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* Use pointers to access array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elements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Manage heap memory with 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and 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delete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Integrate memory management with constructors,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destructors, and copy constructors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5575" y="287482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5575" y="409560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WB0225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5575" y="470611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WB0225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5575" y="5014091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Casting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886200" y="1676400"/>
            <a:ext cx="4306888" cy="3444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x = 3;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*xPtr;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void *yPtr;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xPtr = &amp;x;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yPtr = xPtr;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rgbClr val="CCECFF"/>
                </a:solidFill>
                <a:latin typeface="Tahoma" pitchFamily="34" charset="0"/>
              </a:rPr>
              <a:t>cout &lt;&lt; *(static_cast&lt;int*&gt;(yPtr) );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0038" y="4564063"/>
            <a:ext cx="3111500" cy="9429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If we know what the data type 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is that the pointer points to, we 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can </a:t>
            </a:r>
            <a:r>
              <a:rPr lang="en-US" sz="1400" b="1">
                <a:solidFill>
                  <a:srgbClr val="CCECFF"/>
                </a:solidFill>
                <a:latin typeface="Comic Sans MS" pitchFamily="66" charset="0"/>
              </a:rPr>
              <a:t>cast</a:t>
            </a:r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 the pointer to the correct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type to make the statement work.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136900" y="5740400"/>
            <a:ext cx="4044950" cy="730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The type we are casting to, in this case an int*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appears in parenthesis in front of the variable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name.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5257800" y="5105400"/>
            <a:ext cx="228600" cy="6858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Pointers and Arrays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823211" y="1730375"/>
            <a:ext cx="7499169" cy="64633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The name of an array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becomes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a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const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pointer to the first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element in the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array when used in an expression: </a:t>
            </a:r>
            <a:r>
              <a:rPr lang="en-US" sz="1800" b="1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b="1" dirty="0" smtClean="0">
                <a:solidFill>
                  <a:schemeClr val="bg1"/>
                </a:solidFill>
                <a:latin typeface="Comic Sans MS" pitchFamily="66" charset="0"/>
              </a:rPr>
              <a:t> *p = </a:t>
            </a:r>
            <a:r>
              <a:rPr lang="en-US" sz="1800" b="1" dirty="0" err="1" smtClean="0">
                <a:solidFill>
                  <a:schemeClr val="bg1"/>
                </a:solidFill>
                <a:latin typeface="Comic Sans MS" pitchFamily="66" charset="0"/>
              </a:rPr>
              <a:t>myArray</a:t>
            </a:r>
            <a:r>
              <a:rPr lang="en-US" sz="1800" b="1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  <a:endParaRPr lang="en-US" sz="18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43188" y="2951163"/>
            <a:ext cx="4848225" cy="3173412"/>
            <a:chOff x="1665" y="1859"/>
            <a:chExt cx="3054" cy="1999"/>
          </a:xfrm>
        </p:grpSpPr>
        <p:grpSp>
          <p:nvGrpSpPr>
            <p:cNvPr id="28683" name="Group 10"/>
            <p:cNvGrpSpPr>
              <a:grpSpLocks/>
            </p:cNvGrpSpPr>
            <p:nvPr/>
          </p:nvGrpSpPr>
          <p:grpSpPr bwMode="auto">
            <a:xfrm>
              <a:off x="3782" y="1859"/>
              <a:ext cx="937" cy="1999"/>
              <a:chOff x="3782" y="1859"/>
              <a:chExt cx="937" cy="1999"/>
            </a:xfrm>
          </p:grpSpPr>
          <p:sp>
            <p:nvSpPr>
              <p:cNvPr id="28685" name="Rectangle 6"/>
              <p:cNvSpPr>
                <a:spLocks noChangeArrowheads="1"/>
              </p:cNvSpPr>
              <p:nvPr/>
            </p:nvSpPr>
            <p:spPr bwMode="auto">
              <a:xfrm>
                <a:off x="3789" y="1859"/>
                <a:ext cx="930" cy="1999"/>
              </a:xfrm>
              <a:prstGeom prst="rect">
                <a:avLst/>
              </a:prstGeom>
              <a:solidFill>
                <a:srgbClr val="CCFFFF"/>
              </a:solidFill>
              <a:ln w="2540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6" name="Line 7"/>
              <p:cNvSpPr>
                <a:spLocks noChangeShapeType="1"/>
              </p:cNvSpPr>
              <p:nvPr/>
            </p:nvSpPr>
            <p:spPr bwMode="auto">
              <a:xfrm>
                <a:off x="3789" y="2866"/>
                <a:ext cx="9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7" name="Line 8"/>
              <p:cNvSpPr>
                <a:spLocks noChangeShapeType="1"/>
              </p:cNvSpPr>
              <p:nvPr/>
            </p:nvSpPr>
            <p:spPr bwMode="auto">
              <a:xfrm>
                <a:off x="3782" y="2359"/>
                <a:ext cx="9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8" name="Line 9"/>
              <p:cNvSpPr>
                <a:spLocks noChangeShapeType="1"/>
              </p:cNvSpPr>
              <p:nvPr/>
            </p:nvSpPr>
            <p:spPr bwMode="auto">
              <a:xfrm>
                <a:off x="3782" y="3358"/>
                <a:ext cx="9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1665" y="2059"/>
              <a:ext cx="1252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bg1"/>
                  </a:solidFill>
                  <a:latin typeface="Tahoma" pitchFamily="34" charset="0"/>
                </a:rPr>
                <a:t>int myArray [4];</a:t>
              </a:r>
            </a:p>
          </p:txBody>
        </p:sp>
      </p:grpSp>
      <p:sp>
        <p:nvSpPr>
          <p:cNvPr id="209933" name="Text Box 13"/>
          <p:cNvSpPr txBox="1">
            <a:spLocks noChangeArrowheads="1"/>
          </p:cNvSpPr>
          <p:nvPr/>
        </p:nvSpPr>
        <p:spPr bwMode="auto">
          <a:xfrm>
            <a:off x="1039813" y="4019550"/>
            <a:ext cx="4937570" cy="224676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—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myArray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is an integer pointer.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—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myArray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is a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pointer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( so that the address of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myArray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is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not accidentally lost!)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—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myArray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can be assigned to a pointer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variable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959100" y="2776538"/>
            <a:ext cx="3254375" cy="473075"/>
            <a:chOff x="1864" y="1749"/>
            <a:chExt cx="2050" cy="298"/>
          </a:xfrm>
        </p:grpSpPr>
        <p:sp>
          <p:nvSpPr>
            <p:cNvPr id="28679" name="Rectangle 15"/>
            <p:cNvSpPr>
              <a:spLocks noChangeArrowheads="1"/>
            </p:cNvSpPr>
            <p:nvPr/>
          </p:nvSpPr>
          <p:spPr bwMode="auto">
            <a:xfrm>
              <a:off x="2463" y="1749"/>
              <a:ext cx="979" cy="284"/>
            </a:xfrm>
            <a:prstGeom prst="rect">
              <a:avLst/>
            </a:prstGeom>
            <a:solidFill>
              <a:srgbClr val="CCFFCC"/>
            </a:solidFill>
            <a:ln w="254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Line 16"/>
            <p:cNvSpPr>
              <a:spLocks noChangeShapeType="1"/>
            </p:cNvSpPr>
            <p:nvPr/>
          </p:nvSpPr>
          <p:spPr bwMode="auto">
            <a:xfrm>
              <a:off x="3026" y="1874"/>
              <a:ext cx="888" cy="1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Oval 17"/>
            <p:cNvSpPr>
              <a:spLocks noChangeArrowheads="1"/>
            </p:cNvSpPr>
            <p:nvPr/>
          </p:nvSpPr>
          <p:spPr bwMode="auto">
            <a:xfrm>
              <a:off x="2984" y="1832"/>
              <a:ext cx="104" cy="97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Text Box 18"/>
            <p:cNvSpPr txBox="1">
              <a:spLocks noChangeArrowheads="1"/>
            </p:cNvSpPr>
            <p:nvPr/>
          </p:nvSpPr>
          <p:spPr bwMode="auto">
            <a:xfrm>
              <a:off x="1864" y="1780"/>
              <a:ext cx="588" cy="21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chemeClr val="bg1"/>
                  </a:solidFill>
                  <a:latin typeface="Tahoma" pitchFamily="34" charset="0"/>
                </a:rPr>
                <a:t>myArray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6497" y="1900534"/>
            <a:ext cx="5830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Array/Pointer Duality Law</a:t>
            </a:r>
            <a:endParaRPr lang="en-US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6322" y="3429000"/>
            <a:ext cx="40302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a[n] is identical to *(a + n)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where a is a pointer to an array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and n is an integer offset.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79068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1460500" y="1631950"/>
            <a:ext cx="5234125" cy="31700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#include &lt;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iostream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&gt;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using namespace std;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main ( )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intArray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[ ] = {1, 3, 5, 7, 9};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&lt;&lt; "\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nintArray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= " &lt;&lt;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intArray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	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&lt;&lt;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endl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5556250" y="4738688"/>
            <a:ext cx="1754188" cy="5175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what will this </a:t>
            </a:r>
          </a:p>
          <a:p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statement display?</a:t>
            </a:r>
          </a:p>
        </p:txBody>
      </p:sp>
      <p:sp>
        <p:nvSpPr>
          <p:cNvPr id="29700" name="Line 6"/>
          <p:cNvSpPr>
            <a:spLocks noChangeShapeType="1"/>
          </p:cNvSpPr>
          <p:nvPr/>
        </p:nvSpPr>
        <p:spPr bwMode="auto">
          <a:xfrm flipH="1" flipV="1">
            <a:off x="5645150" y="3897313"/>
            <a:ext cx="612775" cy="8255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460500" y="1631950"/>
            <a:ext cx="5567550" cy="3477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#include &lt;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iostream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&gt;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using namespace std;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main ( )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intArray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[ ] = {1, 3, 5, 7, 9};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&lt;&lt; "\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nintArray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= " &lt;&lt;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intArray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  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&lt;&lt; “\n*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intArray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= “ &lt;&lt; *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intArray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	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&lt;&lt;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endl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627688" y="4943475"/>
            <a:ext cx="1754187" cy="5175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what will this </a:t>
            </a:r>
          </a:p>
          <a:p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statement display?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 flipV="1">
            <a:off x="5788025" y="4171950"/>
            <a:ext cx="612775" cy="8255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674688" y="866775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Pointer Arithmetic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1525588" y="2359025"/>
            <a:ext cx="5753100" cy="10064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Since a pointer is just a normal variable we can do arithmetic on it like we can for any other variable. For example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1963738" y="3775075"/>
            <a:ext cx="5421312" cy="28384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latin typeface="Tahoma" pitchFamily="34" charset="0"/>
              </a:rPr>
              <a:t>int *myPtr;</a:t>
            </a:r>
          </a:p>
          <a:p>
            <a:pPr algn="l"/>
            <a:endParaRPr lang="en-US" sz="18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1800">
                <a:solidFill>
                  <a:schemeClr val="bg1"/>
                </a:solidFill>
                <a:latin typeface="Tahoma" pitchFamily="34" charset="0"/>
              </a:rPr>
              <a:t>myPtr++;		// increment the pointer</a:t>
            </a:r>
          </a:p>
          <a:p>
            <a:pPr algn="l"/>
            <a:endParaRPr lang="en-US" sz="18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1800">
                <a:solidFill>
                  <a:schemeClr val="bg1"/>
                </a:solidFill>
                <a:latin typeface="Tahoma" pitchFamily="34" charset="0"/>
              </a:rPr>
              <a:t>myPtr--;			// decrement the pointer</a:t>
            </a:r>
          </a:p>
          <a:p>
            <a:pPr algn="l"/>
            <a:endParaRPr lang="en-US" sz="18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1800">
                <a:solidFill>
                  <a:schemeClr val="bg1"/>
                </a:solidFill>
                <a:latin typeface="Tahoma" pitchFamily="34" charset="0"/>
              </a:rPr>
              <a:t>myPtr += 4;		// add four to myPtr</a:t>
            </a:r>
          </a:p>
          <a:p>
            <a:pPr algn="l"/>
            <a:endParaRPr lang="en-US" sz="18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endParaRPr lang="en-US" sz="18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endParaRPr lang="en-US" sz="1800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5"/>
          <p:cNvSpPr txBox="1">
            <a:spLocks noChangeArrowheads="1"/>
          </p:cNvSpPr>
          <p:nvPr/>
        </p:nvSpPr>
        <p:spPr bwMode="auto">
          <a:xfrm>
            <a:off x="1617663" y="2689225"/>
            <a:ext cx="1344612" cy="3444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x[2];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*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aPtr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aPtr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= x;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aPtr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= 5;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aPtr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++;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aPtr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= 8;</a:t>
            </a: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543425" y="2789238"/>
            <a:ext cx="2058988" cy="506412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562475" y="3370263"/>
            <a:ext cx="2058988" cy="506412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3811588" y="2876550"/>
            <a:ext cx="66357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X[0]</a:t>
            </a:r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3790950" y="3405188"/>
            <a:ext cx="66357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X[1]</a:t>
            </a: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6677025" y="2843213"/>
            <a:ext cx="101282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000016</a:t>
            </a: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6696075" y="3413125"/>
            <a:ext cx="101282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000020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30638" y="3976688"/>
            <a:ext cx="3867150" cy="506412"/>
            <a:chOff x="2827" y="1643"/>
            <a:chExt cx="2436" cy="319"/>
          </a:xfrm>
        </p:grpSpPr>
        <p:sp>
          <p:nvSpPr>
            <p:cNvPr id="32786" name="Rectangle 4"/>
            <p:cNvSpPr>
              <a:spLocks noChangeArrowheads="1"/>
            </p:cNvSpPr>
            <p:nvPr/>
          </p:nvSpPr>
          <p:spPr bwMode="auto">
            <a:xfrm>
              <a:off x="3282" y="1643"/>
              <a:ext cx="1297" cy="319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Text Box 8"/>
            <p:cNvSpPr txBox="1">
              <a:spLocks noChangeArrowheads="1"/>
            </p:cNvSpPr>
            <p:nvPr/>
          </p:nvSpPr>
          <p:spPr bwMode="auto">
            <a:xfrm>
              <a:off x="2827" y="1678"/>
              <a:ext cx="400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bg1"/>
                  </a:solidFill>
                  <a:latin typeface="Tahoma" pitchFamily="34" charset="0"/>
                </a:rPr>
                <a:t>aPtr</a:t>
              </a:r>
            </a:p>
          </p:txBody>
        </p:sp>
        <p:sp>
          <p:nvSpPr>
            <p:cNvPr id="32788" name="Text Box 11"/>
            <p:cNvSpPr txBox="1">
              <a:spLocks noChangeArrowheads="1"/>
            </p:cNvSpPr>
            <p:nvPr/>
          </p:nvSpPr>
          <p:spPr bwMode="auto">
            <a:xfrm>
              <a:off x="4625" y="1656"/>
              <a:ext cx="638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bg1"/>
                  </a:solidFill>
                  <a:latin typeface="Tahoma" pitchFamily="34" charset="0"/>
                </a:rPr>
                <a:t>000024</a:t>
              </a:r>
            </a:p>
          </p:txBody>
        </p:sp>
      </p:grpSp>
      <p:sp>
        <p:nvSpPr>
          <p:cNvPr id="32778" name="Text Box 12"/>
          <p:cNvSpPr txBox="1">
            <a:spLocks noChangeArrowheads="1"/>
          </p:cNvSpPr>
          <p:nvPr/>
        </p:nvSpPr>
        <p:spPr bwMode="auto">
          <a:xfrm>
            <a:off x="6699250" y="2286000"/>
            <a:ext cx="8763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u="sng">
                <a:solidFill>
                  <a:schemeClr val="bg1"/>
                </a:solidFill>
                <a:latin typeface="Tahoma" pitchFamily="34" charset="0"/>
              </a:rPr>
              <a:t>address</a:t>
            </a:r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1216025" y="2811463"/>
            <a:ext cx="198438" cy="198437"/>
          </a:xfrm>
          <a:prstGeom prst="ellipse">
            <a:avLst/>
          </a:prstGeom>
          <a:solidFill>
            <a:schemeClr val="bg1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5168900" y="4071938"/>
            <a:ext cx="8509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Tahoma" pitchFamily="34" charset="0"/>
              </a:rPr>
              <a:t>000016</a:t>
            </a:r>
          </a:p>
        </p:txBody>
      </p:sp>
      <p:sp>
        <p:nvSpPr>
          <p:cNvPr id="208913" name="Text Box 17"/>
          <p:cNvSpPr txBox="1">
            <a:spLocks noChangeArrowheads="1"/>
          </p:cNvSpPr>
          <p:nvPr/>
        </p:nvSpPr>
        <p:spPr bwMode="auto">
          <a:xfrm>
            <a:off x="5357813" y="2903538"/>
            <a:ext cx="29527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Tahoma" pitchFamily="34" charset="0"/>
              </a:rPr>
              <a:t>5</a:t>
            </a:r>
          </a:p>
        </p:txBody>
      </p:sp>
      <p:sp>
        <p:nvSpPr>
          <p:cNvPr id="208914" name="Text Box 18"/>
          <p:cNvSpPr txBox="1">
            <a:spLocks noChangeArrowheads="1"/>
          </p:cNvSpPr>
          <p:nvPr/>
        </p:nvSpPr>
        <p:spPr bwMode="auto">
          <a:xfrm>
            <a:off x="3073400" y="5060950"/>
            <a:ext cx="5285421" cy="83099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b="1" dirty="0">
                <a:solidFill>
                  <a:srgbClr val="CCECFF"/>
                </a:solidFill>
                <a:latin typeface="Comic Sans MS" pitchFamily="66" charset="0"/>
              </a:rPr>
              <a:t>Note: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 When we increment a pointer, we increment it 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by the </a:t>
            </a:r>
            <a:r>
              <a:rPr lang="en-US" sz="1600" u="sng" dirty="0">
                <a:solidFill>
                  <a:srgbClr val="CCECFF"/>
                </a:solidFill>
                <a:latin typeface="Comic Sans MS" pitchFamily="66" charset="0"/>
              </a:rPr>
              <a:t>size of the data type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 it points to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! It moves to</a:t>
            </a:r>
          </a:p>
          <a:p>
            <a:pPr algn="l"/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the next array element.</a:t>
            </a:r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sp>
        <p:nvSpPr>
          <p:cNvPr id="208915" name="Text Box 19"/>
          <p:cNvSpPr txBox="1">
            <a:spLocks noChangeArrowheads="1"/>
          </p:cNvSpPr>
          <p:nvPr/>
        </p:nvSpPr>
        <p:spPr bwMode="auto">
          <a:xfrm>
            <a:off x="5178425" y="4081463"/>
            <a:ext cx="8509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Tahoma" pitchFamily="34" charset="0"/>
              </a:rPr>
              <a:t>000020</a:t>
            </a:r>
          </a:p>
        </p:txBody>
      </p:sp>
      <p:sp>
        <p:nvSpPr>
          <p:cNvPr id="208916" name="Text Box 20"/>
          <p:cNvSpPr txBox="1">
            <a:spLocks noChangeArrowheads="1"/>
          </p:cNvSpPr>
          <p:nvPr/>
        </p:nvSpPr>
        <p:spPr bwMode="auto">
          <a:xfrm>
            <a:off x="5368925" y="3455988"/>
            <a:ext cx="29527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Tahoma" pitchFamily="34" charset="0"/>
              </a:rPr>
              <a:t>8</a:t>
            </a:r>
          </a:p>
        </p:txBody>
      </p:sp>
      <p:sp>
        <p:nvSpPr>
          <p:cNvPr id="32785" name="Text Box 21"/>
          <p:cNvSpPr txBox="1">
            <a:spLocks noChangeArrowheads="1"/>
          </p:cNvSpPr>
          <p:nvPr/>
        </p:nvSpPr>
        <p:spPr bwMode="auto">
          <a:xfrm>
            <a:off x="1262063" y="908050"/>
            <a:ext cx="6704012" cy="8302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Note however, that in C++, pointer arithmetic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is </a:t>
            </a:r>
            <a:r>
              <a:rPr lang="en-US" b="1" dirty="0">
                <a:solidFill>
                  <a:schemeClr val="bg1"/>
                </a:solidFill>
                <a:latin typeface="Comic Sans MS" pitchFamily="66" charset="0"/>
              </a:rPr>
              <a:t>only </a:t>
            </a:r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meaningful </a:t>
            </a:r>
            <a:r>
              <a:rPr lang="en-US" b="1" dirty="0">
                <a:solidFill>
                  <a:schemeClr val="bg1"/>
                </a:solidFill>
                <a:latin typeface="Comic Sans MS" pitchFamily="66" charset="0"/>
              </a:rPr>
              <a:t>within an array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E-6 1.50821E-6 L 5.0E-6 0.08027 " pathEditMode="relative" ptsTypes="AA">
                                      <p:cBhvr>
                                        <p:cTn id="6" dur="2000" fill="hold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8027 L 5.55556E-7 0.16701 " pathEditMode="relative" ptsTypes="AA">
                                      <p:cBhvr>
                                        <p:cTn id="14" dur="2000" fill="hold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0.16701 L 5.27778E-6 0.26023 " pathEditMode="relative" ptsTypes="AA">
                                      <p:cBhvr>
                                        <p:cTn id="22" dur="2000" fill="hold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0.26023 L 5.27778E-6 0.34837 " pathEditMode="relative" ptsTypes="AA">
                                      <p:cBhvr>
                                        <p:cTn id="30" dur="2000" fill="hold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0.34837 L 5.27778E-6 0.43349 " pathEditMode="relative" ptsTypes="AA">
                                      <p:cBhvr>
                                        <p:cTn id="48" dur="2000" fill="hold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9" grpId="0" animBg="1"/>
      <p:bldP spid="208909" grpId="1" animBg="1"/>
      <p:bldP spid="208909" grpId="2" animBg="1"/>
      <p:bldP spid="208909" grpId="3" animBg="1"/>
      <p:bldP spid="208909" grpId="4" animBg="1"/>
      <p:bldP spid="208912" grpId="0"/>
      <p:bldP spid="208912" grpId="1"/>
      <p:bldP spid="208913" grpId="0"/>
      <p:bldP spid="208914" grpId="0"/>
      <p:bldP spid="208915" grpId="0" build="allAtOnce"/>
      <p:bldP spid="2089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533400" y="865188"/>
            <a:ext cx="83772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Note the following interesting use of pointers and arrays</a:t>
            </a:r>
            <a:r>
              <a:rPr lang="en-US">
                <a:latin typeface="Comic Sans MS" pitchFamily="66" charset="0"/>
              </a:rPr>
              <a:t>.</a:t>
            </a: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1966913" y="2171700"/>
            <a:ext cx="2528887" cy="31130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myArray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[4];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*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arrayPtr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arrayPtr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myArray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myArray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[3] = 125;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*(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arrayPtr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+ 3) = 125;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*(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myArray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+ 3) = 125;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arrayPtr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[3] = 125;</a:t>
            </a: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4826000" y="2330450"/>
            <a:ext cx="2983509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the assignment works because</a:t>
            </a:r>
          </a:p>
          <a:p>
            <a:pPr algn="l"/>
            <a:r>
              <a:rPr lang="en-US" sz="1400" i="1" dirty="0" err="1">
                <a:solidFill>
                  <a:srgbClr val="CCECFF"/>
                </a:solidFill>
                <a:latin typeface="Comic Sans MS" pitchFamily="66" charset="0"/>
              </a:rPr>
              <a:t>myArray</a:t>
            </a:r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 </a:t>
            </a:r>
            <a:r>
              <a:rPr lang="en-US" sz="1400" dirty="0" smtClean="0">
                <a:solidFill>
                  <a:srgbClr val="CCECFF"/>
                </a:solidFill>
                <a:latin typeface="Comic Sans MS" pitchFamily="66" charset="0"/>
              </a:rPr>
              <a:t>decays to an </a:t>
            </a:r>
            <a:r>
              <a:rPr lang="en-US" sz="1400" dirty="0" err="1">
                <a:solidFill>
                  <a:srgbClr val="CCECFF"/>
                </a:solidFill>
                <a:latin typeface="Comic Sans MS" pitchFamily="66" charset="0"/>
              </a:rPr>
              <a:t>int</a:t>
            </a:r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 pointer.</a:t>
            </a:r>
          </a:p>
        </p:txBody>
      </p:sp>
      <p:sp>
        <p:nvSpPr>
          <p:cNvPr id="33797" name="Line 7"/>
          <p:cNvSpPr>
            <a:spLocks noChangeShapeType="1"/>
          </p:cNvSpPr>
          <p:nvPr/>
        </p:nvSpPr>
        <p:spPr bwMode="auto">
          <a:xfrm flipH="1">
            <a:off x="3822700" y="2600325"/>
            <a:ext cx="1023938" cy="45085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5030788" y="3673475"/>
            <a:ext cx="2855912" cy="730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use pointer arithmetic to move 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the pointer to the 4</a:t>
            </a:r>
            <a:r>
              <a:rPr lang="en-US" sz="1400" baseline="30000">
                <a:solidFill>
                  <a:srgbClr val="CCECFF"/>
                </a:solidFill>
                <a:latin typeface="Comic Sans MS" pitchFamily="66" charset="0"/>
              </a:rPr>
              <a:t>th</a:t>
            </a:r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 element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in the array (3 times size of int)</a:t>
            </a:r>
          </a:p>
        </p:txBody>
      </p:sp>
      <p:sp>
        <p:nvSpPr>
          <p:cNvPr id="33799" name="Line 9"/>
          <p:cNvSpPr>
            <a:spLocks noChangeShapeType="1"/>
          </p:cNvSpPr>
          <p:nvPr/>
        </p:nvSpPr>
        <p:spPr bwMode="auto">
          <a:xfrm flipH="1">
            <a:off x="4440238" y="3954463"/>
            <a:ext cx="627062" cy="66675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Text Box 10"/>
          <p:cNvSpPr txBox="1">
            <a:spLocks noChangeArrowheads="1"/>
          </p:cNvSpPr>
          <p:nvPr/>
        </p:nvSpPr>
        <p:spPr bwMode="auto">
          <a:xfrm>
            <a:off x="5153025" y="4578350"/>
            <a:ext cx="2705100" cy="5175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aha … you can also use pointer 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arithmetic on the array name.</a:t>
            </a:r>
          </a:p>
        </p:txBody>
      </p:sp>
      <p:sp>
        <p:nvSpPr>
          <p:cNvPr id="33801" name="Line 11"/>
          <p:cNvSpPr>
            <a:spLocks noChangeShapeType="1"/>
          </p:cNvSpPr>
          <p:nvPr/>
        </p:nvSpPr>
        <p:spPr bwMode="auto">
          <a:xfrm flipH="1" flipV="1">
            <a:off x="4516438" y="4594225"/>
            <a:ext cx="650875" cy="176213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Text Box 12"/>
          <p:cNvSpPr txBox="1">
            <a:spLocks noChangeArrowheads="1"/>
          </p:cNvSpPr>
          <p:nvPr/>
        </p:nvSpPr>
        <p:spPr bwMode="auto">
          <a:xfrm>
            <a:off x="5151438" y="5394325"/>
            <a:ext cx="2981325" cy="304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and index notation on the pointer.</a:t>
            </a:r>
          </a:p>
        </p:txBody>
      </p:sp>
      <p:sp>
        <p:nvSpPr>
          <p:cNvPr id="33803" name="Line 13"/>
          <p:cNvSpPr>
            <a:spLocks noChangeShapeType="1"/>
          </p:cNvSpPr>
          <p:nvPr/>
        </p:nvSpPr>
        <p:spPr bwMode="auto">
          <a:xfrm flipH="1" flipV="1">
            <a:off x="4152900" y="5133975"/>
            <a:ext cx="1058863" cy="441325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AutoShape 14"/>
          <p:cNvSpPr>
            <a:spLocks/>
          </p:cNvSpPr>
          <p:nvPr/>
        </p:nvSpPr>
        <p:spPr bwMode="auto">
          <a:xfrm>
            <a:off x="1685925" y="3646488"/>
            <a:ext cx="165100" cy="1597025"/>
          </a:xfrm>
          <a:prstGeom prst="leftBrace">
            <a:avLst>
              <a:gd name="adj1" fmla="val 80609"/>
              <a:gd name="adj2" fmla="val 50000"/>
            </a:avLst>
          </a:prstGeom>
          <a:noFill/>
          <a:ln w="25400">
            <a:solidFill>
              <a:srgbClr val="CCE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15"/>
          <p:cNvSpPr txBox="1">
            <a:spLocks noChangeArrowheads="1"/>
          </p:cNvSpPr>
          <p:nvPr/>
        </p:nvSpPr>
        <p:spPr bwMode="auto">
          <a:xfrm>
            <a:off x="466725" y="4159250"/>
            <a:ext cx="1219200" cy="5175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these are all</a:t>
            </a:r>
          </a:p>
          <a:p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equivalent.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792632" y="2818272"/>
            <a:ext cx="5732462" cy="11874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Great care should be taken when using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pointer arithmetic to be sure that the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pointer always points to valid data.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!!!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77356" y="4158343"/>
            <a:ext cx="4360489" cy="461665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Pointers and C-Strings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833563" y="1784350"/>
            <a:ext cx="5848076" cy="10156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Recall that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C-style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character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string is just an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array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of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characters that is null terminated.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7356" y="4173694"/>
            <a:ext cx="436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H  e  l  </a:t>
            </a:r>
            <a:r>
              <a:rPr lang="en-US" dirty="0" err="1" smtClean="0">
                <a:latin typeface="Comic Sans MS" pitchFamily="66" charset="0"/>
              </a:rPr>
              <a:t>l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o    W  o  r  l  d  ‘\0’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028950" y="4173694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3362325" y="4166018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657600" y="4158343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914775" y="4158343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200525" y="4158343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476750" y="4163106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919662" y="4166018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257800" y="4163106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586413" y="4158343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891213" y="4158343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6257925" y="4163106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852019" y="3087076"/>
            <a:ext cx="3624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char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msg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[ ]  = “Hello World”;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3111" y="1537384"/>
            <a:ext cx="1606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Project</a:t>
            </a:r>
            <a:endParaRPr lang="en-US" sz="3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4629" y="2807003"/>
            <a:ext cx="60628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At the end of this lesson, you will write a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class that behaves like a vector of integers.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program specification appears at the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end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of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Chapter 11.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803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77356" y="4158343"/>
            <a:ext cx="4360489" cy="461665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Pointers and C-Strings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052372" y="1786734"/>
            <a:ext cx="5410455" cy="10156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name of the array is a 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constant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pointer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to the first character in the array.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7356" y="4173694"/>
            <a:ext cx="436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H  e  l  </a:t>
            </a:r>
            <a:r>
              <a:rPr lang="en-US" dirty="0" err="1" smtClean="0">
                <a:latin typeface="Comic Sans MS" pitchFamily="66" charset="0"/>
              </a:rPr>
              <a:t>l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o    W  o  r  l  d  ‘\0’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028950" y="4173694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3362325" y="4166018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657600" y="4158343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914775" y="4158343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200525" y="4158343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476750" y="4163106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919662" y="4166018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257800" y="4163106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586413" y="4158343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891213" y="4158343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6257925" y="4163106"/>
            <a:ext cx="0" cy="4463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852019" y="3087076"/>
            <a:ext cx="3624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char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msg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[ ]  = “Hello World”;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9655" y="528634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msg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20" name="Straight Arrow Connector 19"/>
          <p:cNvCxnSpPr>
            <a:stCxn id="8" idx="0"/>
          </p:cNvCxnSpPr>
          <p:nvPr/>
        </p:nvCxnSpPr>
        <p:spPr bwMode="auto">
          <a:xfrm flipV="1">
            <a:off x="2852019" y="4635359"/>
            <a:ext cx="0" cy="650986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939876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6" y="1371599"/>
            <a:ext cx="7772400" cy="1066800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The -&gt; Operator</a:t>
            </a:r>
            <a:endParaRPr lang="en-US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135" y="2786742"/>
            <a:ext cx="85058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We normally use the dot operator to reference member data or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Member functions in an object. For example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myCircle.getArea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 );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But if we have a pointer to the object we have to use the -&gt; operator,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like this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myCirclePtr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-&gt;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getArea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 );	// Same as (*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myCirclePtr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).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getArea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 );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00087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631371"/>
            <a:ext cx="7772400" cy="1066800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The implicit </a:t>
            </a:r>
            <a:r>
              <a:rPr lang="en-US" sz="3600" b="1" dirty="0" smtClean="0">
                <a:solidFill>
                  <a:schemeClr val="bg1"/>
                </a:solidFill>
                <a:latin typeface="Comic Sans MS" pitchFamily="66" charset="0"/>
              </a:rPr>
              <a:t>this</a:t>
            </a: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 parameter</a:t>
            </a:r>
            <a:endParaRPr lang="en-US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6453" y="2307772"/>
            <a:ext cx="70471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When you send a message to an object, for example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myCircle.getArea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 );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object that you send the message to is called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implicit parameter of the message. So, the 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this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pointer points to the implicit parameter (i.e. the object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You are sending the message to). 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Here’s what the compiler really does: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Circle::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getArea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(&amp;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myCircle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); // &amp;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myCycle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== this is 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hidden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49677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631371"/>
            <a:ext cx="7772400" cy="1066800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The implicit </a:t>
            </a:r>
            <a:r>
              <a:rPr lang="en-US" sz="3600" b="1" dirty="0" smtClean="0">
                <a:solidFill>
                  <a:schemeClr val="bg1"/>
                </a:solidFill>
                <a:latin typeface="Comic Sans MS" pitchFamily="66" charset="0"/>
              </a:rPr>
              <a:t>this</a:t>
            </a: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 parameter</a:t>
            </a:r>
            <a:endParaRPr lang="en-US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6453" y="1905000"/>
            <a:ext cx="691247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So, in the function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myCircle.getArea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 );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You could write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 double Circle::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getArea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 )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{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     return this-&gt;radius * this-&gt;radius * PI;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}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i.e. this-&gt;radius refers to the radius data member in the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object receiving the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getArea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message.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329034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1833563" y="1651000"/>
            <a:ext cx="2122487" cy="5794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omic Sans MS" pitchFamily="66" charset="0"/>
              </a:rPr>
              <a:t>Practice….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1268413" y="2519363"/>
            <a:ext cx="1885950" cy="22828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int x;</a:t>
            </a:r>
          </a:p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int y;</a:t>
            </a:r>
          </a:p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int *p = &amp;x;</a:t>
            </a:r>
          </a:p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int *q = &amp;y;</a:t>
            </a:r>
          </a:p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*p = 35;</a:t>
            </a:r>
          </a:p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*q = 98;</a:t>
            </a:r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4946650" y="2225675"/>
            <a:ext cx="2114550" cy="56197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4946650" y="2895600"/>
            <a:ext cx="2114550" cy="56197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4946650" y="3589338"/>
            <a:ext cx="2114550" cy="56197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4946650" y="4273550"/>
            <a:ext cx="2114550" cy="56197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4500563" y="2301875"/>
            <a:ext cx="33337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x</a:t>
            </a:r>
          </a:p>
        </p:txBody>
      </p:sp>
      <p:sp>
        <p:nvSpPr>
          <p:cNvPr id="38920" name="Text Box 10"/>
          <p:cNvSpPr txBox="1">
            <a:spLocks noChangeArrowheads="1"/>
          </p:cNvSpPr>
          <p:nvPr/>
        </p:nvSpPr>
        <p:spPr bwMode="auto">
          <a:xfrm>
            <a:off x="4500563" y="2960688"/>
            <a:ext cx="315912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y</a:t>
            </a:r>
          </a:p>
        </p:txBody>
      </p:sp>
      <p:sp>
        <p:nvSpPr>
          <p:cNvPr id="38921" name="Text Box 11"/>
          <p:cNvSpPr txBox="1">
            <a:spLocks noChangeArrowheads="1"/>
          </p:cNvSpPr>
          <p:nvPr/>
        </p:nvSpPr>
        <p:spPr bwMode="auto">
          <a:xfrm>
            <a:off x="4500563" y="3633788"/>
            <a:ext cx="32067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p</a:t>
            </a:r>
          </a:p>
        </p:txBody>
      </p:sp>
      <p:sp>
        <p:nvSpPr>
          <p:cNvPr id="38922" name="Text Box 12"/>
          <p:cNvSpPr txBox="1">
            <a:spLocks noChangeArrowheads="1"/>
          </p:cNvSpPr>
          <p:nvPr/>
        </p:nvSpPr>
        <p:spPr bwMode="auto">
          <a:xfrm>
            <a:off x="4500563" y="4327525"/>
            <a:ext cx="315912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q</a:t>
            </a:r>
          </a:p>
        </p:txBody>
      </p: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7119938" y="2335213"/>
            <a:ext cx="706437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1000</a:t>
            </a:r>
          </a:p>
        </p:txBody>
      </p:sp>
      <p:sp>
        <p:nvSpPr>
          <p:cNvPr id="38924" name="Text Box 14"/>
          <p:cNvSpPr txBox="1">
            <a:spLocks noChangeArrowheads="1"/>
          </p:cNvSpPr>
          <p:nvPr/>
        </p:nvSpPr>
        <p:spPr bwMode="auto">
          <a:xfrm>
            <a:off x="7119938" y="3700463"/>
            <a:ext cx="706437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1008</a:t>
            </a:r>
          </a:p>
        </p:txBody>
      </p:sp>
      <p:sp>
        <p:nvSpPr>
          <p:cNvPr id="38925" name="Text Box 15"/>
          <p:cNvSpPr txBox="1">
            <a:spLocks noChangeArrowheads="1"/>
          </p:cNvSpPr>
          <p:nvPr/>
        </p:nvSpPr>
        <p:spPr bwMode="auto">
          <a:xfrm>
            <a:off x="7119938" y="2973388"/>
            <a:ext cx="706437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1004</a:t>
            </a:r>
          </a:p>
        </p:txBody>
      </p:sp>
      <p:sp>
        <p:nvSpPr>
          <p:cNvPr id="38926" name="Text Box 16"/>
          <p:cNvSpPr txBox="1">
            <a:spLocks noChangeArrowheads="1"/>
          </p:cNvSpPr>
          <p:nvPr/>
        </p:nvSpPr>
        <p:spPr bwMode="auto">
          <a:xfrm>
            <a:off x="7119938" y="4338638"/>
            <a:ext cx="669925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1012</a:t>
            </a:r>
          </a:p>
        </p:txBody>
      </p:sp>
      <p:sp>
        <p:nvSpPr>
          <p:cNvPr id="38927" name="Text Box 17"/>
          <p:cNvSpPr txBox="1">
            <a:spLocks noChangeArrowheads="1"/>
          </p:cNvSpPr>
          <p:nvPr/>
        </p:nvSpPr>
        <p:spPr bwMode="auto">
          <a:xfrm>
            <a:off x="4140200" y="1379538"/>
            <a:ext cx="935038" cy="5810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variable</a:t>
            </a:r>
          </a:p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name</a:t>
            </a:r>
          </a:p>
        </p:txBody>
      </p:sp>
      <p:sp>
        <p:nvSpPr>
          <p:cNvPr id="38928" name="Text Box 18"/>
          <p:cNvSpPr txBox="1">
            <a:spLocks noChangeArrowheads="1"/>
          </p:cNvSpPr>
          <p:nvPr/>
        </p:nvSpPr>
        <p:spPr bwMode="auto">
          <a:xfrm>
            <a:off x="5129213" y="1930400"/>
            <a:ext cx="1681162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value in memory</a:t>
            </a:r>
          </a:p>
        </p:txBody>
      </p:sp>
      <p:sp>
        <p:nvSpPr>
          <p:cNvPr id="38929" name="Text Box 19"/>
          <p:cNvSpPr txBox="1">
            <a:spLocks noChangeArrowheads="1"/>
          </p:cNvSpPr>
          <p:nvPr/>
        </p:nvSpPr>
        <p:spPr bwMode="auto">
          <a:xfrm>
            <a:off x="6961188" y="1568450"/>
            <a:ext cx="93345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address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268413" y="2519363"/>
            <a:ext cx="1885950" cy="30130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int x;</a:t>
            </a:r>
          </a:p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int y;</a:t>
            </a:r>
          </a:p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int *p = &amp;x;</a:t>
            </a:r>
          </a:p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int *q = &amp;y;</a:t>
            </a:r>
          </a:p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x = 35;</a:t>
            </a:r>
          </a:p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y = 46;</a:t>
            </a:r>
          </a:p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p = q;</a:t>
            </a:r>
          </a:p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*p = 78;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946650" y="2225675"/>
            <a:ext cx="2114550" cy="56197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946650" y="2895600"/>
            <a:ext cx="2114550" cy="56197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946650" y="3589338"/>
            <a:ext cx="2114550" cy="56197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946650" y="4273550"/>
            <a:ext cx="2114550" cy="56197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500563" y="2301875"/>
            <a:ext cx="33337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x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500563" y="2960688"/>
            <a:ext cx="315912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y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4500563" y="3633788"/>
            <a:ext cx="32067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p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500563" y="4327525"/>
            <a:ext cx="315912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q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7119938" y="2335213"/>
            <a:ext cx="706437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1000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7119938" y="3700463"/>
            <a:ext cx="706437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1008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7119938" y="2973388"/>
            <a:ext cx="706437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1004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7119938" y="4338638"/>
            <a:ext cx="669925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1012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4140200" y="1379538"/>
            <a:ext cx="935038" cy="5810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variable</a:t>
            </a:r>
          </a:p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name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129213" y="1930400"/>
            <a:ext cx="1681162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value in memory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6961188" y="1568450"/>
            <a:ext cx="93345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address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0750" y="436563"/>
            <a:ext cx="4386263" cy="6064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Given the definitions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double values[ ] = {2, 3, 5, 17, 13};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double *p = values + 3;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Explain the meaning of: </a:t>
            </a:r>
          </a:p>
          <a:p>
            <a:pPr algn="l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	values[1]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	values + 1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	*(values + 1)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	p[1]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	p + 1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	p - values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884238" y="2006600"/>
            <a:ext cx="40957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Suppose that you had the char array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2281238" y="2732088"/>
            <a:ext cx="4119562" cy="52863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2392363" y="2765425"/>
            <a:ext cx="39322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  h  i  s     i  s     g  o  o  d  .</a:t>
            </a:r>
          </a:p>
        </p:txBody>
      </p:sp>
      <p:sp>
        <p:nvSpPr>
          <p:cNvPr id="41989" name="Line 7"/>
          <p:cNvSpPr>
            <a:spLocks noChangeShapeType="1"/>
          </p:cNvSpPr>
          <p:nvPr/>
        </p:nvSpPr>
        <p:spPr bwMode="auto">
          <a:xfrm>
            <a:off x="2698750" y="2754313"/>
            <a:ext cx="0" cy="49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8"/>
          <p:cNvSpPr>
            <a:spLocks noChangeShapeType="1"/>
          </p:cNvSpPr>
          <p:nvPr/>
        </p:nvSpPr>
        <p:spPr bwMode="auto">
          <a:xfrm>
            <a:off x="3051175" y="2751138"/>
            <a:ext cx="0" cy="49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>
            <a:off x="3336925" y="2747963"/>
            <a:ext cx="0" cy="49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10"/>
          <p:cNvSpPr>
            <a:spLocks noChangeShapeType="1"/>
          </p:cNvSpPr>
          <p:nvPr/>
        </p:nvSpPr>
        <p:spPr bwMode="auto">
          <a:xfrm>
            <a:off x="3622675" y="2755900"/>
            <a:ext cx="0" cy="49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11"/>
          <p:cNvSpPr>
            <a:spLocks noChangeShapeType="1"/>
          </p:cNvSpPr>
          <p:nvPr/>
        </p:nvSpPr>
        <p:spPr bwMode="auto">
          <a:xfrm>
            <a:off x="3875088" y="2757488"/>
            <a:ext cx="0" cy="49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2"/>
          <p:cNvSpPr>
            <a:spLocks noChangeShapeType="1"/>
          </p:cNvSpPr>
          <p:nvPr/>
        </p:nvSpPr>
        <p:spPr bwMode="auto">
          <a:xfrm>
            <a:off x="4129088" y="2746375"/>
            <a:ext cx="0" cy="49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3"/>
          <p:cNvSpPr>
            <a:spLocks noChangeShapeType="1"/>
          </p:cNvSpPr>
          <p:nvPr/>
        </p:nvSpPr>
        <p:spPr bwMode="auto">
          <a:xfrm>
            <a:off x="4425950" y="2746375"/>
            <a:ext cx="0" cy="49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4"/>
          <p:cNvSpPr>
            <a:spLocks noChangeShapeType="1"/>
          </p:cNvSpPr>
          <p:nvPr/>
        </p:nvSpPr>
        <p:spPr bwMode="auto">
          <a:xfrm>
            <a:off x="4689475" y="2757488"/>
            <a:ext cx="0" cy="49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5"/>
          <p:cNvSpPr>
            <a:spLocks noChangeShapeType="1"/>
          </p:cNvSpPr>
          <p:nvPr/>
        </p:nvSpPr>
        <p:spPr bwMode="auto">
          <a:xfrm>
            <a:off x="5043488" y="2747963"/>
            <a:ext cx="0" cy="49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6"/>
          <p:cNvSpPr>
            <a:spLocks noChangeShapeType="1"/>
          </p:cNvSpPr>
          <p:nvPr/>
        </p:nvSpPr>
        <p:spPr bwMode="auto">
          <a:xfrm>
            <a:off x="5384800" y="2757488"/>
            <a:ext cx="0" cy="49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7"/>
          <p:cNvSpPr>
            <a:spLocks noChangeShapeType="1"/>
          </p:cNvSpPr>
          <p:nvPr/>
        </p:nvSpPr>
        <p:spPr bwMode="auto">
          <a:xfrm>
            <a:off x="5735638" y="2754313"/>
            <a:ext cx="0" cy="49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8"/>
          <p:cNvSpPr>
            <a:spLocks noChangeShapeType="1"/>
          </p:cNvSpPr>
          <p:nvPr/>
        </p:nvSpPr>
        <p:spPr bwMode="auto">
          <a:xfrm>
            <a:off x="6075363" y="2754313"/>
            <a:ext cx="0" cy="49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Text Box 19"/>
          <p:cNvSpPr txBox="1">
            <a:spLocks noChangeArrowheads="1"/>
          </p:cNvSpPr>
          <p:nvPr/>
        </p:nvSpPr>
        <p:spPr bwMode="auto">
          <a:xfrm>
            <a:off x="1787525" y="4398963"/>
            <a:ext cx="2439988" cy="5810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if you had a pointer,</a:t>
            </a:r>
          </a:p>
          <a:p>
            <a:pPr algn="l"/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 cPtr, that pointed here</a:t>
            </a:r>
          </a:p>
        </p:txBody>
      </p:sp>
      <p:sp>
        <p:nvSpPr>
          <p:cNvPr id="42002" name="Line 20"/>
          <p:cNvSpPr>
            <a:spLocks noChangeShapeType="1"/>
          </p:cNvSpPr>
          <p:nvPr/>
        </p:nvSpPr>
        <p:spPr bwMode="auto">
          <a:xfrm flipV="1">
            <a:off x="3932238" y="3273425"/>
            <a:ext cx="36512" cy="137636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Text Box 21"/>
          <p:cNvSpPr txBox="1">
            <a:spLocks noChangeArrowheads="1"/>
          </p:cNvSpPr>
          <p:nvPr/>
        </p:nvSpPr>
        <p:spPr bwMode="auto">
          <a:xfrm>
            <a:off x="4622800" y="4035425"/>
            <a:ext cx="2779713" cy="5810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and you put a null </a:t>
            </a:r>
          </a:p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terminating character here</a:t>
            </a:r>
          </a:p>
        </p:txBody>
      </p:sp>
      <p:sp>
        <p:nvSpPr>
          <p:cNvPr id="42004" name="Line 22"/>
          <p:cNvSpPr>
            <a:spLocks noChangeShapeType="1"/>
          </p:cNvSpPr>
          <p:nvPr/>
        </p:nvSpPr>
        <p:spPr bwMode="auto">
          <a:xfrm flipH="1" flipV="1">
            <a:off x="4583113" y="3316288"/>
            <a:ext cx="396875" cy="94773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Text Box 23"/>
          <p:cNvSpPr txBox="1">
            <a:spLocks noChangeArrowheads="1"/>
          </p:cNvSpPr>
          <p:nvPr/>
        </p:nvSpPr>
        <p:spPr bwMode="auto">
          <a:xfrm>
            <a:off x="3922713" y="5500688"/>
            <a:ext cx="2544762" cy="8255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then the statement</a:t>
            </a:r>
          </a:p>
          <a:p>
            <a:pPr algn="l"/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cout &lt;&lt; cPtr;</a:t>
            </a:r>
          </a:p>
          <a:p>
            <a:pPr algn="l"/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would display the word </a:t>
            </a:r>
            <a:r>
              <a:rPr lang="en-US" sz="1600" b="1" i="1">
                <a:solidFill>
                  <a:schemeClr val="bg1"/>
                </a:solidFill>
                <a:latin typeface="Comic Sans MS" pitchFamily="66" charset="0"/>
              </a:rPr>
              <a:t>is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328" y="1933583"/>
            <a:ext cx="5149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Common Pointer Errors</a:t>
            </a:r>
            <a:endParaRPr lang="en-US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9790" y="3171724"/>
            <a:ext cx="7276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Trying to dereference a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nullptr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or uninitialized pointer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Confusing pointers with the data to which they point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Returning a pointer to data declared locally in a function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18704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544286" y="154305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Topics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322638" y="2838450"/>
            <a:ext cx="3759362" cy="163121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Pointers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Pointer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Arithmetic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Pointers and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Arrays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Heap memory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he 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and 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delete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operators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100" name="Picture 6" descr="WB0225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6588" y="29305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8" descr="WB0225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6588" y="3283559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9" descr="WB0225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6588" y="3569214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WB0225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6588" y="388230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WB0225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6588" y="420615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9269" y="2743199"/>
            <a:ext cx="424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Pointers to Functions</a:t>
            </a:r>
            <a:endParaRPr lang="en-US" sz="32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43590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6702" y="2248930"/>
            <a:ext cx="4482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Suppose that you wanted to display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table of values like this: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8857" y="3657600"/>
            <a:ext cx="153439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AutoNum type="arabicPlain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  1</a:t>
            </a:r>
          </a:p>
          <a:p>
            <a:pPr marL="457200" indent="-457200" algn="l">
              <a:buAutoNum type="arabicPlain" startAt="2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  4</a:t>
            </a:r>
          </a:p>
          <a:p>
            <a:pPr marL="457200" indent="-457200" algn="l">
              <a:buAutoNum type="arabicPlain" startAt="3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  9</a:t>
            </a:r>
          </a:p>
          <a:p>
            <a:pPr marL="457200" indent="-457200" algn="l">
              <a:buAutoNum type="arabicPlain" startAt="4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 16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…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3329848" y="3491472"/>
            <a:ext cx="2092411" cy="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608857" y="3122140"/>
            <a:ext cx="3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x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6054" y="3122140"/>
            <a:ext cx="109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f(x) = x</a:t>
            </a:r>
            <a:r>
              <a:rPr lang="en-US" sz="1800" baseline="30000" dirty="0" smtClean="0">
                <a:solidFill>
                  <a:schemeClr val="bg1"/>
                </a:solidFill>
                <a:latin typeface="Comic Sans MS" pitchFamily="66" charset="0"/>
              </a:rPr>
              <a:t>2</a:t>
            </a:r>
            <a:endParaRPr lang="en-US" sz="1800" baseline="30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267200" y="3122140"/>
            <a:ext cx="16476" cy="2463114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58497646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85623" y="2180679"/>
            <a:ext cx="3708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You could write this function: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5623" y="3006811"/>
            <a:ext cx="3690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void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printTable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( )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for (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x = 0; x &lt; 10; x++)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{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y = x * x;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cout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&lt;&lt; x &lt;&lt; ‘\t’ &lt;&lt; y &lt;&lt;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endl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}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513511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5402" y="2570207"/>
            <a:ext cx="53415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But suppose that you also wanted to output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table of x and f(x) = x - 1?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or …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x and f(x) =  x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or …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451654" y="4160108"/>
            <a:ext cx="86497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538151" y="4160108"/>
            <a:ext cx="33724" cy="19758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3571875" y="4160108"/>
            <a:ext cx="66675" cy="19758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638550" y="4160108"/>
            <a:ext cx="190500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8234212"/>
      </p:ext>
    </p:extLst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4244" y="1167897"/>
            <a:ext cx="2678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Function Pointers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044" y="2317687"/>
            <a:ext cx="6713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 C++ it is possible to pass the address of a function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as a parameter to another function. The prototype for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such a function looks like this: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7585" y="3781097"/>
            <a:ext cx="3839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void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doSomething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f(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) );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90127" y="4549917"/>
            <a:ext cx="4041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CCECFF"/>
                </a:solidFill>
                <a:latin typeface="Comic Sans MS" pitchFamily="66" charset="0"/>
              </a:rPr>
              <a:t>This is a pointer to a function</a:t>
            </a:r>
          </a:p>
          <a:p>
            <a:pPr algn="l"/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 </a:t>
            </a:r>
            <a:r>
              <a:rPr lang="en-US" sz="1400" dirty="0" smtClean="0">
                <a:solidFill>
                  <a:srgbClr val="CCECFF"/>
                </a:solidFill>
                <a:latin typeface="Comic Sans MS" pitchFamily="66" charset="0"/>
              </a:rPr>
              <a:t>  * The function f takes an integer parameter</a:t>
            </a:r>
          </a:p>
          <a:p>
            <a:pPr algn="l"/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 </a:t>
            </a:r>
            <a:r>
              <a:rPr lang="en-US" sz="1400" dirty="0" smtClean="0">
                <a:solidFill>
                  <a:srgbClr val="CCECFF"/>
                </a:solidFill>
                <a:latin typeface="Comic Sans MS" pitchFamily="66" charset="0"/>
              </a:rPr>
              <a:t>  * The function f returns an integer</a:t>
            </a:r>
            <a:endParaRPr lang="en-US" sz="14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5591387" y="4106574"/>
            <a:ext cx="0" cy="36871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547585" y="5657291"/>
            <a:ext cx="4164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void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doSomething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(*f)(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) );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06175" y="4919249"/>
            <a:ext cx="3318553" cy="556877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not necessary to do this: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(the compiler does it for you!)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770616" y="5198724"/>
            <a:ext cx="1746606" cy="45856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77425908"/>
      </p:ext>
    </p:extLst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2974" y="1684594"/>
            <a:ext cx="4225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Let’s write a function to compute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square of an integer: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7468" y="3237471"/>
            <a:ext cx="1933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800" dirty="0">
                <a:solidFill>
                  <a:schemeClr val="bg1"/>
                </a:solidFill>
                <a:latin typeface="Comic Sans MS" pitchFamily="66" charset="0"/>
              </a:rPr>
              <a:t>int square(int n</a:t>
            </a:r>
            <a:r>
              <a:rPr lang="pt-BR" sz="1800" dirty="0" smtClean="0">
                <a:solidFill>
                  <a:schemeClr val="bg1"/>
                </a:solidFill>
                <a:latin typeface="Comic Sans MS" pitchFamily="66" charset="0"/>
              </a:rPr>
              <a:t>)</a:t>
            </a:r>
          </a:p>
          <a:p>
            <a:pPr algn="l"/>
            <a:r>
              <a:rPr lang="pt-BR" sz="18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pt-BR" sz="1800" dirty="0" smtClean="0">
                <a:solidFill>
                  <a:schemeClr val="bg1"/>
                </a:solidFill>
                <a:latin typeface="Comic Sans MS" pitchFamily="66" charset="0"/>
              </a:rPr>
              <a:t>      return </a:t>
            </a:r>
            <a:r>
              <a:rPr lang="pt-BR" sz="1800" dirty="0">
                <a:solidFill>
                  <a:schemeClr val="bg1"/>
                </a:solidFill>
                <a:latin typeface="Comic Sans MS" pitchFamily="66" charset="0"/>
              </a:rPr>
              <a:t>n * n</a:t>
            </a:r>
            <a:r>
              <a:rPr lang="pt-BR" sz="18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r>
              <a:rPr lang="pt-BR" sz="18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5165"/>
      </p:ext>
    </p:extLst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2491" y="1614618"/>
            <a:ext cx="457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… and write the function to print a table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            like this: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2916" y="3097427"/>
            <a:ext cx="37866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void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printTable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rgbClr val="FFC000"/>
                </a:solidFill>
                <a:latin typeface="Comic Sans MS" pitchFamily="66" charset="0"/>
              </a:rPr>
              <a:t>f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) )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cout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&lt;&lt;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setprecision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(2);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for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x = 1; x &lt; 10; x++)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{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</a:t>
            </a:r>
            <a:r>
              <a:rPr lang="en-US" sz="1800" dirty="0" err="1" smtClean="0">
                <a:solidFill>
                  <a:srgbClr val="FFC000"/>
                </a:solidFill>
                <a:latin typeface="Comic Sans MS" pitchFamily="66" charset="0"/>
              </a:rPr>
              <a:t>int</a:t>
            </a:r>
            <a:r>
              <a:rPr lang="en-US" sz="18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mic Sans MS" pitchFamily="66" charset="0"/>
              </a:rPr>
              <a:t>y = f(x);</a:t>
            </a:r>
          </a:p>
          <a:p>
            <a:pPr algn="l"/>
            <a:r>
              <a:rPr lang="fr-FR" sz="1800" dirty="0" smtClean="0">
                <a:solidFill>
                  <a:schemeClr val="bg1"/>
                </a:solidFill>
                <a:latin typeface="Comic Sans MS" pitchFamily="66" charset="0"/>
              </a:rPr>
              <a:t>          cout </a:t>
            </a:r>
            <a:r>
              <a:rPr lang="fr-FR" sz="1800" dirty="0">
                <a:solidFill>
                  <a:schemeClr val="bg1"/>
                </a:solidFill>
                <a:latin typeface="Comic Sans MS" pitchFamily="66" charset="0"/>
              </a:rPr>
              <a:t>&lt;&lt; x &lt;&lt; '\t' &lt;&lt; y &lt;&lt; </a:t>
            </a:r>
            <a:r>
              <a:rPr lang="fr-FR" sz="1800" dirty="0" err="1">
                <a:solidFill>
                  <a:schemeClr val="bg1"/>
                </a:solidFill>
                <a:latin typeface="Comic Sans MS" pitchFamily="66" charset="0"/>
              </a:rPr>
              <a:t>endl</a:t>
            </a:r>
            <a:r>
              <a:rPr lang="fr-FR" sz="18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}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8440" y="4473146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call the function f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 bwMode="auto">
          <a:xfrm flipH="1" flipV="1">
            <a:off x="5049795" y="4627034"/>
            <a:ext cx="898645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09521133"/>
      </p:ext>
    </p:extLst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2491" y="1614618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… It’s as if we wrote it like this: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2916" y="3097427"/>
            <a:ext cx="37866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void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printTable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mic Sans MS" pitchFamily="66" charset="0"/>
              </a:rPr>
              <a:t>(*f)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) )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cout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&lt;&lt;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setprecision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(2);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for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x = 1; x &lt; 10; x++)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{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</a:t>
            </a:r>
            <a:r>
              <a:rPr lang="en-US" sz="1800" dirty="0" err="1" smtClean="0">
                <a:solidFill>
                  <a:srgbClr val="FFC000"/>
                </a:solidFill>
                <a:latin typeface="Comic Sans MS" pitchFamily="66" charset="0"/>
              </a:rPr>
              <a:t>int</a:t>
            </a:r>
            <a:r>
              <a:rPr lang="en-US" sz="18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mic Sans MS" pitchFamily="66" charset="0"/>
              </a:rPr>
              <a:t>y = f(x);</a:t>
            </a:r>
          </a:p>
          <a:p>
            <a:pPr algn="l"/>
            <a:r>
              <a:rPr lang="fr-FR" sz="1800" dirty="0" smtClean="0">
                <a:solidFill>
                  <a:schemeClr val="bg1"/>
                </a:solidFill>
                <a:latin typeface="Comic Sans MS" pitchFamily="66" charset="0"/>
              </a:rPr>
              <a:t>          cout </a:t>
            </a:r>
            <a:r>
              <a:rPr lang="fr-FR" sz="1800" dirty="0">
                <a:solidFill>
                  <a:schemeClr val="bg1"/>
                </a:solidFill>
                <a:latin typeface="Comic Sans MS" pitchFamily="66" charset="0"/>
              </a:rPr>
              <a:t>&lt;&lt; x &lt;&lt; '\t' &lt;&lt; y &lt;&lt; </a:t>
            </a:r>
            <a:r>
              <a:rPr lang="fr-FR" sz="1800" dirty="0" err="1">
                <a:solidFill>
                  <a:schemeClr val="bg1"/>
                </a:solidFill>
                <a:latin typeface="Comic Sans MS" pitchFamily="66" charset="0"/>
              </a:rPr>
              <a:t>endl</a:t>
            </a:r>
            <a:r>
              <a:rPr lang="fr-FR" sz="18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}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2218" y="2338187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pointer to a function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 bwMode="auto">
          <a:xfrm flipH="1">
            <a:off x="5404022" y="2492076"/>
            <a:ext cx="748196" cy="6053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948440" y="4473146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call the function f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 bwMode="auto">
          <a:xfrm flipH="1" flipV="1">
            <a:off x="5049795" y="4627034"/>
            <a:ext cx="898645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3629333"/>
      </p:ext>
    </p:extLst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2500" y="2480370"/>
            <a:ext cx="6720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To pass this function as a parameter to the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printTable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function, we simply pass the function’s name like this: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3257" y="3490645"/>
            <a:ext cx="6606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printTable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(square);  // Same as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printTable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(&amp;square);</a:t>
            </a:r>
          </a:p>
        </p:txBody>
      </p:sp>
    </p:spTree>
    <p:extLst>
      <p:ext uri="{BB962C8B-B14F-4D97-AF65-F5344CB8AC3E}">
        <p14:creationId xmlns:p14="http://schemas.microsoft.com/office/powerpoint/2010/main" val="1085829633"/>
      </p:ext>
    </p:extLst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8180" y="2491860"/>
            <a:ext cx="73757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power in this approach is that the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printTable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function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can now print a table of the integers 1 through 10 and some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value that is computed on each of those integers.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But … the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printTable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function doesn’t know what calculation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it is going to do. That knowledge is passed to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printTable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as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pointer to the function that actually does the calculation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– in this case, the square function.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72562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1010756" y="2677864"/>
            <a:ext cx="7356501" cy="193899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Pointers are one of the most powerful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but most difficult concepts to master in 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programming.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Languages like C# don’t use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pointers directly, except under special conditions,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because they can be error-prone.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674783" y="132757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Dynamic Memory Allocation</a:t>
            </a: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2597150" y="2833688"/>
            <a:ext cx="4046538" cy="36623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Review: Consider the following code:</a:t>
            </a:r>
          </a:p>
          <a:p>
            <a:pPr algn="l"/>
            <a:endParaRPr lang="en-US" sz="18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int valueOne = 10;</a:t>
            </a:r>
          </a:p>
          <a:p>
            <a:pPr algn="l"/>
            <a:endParaRPr lang="en-US" sz="18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int someFunction( )</a:t>
            </a: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 int valueTwo = 5;</a:t>
            </a: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 . . .</a:t>
            </a: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}</a:t>
            </a:r>
          </a:p>
          <a:p>
            <a:pPr algn="l"/>
            <a:endParaRPr lang="en-US" sz="18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int main ( )</a:t>
            </a: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 . . .</a:t>
            </a: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4829175" y="3286125"/>
            <a:ext cx="3232150" cy="5810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this is a global variable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it is stored in the data segment.</a:t>
            </a:r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4838700" y="4418013"/>
            <a:ext cx="2522538" cy="5810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this is a local variable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it is stored on the stack.</a:t>
            </a:r>
          </a:p>
        </p:txBody>
      </p:sp>
    </p:spTree>
    <p:extLst>
      <p:ext uri="{BB962C8B-B14F-4D97-AF65-F5344CB8AC3E}">
        <p14:creationId xmlns:p14="http://schemas.microsoft.com/office/powerpoint/2010/main" val="4522048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6" grpId="0"/>
      <p:bldP spid="25600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72548" y="133364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Dynamic Memory Allocation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597150" y="2833688"/>
            <a:ext cx="4046538" cy="36623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Review: Consider the following code:</a:t>
            </a:r>
          </a:p>
          <a:p>
            <a:pPr algn="l"/>
            <a:endParaRPr lang="en-US" sz="18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int valueOne = 10;</a:t>
            </a:r>
          </a:p>
          <a:p>
            <a:pPr algn="l"/>
            <a:endParaRPr lang="en-US" sz="18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int someFunction( )</a:t>
            </a: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 int valueTwo = 5;</a:t>
            </a: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 . . .</a:t>
            </a: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}</a:t>
            </a:r>
          </a:p>
          <a:p>
            <a:pPr algn="l"/>
            <a:endParaRPr lang="en-US" sz="18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int main ( )</a:t>
            </a: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. . .</a:t>
            </a: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4829175" y="3286125"/>
            <a:ext cx="3460750" cy="5810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err="1">
                <a:solidFill>
                  <a:srgbClr val="CCECFF"/>
                </a:solidFill>
                <a:latin typeface="Comic Sans MS" pitchFamily="66" charset="0"/>
              </a:rPr>
              <a:t>valueOne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 exists for the entire life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of the program.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4838700" y="4418013"/>
            <a:ext cx="3616696" cy="5847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err="1">
                <a:solidFill>
                  <a:srgbClr val="CCECFF"/>
                </a:solidFill>
                <a:latin typeface="Comic Sans MS" pitchFamily="66" charset="0"/>
              </a:rPr>
              <a:t>valueTwo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 comes into 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existence here</a:t>
            </a:r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  <a:p>
            <a:pPr algn="l"/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disappears 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when 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the function 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ends.</a:t>
            </a:r>
          </a:p>
        </p:txBody>
      </p:sp>
    </p:spTree>
    <p:extLst>
      <p:ext uri="{BB962C8B-B14F-4D97-AF65-F5344CB8AC3E}">
        <p14:creationId xmlns:p14="http://schemas.microsoft.com/office/powerpoint/2010/main" val="2626737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/>
      <p:bldP spid="25805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1597252" y="2765879"/>
            <a:ext cx="6665607" cy="83099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What if </a:t>
            </a:r>
            <a:r>
              <a:rPr lang="en-US" b="1" dirty="0">
                <a:solidFill>
                  <a:schemeClr val="bg1"/>
                </a:solidFill>
                <a:latin typeface="Comic Sans MS" pitchFamily="66" charset="0"/>
              </a:rPr>
              <a:t>you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want to control when a variable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comes into existence, and when it goes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away?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922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1252538" y="3768725"/>
            <a:ext cx="4835525" cy="10064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a = new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;  // returns an address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CoinBank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myBank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= new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CoinBank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(5,3);</a:t>
            </a:r>
          </a:p>
        </p:txBody>
      </p: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1730567" y="2241951"/>
            <a:ext cx="1786066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This is a pointer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47108" name="Line 6"/>
          <p:cNvSpPr>
            <a:spLocks noChangeShapeType="1"/>
          </p:cNvSpPr>
          <p:nvPr/>
        </p:nvSpPr>
        <p:spPr bwMode="auto">
          <a:xfrm flipH="1">
            <a:off x="2049463" y="2678113"/>
            <a:ext cx="617537" cy="1101725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CCECFF"/>
              </a:solidFill>
            </a:endParaRPr>
          </a:p>
        </p:txBody>
      </p:sp>
      <p:sp>
        <p:nvSpPr>
          <p:cNvPr id="47109" name="Text Box 7"/>
          <p:cNvSpPr txBox="1">
            <a:spLocks noChangeArrowheads="1"/>
          </p:cNvSpPr>
          <p:nvPr/>
        </p:nvSpPr>
        <p:spPr bwMode="auto">
          <a:xfrm>
            <a:off x="3973513" y="2438400"/>
            <a:ext cx="4632325" cy="8255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This variable is stored on the heap.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Storage from the heap is allocated dynamically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as your program executes,</a:t>
            </a:r>
          </a:p>
        </p:txBody>
      </p:sp>
      <p:sp>
        <p:nvSpPr>
          <p:cNvPr id="47110" name="Line 8"/>
          <p:cNvSpPr>
            <a:spLocks noChangeShapeType="1"/>
          </p:cNvSpPr>
          <p:nvPr/>
        </p:nvSpPr>
        <p:spPr bwMode="auto">
          <a:xfrm flipH="1">
            <a:off x="3062288" y="3040063"/>
            <a:ext cx="838200" cy="760412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CCECFF"/>
              </a:solidFill>
            </a:endParaRPr>
          </a:p>
        </p:txBody>
      </p:sp>
      <p:sp>
        <p:nvSpPr>
          <p:cNvPr id="47112" name="Line 10"/>
          <p:cNvSpPr>
            <a:spLocks noChangeShapeType="1"/>
          </p:cNvSpPr>
          <p:nvPr/>
        </p:nvSpPr>
        <p:spPr bwMode="auto">
          <a:xfrm>
            <a:off x="3878263" y="3051175"/>
            <a:ext cx="682625" cy="1322388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Text Box 11"/>
          <p:cNvSpPr txBox="1">
            <a:spLocks noChangeArrowheads="1"/>
          </p:cNvSpPr>
          <p:nvPr/>
        </p:nvSpPr>
        <p:spPr bwMode="auto">
          <a:xfrm>
            <a:off x="1443038" y="5235575"/>
            <a:ext cx="6003567" cy="83099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These 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variables 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come into existence when they are declared.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They don’t have names, but are accessed through pointers.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They 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occupy memory until 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explicitly deleted.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0235" y="1003506"/>
            <a:ext cx="3567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The new operator</a:t>
            </a:r>
            <a:endParaRPr lang="en-US" sz="3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825026" y="2702011"/>
            <a:ext cx="1811082" cy="1713470"/>
          </a:xfrm>
          <a:custGeom>
            <a:avLst/>
            <a:gdLst>
              <a:gd name="connsiteX0" fmla="*/ 1811082 w 1811082"/>
              <a:gd name="connsiteY0" fmla="*/ 0 h 1713470"/>
              <a:gd name="connsiteX1" fmla="*/ 48185 w 1811082"/>
              <a:gd name="connsiteY1" fmla="*/ 461319 h 1713470"/>
              <a:gd name="connsiteX2" fmla="*/ 460077 w 1811082"/>
              <a:gd name="connsiteY2" fmla="*/ 1713470 h 1713470"/>
              <a:gd name="connsiteX3" fmla="*/ 460077 w 1811082"/>
              <a:gd name="connsiteY3" fmla="*/ 1713470 h 171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1082" h="1713470">
                <a:moveTo>
                  <a:pt x="1811082" y="0"/>
                </a:moveTo>
                <a:cubicBezTo>
                  <a:pt x="1042217" y="87870"/>
                  <a:pt x="273352" y="175741"/>
                  <a:pt x="48185" y="461319"/>
                </a:cubicBezTo>
                <a:cubicBezTo>
                  <a:pt x="-176982" y="746897"/>
                  <a:pt x="460077" y="1713470"/>
                  <a:pt x="460077" y="1713470"/>
                </a:cubicBezTo>
                <a:lnTo>
                  <a:pt x="460077" y="1713470"/>
                </a:lnTo>
              </a:path>
            </a:pathLst>
          </a:custGeom>
          <a:noFill/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417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817" y="2234152"/>
            <a:ext cx="60789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Some languages, like Java and C# have a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garbage collector to clean up data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on the heap that is no longer in use.</a:t>
            </a:r>
          </a:p>
          <a:p>
            <a:pPr algn="l"/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C++ does not – you have to do it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!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That’s what destructors are for.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79306"/>
      </p:ext>
    </p:extLst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985838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delete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16251" y="2355564"/>
            <a:ext cx="8299450" cy="31702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Dynamically allocated variables will stay around until you explicitly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delete them. Thus, they are completely under programmer control.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To delete a dynamically allocated variable you would write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         delete a;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where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a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is a pointer to the variable. 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When dynamically allocated variables are not properly deleted, your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program will have a “memory leak”, which is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really bad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5947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Dynamic Arrays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958850" y="2179638"/>
            <a:ext cx="7429500" cy="10064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Recall that when we talked about arrays, we noted that the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array size given in the array declaration had to be a constant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value. That is, the array size had to be fixed at compile time.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949325" y="3557588"/>
            <a:ext cx="7292975" cy="2225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This presents some difficulties: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 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* either we guess too low and the array is not big enough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   to hold all of the data required, or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* we guess to high and we waste space because elements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   of the array are not used.</a:t>
            </a:r>
          </a:p>
        </p:txBody>
      </p:sp>
    </p:spTree>
    <p:extLst>
      <p:ext uri="{BB962C8B-B14F-4D97-AF65-F5344CB8AC3E}">
        <p14:creationId xmlns:p14="http://schemas.microsoft.com/office/powerpoint/2010/main" val="980915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795463" y="1619250"/>
            <a:ext cx="6216766" cy="107721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One approach to solving this problem is to allocate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storage required for the array at run-time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(This is what vector does.)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236663" y="2889641"/>
            <a:ext cx="3854450" cy="2835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size;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&lt;&lt; “How big is the array?”;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cin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&gt;&gt; size;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*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myArray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myArray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[size];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4455452" y="4767955"/>
            <a:ext cx="4397375" cy="10699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since we are allocating storage at run-time,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we are allowed to use a variable as the array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size.</a:t>
            </a:r>
          </a:p>
          <a:p>
            <a:pPr algn="l"/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387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092200" y="2565400"/>
            <a:ext cx="7210628" cy="107721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Now, remembering the relationship between an array name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and a pointer, we can use the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pointer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just like a normal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array…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260725" y="3821113"/>
            <a:ext cx="2555875" cy="701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myArray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[5] = 15;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&lt;&lt;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myArray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[n];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343" y="5094197"/>
            <a:ext cx="7428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Remember,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myArray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is just the name of the pointer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where we saved the address returned by the new operator.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08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delete [ ]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203325" y="2014538"/>
            <a:ext cx="7762061" cy="70788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Whenever you use [ ] with </a:t>
            </a:r>
            <a:r>
              <a:rPr lang="en-US" sz="2000" i="1" dirty="0">
                <a:solidFill>
                  <a:schemeClr val="bg1"/>
                </a:solidFill>
                <a:latin typeface="Comic Sans MS" pitchFamily="66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to allocate an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array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dynamically,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you must use the corresponding form of the delete,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delete [ ]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673350" y="2906713"/>
            <a:ext cx="3556000" cy="31400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That is, if you write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   int *myArray;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   myArray = new int [10];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You must write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   delete [ ] myArray;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to delete the array!</a:t>
            </a:r>
          </a:p>
        </p:txBody>
      </p:sp>
    </p:spTree>
    <p:extLst>
      <p:ext uri="{BB962C8B-B14F-4D97-AF65-F5344CB8AC3E}">
        <p14:creationId xmlns:p14="http://schemas.microsoft.com/office/powerpoint/2010/main" val="19986666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057400" y="1839913"/>
            <a:ext cx="6165850" cy="10064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Assume that we have declared an integer variable</a:t>
            </a:r>
          </a:p>
          <a:p>
            <a:pPr algn="l"/>
            <a:r>
              <a:rPr lang="en-US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v1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and that the compiler has assigned the memory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location 000032 for that integer value.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581400" y="3581400"/>
            <a:ext cx="2590800" cy="533400"/>
          </a:xfrm>
          <a:prstGeom prst="rect">
            <a:avLst/>
          </a:prstGeom>
          <a:solidFill>
            <a:srgbClr val="CCFFFF"/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4876800" y="3581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4191000" y="3581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5486400" y="3581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2590800" y="3702050"/>
            <a:ext cx="8509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000032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1524000" y="4879975"/>
            <a:ext cx="3233578" cy="95410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 dirty="0">
                <a:solidFill>
                  <a:srgbClr val="92D050"/>
                </a:solidFill>
                <a:latin typeface="Comic Sans MS" pitchFamily="66" charset="0"/>
              </a:rPr>
              <a:t>if integer variables take up 4 bytes</a:t>
            </a:r>
          </a:p>
          <a:p>
            <a:pPr algn="l"/>
            <a:r>
              <a:rPr lang="en-US" sz="1400" dirty="0">
                <a:solidFill>
                  <a:srgbClr val="92D050"/>
                </a:solidFill>
                <a:latin typeface="Comic Sans MS" pitchFamily="66" charset="0"/>
              </a:rPr>
              <a:t>of memory on this computer, then </a:t>
            </a:r>
          </a:p>
          <a:p>
            <a:pPr algn="l"/>
            <a:r>
              <a:rPr lang="en-US" sz="1400" dirty="0">
                <a:solidFill>
                  <a:srgbClr val="92D050"/>
                </a:solidFill>
                <a:latin typeface="Comic Sans MS" pitchFamily="66" charset="0"/>
              </a:rPr>
              <a:t>the address of the first byte of the</a:t>
            </a:r>
          </a:p>
          <a:p>
            <a:pPr algn="l"/>
            <a:r>
              <a:rPr lang="en-US" sz="1400" dirty="0">
                <a:solidFill>
                  <a:srgbClr val="92D050"/>
                </a:solidFill>
                <a:latin typeface="Comic Sans MS" pitchFamily="66" charset="0"/>
              </a:rPr>
              <a:t>integer is 000032.</a:t>
            </a:r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 flipV="1">
            <a:off x="2667000" y="3886200"/>
            <a:ext cx="1066800" cy="9906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4780402" y="4507832"/>
            <a:ext cx="3765550" cy="16160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v1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is the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name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of the variable.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We can access the variable by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simply using its name.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v1 = 34;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3232" y="2561967"/>
            <a:ext cx="61975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If you do not delete dynamically allocated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data when you are done with it, your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program may crash and it has the 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potential to crash your computer.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24703"/>
      </p:ext>
    </p:extLst>
  </p:cSld>
  <p:clrMapOvr>
    <a:masterClrMapping/>
  </p:clrMapOvr>
  <p:transition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The -&gt; Operator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895475" y="2246313"/>
            <a:ext cx="5583580" cy="10156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When we dynamically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allocate storage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for an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object,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can use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arrow operator as a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shorthand for dereference: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321719" y="4083461"/>
            <a:ext cx="5456943" cy="193899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piggyBankPtr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= new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PiggyBank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piggyBankPtr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-&gt;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moneyInBank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= 12.45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second statement above is the same as: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(*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piggyBankPtr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).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moneyInBank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= 12.45;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364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3545" y="2906486"/>
            <a:ext cx="169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Vectors</a:t>
            </a:r>
            <a:endParaRPr lang="en-US" sz="32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64787"/>
      </p:ext>
    </p:extLst>
  </p:cSld>
  <p:clrMapOvr>
    <a:masterClrMapping/>
  </p:clrMapOvr>
  <p:transition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1149" y="1659092"/>
            <a:ext cx="785356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Internally, a Vector is just an array that has been 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dynamically allocated. Recall that a Vector has the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following functions (among others):</a:t>
            </a: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* constructors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* size( )  returns the number of elements in the vector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* capacity( )  returns the maximum number of elements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that the vector can hold at the moment (its allocation)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*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push_back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elem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)  adds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elem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to the end of the vector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* clear( )  removes all of the elements from the vector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* at(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idx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) returns the element at index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idx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(checks bounds)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* [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idx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] returns the element at index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idx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(no bounds check)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79550"/>
      </p:ext>
    </p:extLst>
  </p:cSld>
  <p:clrMapOvr>
    <a:masterClrMapping/>
  </p:clrMapOvr>
  <p:transition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 bwMode="auto">
          <a:xfrm>
            <a:off x="1240971" y="1469571"/>
            <a:ext cx="3320143" cy="2764972"/>
          </a:xfrm>
          <a:prstGeom prst="cloud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8722" y="1007906"/>
            <a:ext cx="196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Vector object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1828" y="2046514"/>
            <a:ext cx="1904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pointer to array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1828" y="2568246"/>
            <a:ext cx="1904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size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1828" y="3069771"/>
            <a:ext cx="1904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capacity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279569" y="1954988"/>
            <a:ext cx="1480457" cy="243119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9546" y="4535294"/>
            <a:ext cx="1042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dynamic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array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279569" y="2416653"/>
            <a:ext cx="1480457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279569" y="2873853"/>
            <a:ext cx="1480457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268679" y="3352845"/>
            <a:ext cx="1480457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290454" y="3841116"/>
            <a:ext cx="1480457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114800" y="2223504"/>
            <a:ext cx="1088571" cy="0"/>
          </a:xfrm>
          <a:prstGeom prst="straightConnector1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26247294"/>
      </p:ext>
    </p:extLst>
  </p:cSld>
  <p:clrMapOvr>
    <a:masterClrMapping/>
  </p:clrMapOvr>
  <p:transition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2509" y="2144172"/>
            <a:ext cx="6707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When a Vector is full, and you push another element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into the vector, it automatically increases its capacity.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1513" y="3494315"/>
            <a:ext cx="68210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It does this by dynamically allocating another, larger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rray, and copies the data from the existing array into </a:t>
            </a:r>
          </a:p>
          <a:p>
            <a:pPr algn="l"/>
            <a:r>
              <a:rPr lang="en-US" sz="2000" smtClean="0">
                <a:solidFill>
                  <a:schemeClr val="bg1"/>
                </a:solidFill>
                <a:latin typeface="Comic Sans MS" pitchFamily="66" charset="0"/>
              </a:rPr>
              <a:t>the new one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. After of the data is copied, it deletes the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old array.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8733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3581400" y="3581400"/>
            <a:ext cx="2590800" cy="533400"/>
          </a:xfrm>
          <a:prstGeom prst="rect">
            <a:avLst/>
          </a:prstGeom>
          <a:solidFill>
            <a:srgbClr val="CCFFFF"/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Line 4"/>
          <p:cNvSpPr>
            <a:spLocks noChangeShapeType="1"/>
          </p:cNvSpPr>
          <p:nvPr/>
        </p:nvSpPr>
        <p:spPr bwMode="auto">
          <a:xfrm>
            <a:off x="4876800" y="3581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Line 5"/>
          <p:cNvSpPr>
            <a:spLocks noChangeShapeType="1"/>
          </p:cNvSpPr>
          <p:nvPr/>
        </p:nvSpPr>
        <p:spPr bwMode="auto">
          <a:xfrm>
            <a:off x="4191000" y="3581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>
            <a:off x="5486400" y="3581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590800" y="3702050"/>
            <a:ext cx="8509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000032</a:t>
            </a:r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2286000" y="2068513"/>
            <a:ext cx="484822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address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of the variable is 000032.</a:t>
            </a:r>
          </a:p>
        </p:txBody>
      </p:sp>
      <p:sp>
        <p:nvSpPr>
          <p:cNvPr id="8200" name="Text Box 12"/>
          <p:cNvSpPr txBox="1">
            <a:spLocks noChangeArrowheads="1"/>
          </p:cNvSpPr>
          <p:nvPr/>
        </p:nvSpPr>
        <p:spPr bwMode="auto">
          <a:xfrm>
            <a:off x="2401888" y="4748213"/>
            <a:ext cx="5313362" cy="701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We can store the address of a variable in a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special data type called a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pointer.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962400" y="2133600"/>
            <a:ext cx="2113079" cy="132343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v1;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*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v1Ptr = &amp;v1;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5486400" y="1374775"/>
            <a:ext cx="3243196" cy="73866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this statement declares the integer </a:t>
            </a:r>
          </a:p>
          <a:p>
            <a:pPr algn="l"/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variable </a:t>
            </a:r>
            <a:r>
              <a:rPr lang="en-US" sz="1400" i="1" dirty="0">
                <a:solidFill>
                  <a:srgbClr val="CCECFF"/>
                </a:solidFill>
                <a:latin typeface="Comic Sans MS" pitchFamily="66" charset="0"/>
              </a:rPr>
              <a:t>v1</a:t>
            </a:r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. Let us assume that the </a:t>
            </a:r>
          </a:p>
          <a:p>
            <a:pPr algn="l"/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address of </a:t>
            </a:r>
            <a:r>
              <a:rPr lang="en-US" sz="1400" i="1" dirty="0">
                <a:solidFill>
                  <a:srgbClr val="CCECFF"/>
                </a:solidFill>
                <a:latin typeface="Comic Sans MS" pitchFamily="66" charset="0"/>
              </a:rPr>
              <a:t>v1</a:t>
            </a:r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 </a:t>
            </a:r>
            <a:r>
              <a:rPr lang="en-US" sz="1400" dirty="0" smtClean="0">
                <a:solidFill>
                  <a:srgbClr val="CCECFF"/>
                </a:solidFill>
                <a:latin typeface="Comic Sans MS" pitchFamily="66" charset="0"/>
              </a:rPr>
              <a:t> in memory is </a:t>
            </a:r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000032.</a:t>
            </a:r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 flipH="1">
            <a:off x="4800600" y="1828800"/>
            <a:ext cx="762000" cy="4572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Text Box 8"/>
          <p:cNvSpPr txBox="1">
            <a:spLocks noChangeArrowheads="1"/>
          </p:cNvSpPr>
          <p:nvPr/>
        </p:nvSpPr>
        <p:spPr bwMode="auto">
          <a:xfrm>
            <a:off x="4648200" y="4117975"/>
            <a:ext cx="4403770" cy="95410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this </a:t>
            </a:r>
            <a:r>
              <a:rPr lang="en-US" sz="1400" dirty="0" smtClean="0">
                <a:solidFill>
                  <a:srgbClr val="CCECFF"/>
                </a:solidFill>
                <a:latin typeface="Comic Sans MS" pitchFamily="66" charset="0"/>
              </a:rPr>
              <a:t>expression stores </a:t>
            </a:r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the address of the variable</a:t>
            </a:r>
          </a:p>
          <a:p>
            <a:pPr algn="l"/>
            <a:r>
              <a:rPr lang="en-US" sz="1400" i="1" dirty="0">
                <a:solidFill>
                  <a:srgbClr val="CCECFF"/>
                </a:solidFill>
                <a:latin typeface="Comic Sans MS" pitchFamily="66" charset="0"/>
              </a:rPr>
              <a:t>v1</a:t>
            </a:r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 in the variable </a:t>
            </a:r>
            <a:r>
              <a:rPr lang="en-US" sz="1400" i="1" dirty="0">
                <a:solidFill>
                  <a:srgbClr val="CCECFF"/>
                </a:solidFill>
                <a:latin typeface="Comic Sans MS" pitchFamily="66" charset="0"/>
              </a:rPr>
              <a:t>v1Ptr</a:t>
            </a:r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.</a:t>
            </a:r>
          </a:p>
          <a:p>
            <a:pPr algn="l"/>
            <a:endParaRPr lang="en-US" sz="1400" dirty="0">
              <a:solidFill>
                <a:srgbClr val="CCECFF"/>
              </a:solidFill>
              <a:latin typeface="Comic Sans MS" pitchFamily="66" charset="0"/>
            </a:endParaRPr>
          </a:p>
          <a:p>
            <a:pPr algn="l"/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The &amp; is called the </a:t>
            </a:r>
            <a:r>
              <a:rPr lang="en-US" sz="1400" b="1" dirty="0">
                <a:solidFill>
                  <a:srgbClr val="CCECFF"/>
                </a:solidFill>
                <a:latin typeface="Comic Sans MS" pitchFamily="66" charset="0"/>
              </a:rPr>
              <a:t>address-of operator</a:t>
            </a:r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 flipH="1" flipV="1">
            <a:off x="5618279" y="3228438"/>
            <a:ext cx="22233" cy="799031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298582" y="2616200"/>
            <a:ext cx="3304110" cy="95410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this statement declares </a:t>
            </a:r>
            <a:r>
              <a:rPr lang="en-US" sz="1400" i="1" dirty="0">
                <a:solidFill>
                  <a:srgbClr val="CCECFF"/>
                </a:solidFill>
                <a:latin typeface="Comic Sans MS" pitchFamily="66" charset="0"/>
              </a:rPr>
              <a:t>v1Ptr</a:t>
            </a:r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 to</a:t>
            </a:r>
          </a:p>
          <a:p>
            <a:pPr algn="l"/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be a variable of type </a:t>
            </a:r>
            <a:r>
              <a:rPr lang="en-US" sz="1400" b="1" dirty="0">
                <a:solidFill>
                  <a:srgbClr val="CCECFF"/>
                </a:solidFill>
                <a:latin typeface="Comic Sans MS" pitchFamily="66" charset="0"/>
              </a:rPr>
              <a:t>integer pointer</a:t>
            </a:r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.</a:t>
            </a:r>
          </a:p>
          <a:p>
            <a:pPr algn="l"/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That is, </a:t>
            </a:r>
            <a:r>
              <a:rPr lang="en-US" sz="1400" i="1" dirty="0">
                <a:solidFill>
                  <a:srgbClr val="CCECFF"/>
                </a:solidFill>
                <a:latin typeface="Comic Sans MS" pitchFamily="66" charset="0"/>
              </a:rPr>
              <a:t>v1Ptr</a:t>
            </a:r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 can contain a pointer</a:t>
            </a:r>
          </a:p>
          <a:p>
            <a:pPr algn="l"/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to (the address of) an integer.</a:t>
            </a:r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3585053" y="3005138"/>
            <a:ext cx="381000" cy="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354144" y="3694113"/>
            <a:ext cx="3757613" cy="5175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Note that pointers </a:t>
            </a:r>
            <a:r>
              <a:rPr lang="en-US" sz="1400" b="1">
                <a:solidFill>
                  <a:srgbClr val="CCECFF"/>
                </a:solidFill>
                <a:latin typeface="Comic Sans MS" pitchFamily="66" charset="0"/>
              </a:rPr>
              <a:t>are typed</a:t>
            </a:r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. This pointer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points to an integer.</a:t>
            </a: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338269" y="4391025"/>
            <a:ext cx="3349625" cy="5175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To declare a pointer variable, place an</a:t>
            </a:r>
          </a:p>
          <a:p>
            <a:pPr algn="l"/>
            <a:r>
              <a:rPr lang="en-US" sz="1400">
                <a:solidFill>
                  <a:srgbClr val="CCECFF"/>
                </a:solidFill>
                <a:latin typeface="Comic Sans MS" pitchFamily="66" charset="0"/>
              </a:rPr>
              <a:t>asterisk in front of the variable name.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581400" y="2581275"/>
            <a:ext cx="2590800" cy="533400"/>
          </a:xfrm>
          <a:prstGeom prst="rect">
            <a:avLst/>
          </a:prstGeom>
          <a:solidFill>
            <a:srgbClr val="CCFFFF"/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4876800" y="25812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4191000" y="25812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5486400" y="25812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590800" y="2701925"/>
            <a:ext cx="8509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000032</a:t>
            </a:r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6248400" y="2657475"/>
            <a:ext cx="39687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v1</a:t>
            </a:r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3584495" y="3785953"/>
            <a:ext cx="2590800" cy="533400"/>
          </a:xfrm>
          <a:prstGeom prst="rect">
            <a:avLst/>
          </a:prstGeom>
          <a:solidFill>
            <a:srgbClr val="CCFFFF"/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Text Box 14"/>
          <p:cNvSpPr txBox="1">
            <a:spLocks noChangeArrowheads="1"/>
          </p:cNvSpPr>
          <p:nvPr/>
        </p:nvSpPr>
        <p:spPr bwMode="auto">
          <a:xfrm>
            <a:off x="2590800" y="3928828"/>
            <a:ext cx="8509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000036</a:t>
            </a:r>
          </a:p>
        </p:txBody>
      </p:sp>
      <p:sp>
        <p:nvSpPr>
          <p:cNvPr id="10250" name="Text Box 15"/>
          <p:cNvSpPr txBox="1">
            <a:spLocks noChangeArrowheads="1"/>
          </p:cNvSpPr>
          <p:nvPr/>
        </p:nvSpPr>
        <p:spPr bwMode="auto">
          <a:xfrm>
            <a:off x="6248400" y="3884378"/>
            <a:ext cx="65087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v1Ptr</a:t>
            </a:r>
          </a:p>
        </p:txBody>
      </p:sp>
      <p:sp>
        <p:nvSpPr>
          <p:cNvPr id="10251" name="Text Box 16"/>
          <p:cNvSpPr txBox="1">
            <a:spLocks noChangeArrowheads="1"/>
          </p:cNvSpPr>
          <p:nvPr/>
        </p:nvSpPr>
        <p:spPr bwMode="auto">
          <a:xfrm>
            <a:off x="4076700" y="3840050"/>
            <a:ext cx="140970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0 0 0 0 3 2</a:t>
            </a:r>
          </a:p>
        </p:txBody>
      </p:sp>
      <p:sp>
        <p:nvSpPr>
          <p:cNvPr id="10252" name="Text Box 17"/>
          <p:cNvSpPr txBox="1">
            <a:spLocks noChangeArrowheads="1"/>
          </p:cNvSpPr>
          <p:nvPr/>
        </p:nvSpPr>
        <p:spPr bwMode="auto">
          <a:xfrm>
            <a:off x="3175000" y="4733691"/>
            <a:ext cx="3322638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i="1" dirty="0">
                <a:solidFill>
                  <a:schemeClr val="bg1"/>
                </a:solidFill>
                <a:latin typeface="Comic Sans MS" pitchFamily="66" charset="0"/>
              </a:rPr>
              <a:t>v1Ptr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is said to </a:t>
            </a:r>
            <a:r>
              <a:rPr lang="en-US" sz="2000" u="sng" dirty="0">
                <a:solidFill>
                  <a:schemeClr val="bg1"/>
                </a:solidFill>
                <a:latin typeface="Comic Sans MS" pitchFamily="66" charset="0"/>
              </a:rPr>
              <a:t>point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to </a:t>
            </a:r>
            <a:r>
              <a:rPr lang="en-US" sz="2000" i="1" dirty="0">
                <a:solidFill>
                  <a:schemeClr val="bg1"/>
                </a:solidFill>
                <a:latin typeface="Comic Sans MS" pitchFamily="66" charset="0"/>
              </a:rPr>
              <a:t>v1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3729519" y="3215944"/>
            <a:ext cx="827926" cy="44277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Radial">
  <a:themeElements>
    <a:clrScheme name="Blue Radial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Blue 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Radial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Radial</Template>
  <TotalTime>1681</TotalTime>
  <Words>3156</Words>
  <Application>Microsoft Macintosh PowerPoint</Application>
  <PresentationFormat>On-screen Show (4:3)</PresentationFormat>
  <Paragraphs>659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Calibri</vt:lpstr>
      <vt:lpstr>Comic Sans MS</vt:lpstr>
      <vt:lpstr>Tahoma</vt:lpstr>
      <vt:lpstr>Times New Roman</vt:lpstr>
      <vt:lpstr>Arial</vt:lpstr>
      <vt:lpstr>Blue Radial</vt:lpstr>
      <vt:lpstr>Module 6  Pointers</vt:lpstr>
      <vt:lpstr>Objectives</vt:lpstr>
      <vt:lpstr>PowerPoint Presentation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 Assignment</vt:lpstr>
      <vt:lpstr>Some Other Examples</vt:lpstr>
      <vt:lpstr>void Pointer</vt:lpstr>
      <vt:lpstr>PowerPoint Presentation</vt:lpstr>
      <vt:lpstr>PowerPoint Presentation</vt:lpstr>
      <vt:lpstr>Casting</vt:lpstr>
      <vt:lpstr>Pointers and Arrays</vt:lpstr>
      <vt:lpstr>PowerPoint Presentation</vt:lpstr>
      <vt:lpstr>PowerPoint Presentation</vt:lpstr>
      <vt:lpstr>PowerPoint Presentation</vt:lpstr>
      <vt:lpstr>Pointer Arithmetic</vt:lpstr>
      <vt:lpstr>PowerPoint Presentation</vt:lpstr>
      <vt:lpstr>PowerPoint Presentation</vt:lpstr>
      <vt:lpstr>!!!</vt:lpstr>
      <vt:lpstr>Pointers and C-Strings</vt:lpstr>
      <vt:lpstr>Pointers and C-Strings</vt:lpstr>
      <vt:lpstr>The -&gt; Operator</vt:lpstr>
      <vt:lpstr>The implicit this parameter</vt:lpstr>
      <vt:lpstr>The implicit this parameter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Memory Allocation</vt:lpstr>
      <vt:lpstr>Dynamic Memory Allocation</vt:lpstr>
      <vt:lpstr>PowerPoint Presentation</vt:lpstr>
      <vt:lpstr>PowerPoint Presentation</vt:lpstr>
      <vt:lpstr>PowerPoint Presentation</vt:lpstr>
      <vt:lpstr>delete</vt:lpstr>
      <vt:lpstr>Dynamic Arrays</vt:lpstr>
      <vt:lpstr>PowerPoint Presentation</vt:lpstr>
      <vt:lpstr>PowerPoint Presentation</vt:lpstr>
      <vt:lpstr>delete [ ]</vt:lpstr>
      <vt:lpstr>PowerPoint Presentation</vt:lpstr>
      <vt:lpstr>The -&gt; Operator</vt:lpstr>
      <vt:lpstr>PowerPoint Presentation</vt:lpstr>
      <vt:lpstr>PowerPoint Presentation</vt:lpstr>
      <vt:lpstr>PowerPoint Presentation</vt:lpstr>
      <vt:lpstr>PowerPoint Presentation</vt:lpstr>
    </vt:vector>
  </TitlesOfParts>
  <Company>UVSC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subject>Pointers</dc:subject>
  <dc:creator>UVSC</dc:creator>
  <cp:lastModifiedBy>Microsoft Office User</cp:lastModifiedBy>
  <cp:revision>78</cp:revision>
  <dcterms:created xsi:type="dcterms:W3CDTF">2002-01-04T18:01:26Z</dcterms:created>
  <dcterms:modified xsi:type="dcterms:W3CDTF">2017-08-02T15:46:59Z</dcterms:modified>
  <cp:category>CS 1410</cp:category>
</cp:coreProperties>
</file>