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96" r:id="rId3"/>
    <p:sldId id="346" r:id="rId4"/>
    <p:sldId id="295" r:id="rId5"/>
    <p:sldId id="257" r:id="rId6"/>
    <p:sldId id="274" r:id="rId7"/>
    <p:sldId id="297" r:id="rId8"/>
    <p:sldId id="298" r:id="rId9"/>
    <p:sldId id="299" r:id="rId10"/>
    <p:sldId id="341" r:id="rId11"/>
    <p:sldId id="342" r:id="rId12"/>
    <p:sldId id="302" r:id="rId13"/>
    <p:sldId id="343" r:id="rId14"/>
    <p:sldId id="259" r:id="rId15"/>
    <p:sldId id="306" r:id="rId16"/>
    <p:sldId id="307" r:id="rId17"/>
    <p:sldId id="339" r:id="rId18"/>
    <p:sldId id="345" r:id="rId19"/>
    <p:sldId id="338" r:id="rId20"/>
    <p:sldId id="275" r:id="rId21"/>
    <p:sldId id="308" r:id="rId22"/>
    <p:sldId id="310" r:id="rId23"/>
    <p:sldId id="309" r:id="rId24"/>
    <p:sldId id="337" r:id="rId25"/>
    <p:sldId id="312" r:id="rId26"/>
    <p:sldId id="313" r:id="rId27"/>
    <p:sldId id="311" r:id="rId28"/>
    <p:sldId id="314" r:id="rId29"/>
    <p:sldId id="316" r:id="rId30"/>
    <p:sldId id="262" r:id="rId31"/>
    <p:sldId id="277" r:id="rId32"/>
    <p:sldId id="268" r:id="rId33"/>
    <p:sldId id="344" r:id="rId34"/>
    <p:sldId id="330" r:id="rId35"/>
    <p:sldId id="331" r:id="rId36"/>
    <p:sldId id="332" r:id="rId37"/>
    <p:sldId id="333" r:id="rId38"/>
    <p:sldId id="334" r:id="rId39"/>
    <p:sldId id="33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55" r:id="rId49"/>
    <p:sldId id="356" r:id="rId50"/>
    <p:sldId id="357" r:id="rId51"/>
    <p:sldId id="358" r:id="rId52"/>
    <p:sldId id="359" r:id="rId53"/>
    <p:sldId id="360" r:id="rId54"/>
    <p:sldId id="361" r:id="rId55"/>
    <p:sldId id="362" r:id="rId56"/>
    <p:sldId id="363" r:id="rId57"/>
    <p:sldId id="364" r:id="rId58"/>
    <p:sldId id="365" r:id="rId59"/>
    <p:sldId id="366" r:id="rId60"/>
    <p:sldId id="367" r:id="rId61"/>
    <p:sldId id="368" r:id="rId62"/>
    <p:sldId id="369" r:id="rId6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E0F295-E5EF-4498-ACBA-A837D7E011DC}">
          <p14:sldIdLst>
            <p14:sldId id="256"/>
            <p14:sldId id="296"/>
            <p14:sldId id="346"/>
            <p14:sldId id="295"/>
            <p14:sldId id="257"/>
            <p14:sldId id="274"/>
            <p14:sldId id="297"/>
            <p14:sldId id="298"/>
            <p14:sldId id="299"/>
            <p14:sldId id="341"/>
            <p14:sldId id="342"/>
            <p14:sldId id="302"/>
            <p14:sldId id="343"/>
            <p14:sldId id="259"/>
            <p14:sldId id="306"/>
            <p14:sldId id="307"/>
            <p14:sldId id="339"/>
            <p14:sldId id="345"/>
            <p14:sldId id="338"/>
            <p14:sldId id="275"/>
            <p14:sldId id="308"/>
            <p14:sldId id="310"/>
            <p14:sldId id="309"/>
            <p14:sldId id="337"/>
            <p14:sldId id="312"/>
            <p14:sldId id="313"/>
            <p14:sldId id="311"/>
            <p14:sldId id="314"/>
            <p14:sldId id="316"/>
            <p14:sldId id="262"/>
            <p14:sldId id="277"/>
            <p14:sldId id="268"/>
            <p14:sldId id="344"/>
            <p14:sldId id="330"/>
            <p14:sldId id="331"/>
            <p14:sldId id="332"/>
            <p14:sldId id="333"/>
            <p14:sldId id="334"/>
            <p14:sldId id="33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990000"/>
    <a:srgbClr val="CC3300"/>
    <a:srgbClr val="CC00CC"/>
    <a:srgbClr val="CC6600"/>
    <a:srgbClr val="CCECFF"/>
    <a:srgbClr val="450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07"/>
  </p:normalViewPr>
  <p:slideViewPr>
    <p:cSldViewPr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0" y="2085975"/>
            <a:ext cx="5638800" cy="1038225"/>
          </a:xfrm>
        </p:spPr>
        <p:txBody>
          <a:bodyPr lIns="92075" rIns="92075"/>
          <a:lstStyle>
            <a:lvl1pPr marL="0" indent="0">
              <a:lnSpc>
                <a:spcPct val="70000"/>
              </a:lnSpc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0" y="6365875"/>
            <a:ext cx="426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>
                <a:latin typeface="+mn-lt"/>
              </a:defRPr>
            </a:lvl2pPr>
          </a:lstStyle>
          <a:p>
            <a:pPr lvl="1">
              <a:defRPr/>
            </a:pPr>
            <a:fld id="{D8054D87-D5DD-4B03-AB29-B53F792928D8}" type="slidenum">
              <a:rPr lang="en-US"/>
              <a:pPr lvl="1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F0F3D83-1CD2-4E8F-AD27-494787526E6E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09600"/>
            <a:ext cx="20193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2625" y="609600"/>
            <a:ext cx="590867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AA77526-6459-46E0-9931-EC436B8A32EA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3FDABCC-DAC4-4246-9C7E-39BFD96572A2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55A0F94-D058-4426-84A0-A50054D90558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6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3A1A9AD-981E-43C7-A009-169CD26790F9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708AA8-EA7E-4D94-B6BF-0F4FCCDE49EA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074F5A4-5554-4AE2-8BE7-31984B867B1C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E553D6A-A6AD-4F1A-B8D8-8B5AE10457BA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8FA2853-5787-41EF-A546-8447C2CBE7C2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B196FF79-5112-4DE7-92AA-D7180995D48D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609600"/>
            <a:ext cx="808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25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15188" y="6442075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2625" y="6365875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9313" y="6148388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0" rIns="92075" bIns="0" numCol="1" anchor="b" anchorCtr="0" compatLnSpc="1">
            <a:prstTxWarp prst="textNoShape">
              <a:avLst/>
            </a:prstTxWarp>
          </a:bodyPr>
          <a:lstStyle>
            <a:lvl2pPr lvl="1" algn="r">
              <a:defRPr sz="1400">
                <a:latin typeface="+mj-lt"/>
              </a:defRPr>
            </a:lvl2pPr>
          </a:lstStyle>
          <a:p>
            <a:pPr lvl="1">
              <a:defRPr/>
            </a:pPr>
            <a:fld id="{A797B52C-0EBF-47F7-A27D-56BEEF8893BE}" type="slidenum">
              <a:rPr lang="en-US"/>
              <a:pPr lvl="1"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276600"/>
            <a:ext cx="38115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CCECFF"/>
                </a:solidFill>
                <a:latin typeface="Comic Sans MS" pitchFamily="66" charset="0"/>
              </a:rPr>
              <a:t>Module 7</a:t>
            </a:r>
            <a:br>
              <a:rPr lang="en-US" dirty="0" smtClean="0">
                <a:solidFill>
                  <a:srgbClr val="CCECFF"/>
                </a:solidFill>
                <a:latin typeface="Comic Sans MS" pitchFamily="66" charset="0"/>
              </a:rPr>
            </a:br>
            <a:r>
              <a:rPr lang="en-US" dirty="0">
                <a:solidFill>
                  <a:srgbClr val="CCECFF"/>
                </a:solidFill>
                <a:latin typeface="Comic Sans MS" pitchFamily="66" charset="0"/>
              </a:rPr>
              <a:t/>
            </a:r>
            <a:br>
              <a:rPr lang="en-US" dirty="0">
                <a:solidFill>
                  <a:srgbClr val="CCECFF"/>
                </a:solidFill>
                <a:latin typeface="Comic Sans MS" pitchFamily="66" charset="0"/>
              </a:rPr>
            </a:br>
            <a:r>
              <a:rPr lang="en-US" sz="3600" dirty="0" smtClean="0">
                <a:solidFill>
                  <a:srgbClr val="CCECFF"/>
                </a:solidFill>
                <a:latin typeface="Comic Sans MS" pitchFamily="66" charset="0"/>
              </a:rPr>
              <a:t>Inheritance and</a:t>
            </a:r>
            <a:br>
              <a:rPr lang="en-US" sz="3600" dirty="0" smtClean="0">
                <a:solidFill>
                  <a:srgbClr val="CCECFF"/>
                </a:solidFill>
                <a:latin typeface="Comic Sans MS" pitchFamily="66" charset="0"/>
              </a:rPr>
            </a:br>
            <a:r>
              <a:rPr lang="en-US" sz="3600" dirty="0" smtClean="0">
                <a:solidFill>
                  <a:srgbClr val="CCECFF"/>
                </a:solidFill>
                <a:latin typeface="Comic Sans MS" pitchFamily="66" charset="0"/>
              </a:rPr>
              <a:t>Polymorphism</a:t>
            </a:r>
            <a:endParaRPr lang="en-US" sz="3600" dirty="0" smtClean="0">
              <a:solidFill>
                <a:srgbClr val="CCECFF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8248" y="4754897"/>
            <a:ext cx="3113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Zybooks</a:t>
            </a:r>
            <a:r>
              <a:rPr lang="en-US" dirty="0" smtClean="0"/>
              <a:t> Chapter </a:t>
            </a:r>
            <a:r>
              <a:rPr lang="en-US" dirty="0" smtClean="0"/>
              <a:t>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1371600" y="5715000"/>
            <a:ext cx="7315200" cy="228600"/>
          </a:xfrm>
          <a:prstGeom prst="rect">
            <a:avLst/>
          </a:prstGeom>
          <a:solidFill>
            <a:srgbClr val="99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71600" y="4038600"/>
            <a:ext cx="6705600" cy="457200"/>
          </a:xfrm>
          <a:prstGeom prst="rect">
            <a:avLst/>
          </a:prstGeom>
          <a:solidFill>
            <a:srgbClr val="99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0483" name="Picture 3" descr="dwar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9457" y="1850571"/>
            <a:ext cx="11938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5" descr="el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799771"/>
            <a:ext cx="10477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7" descr="fai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1752600"/>
            <a:ext cx="112236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xt Box 11"/>
          <p:cNvSpPr txBox="1">
            <a:spLocks noChangeArrowheads="1"/>
          </p:cNvSpPr>
          <p:nvPr/>
        </p:nvSpPr>
        <p:spPr bwMode="auto">
          <a:xfrm>
            <a:off x="914400" y="3352800"/>
            <a:ext cx="2582758" cy="350865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mic Sans MS" pitchFamily="66" charset="0"/>
              </a:rPr>
              <a:t>public class </a:t>
            </a:r>
            <a:r>
              <a:rPr lang="en-US" sz="1400" dirty="0">
                <a:latin typeface="Comic Sans MS" pitchFamily="66" charset="0"/>
              </a:rPr>
              <a:t>Dwarf</a:t>
            </a:r>
          </a:p>
          <a:p>
            <a:r>
              <a:rPr lang="en-US" sz="1400" dirty="0">
                <a:latin typeface="Comic Sans MS" pitchFamily="66" charset="0"/>
              </a:rPr>
              <a:t>{</a:t>
            </a:r>
          </a:p>
          <a:p>
            <a:r>
              <a:rPr lang="en-US" sz="1400" dirty="0">
                <a:latin typeface="Comic Sans MS" pitchFamily="66" charset="0"/>
              </a:rPr>
              <a:t>     </a:t>
            </a:r>
            <a:r>
              <a:rPr lang="en-US" sz="1400" dirty="0" smtClean="0">
                <a:latin typeface="Comic Sans MS" pitchFamily="66" charset="0"/>
              </a:rPr>
              <a:t>private:</a:t>
            </a:r>
          </a:p>
          <a:p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smtClean="0">
                <a:latin typeface="Comic Sans MS" pitchFamily="66" charset="0"/>
              </a:rPr>
              <a:t>         </a:t>
            </a:r>
            <a:r>
              <a:rPr lang="en-US" sz="1400" dirty="0">
                <a:latin typeface="Comic Sans MS" pitchFamily="66" charset="0"/>
              </a:rPr>
              <a:t>string name;</a:t>
            </a:r>
          </a:p>
          <a:p>
            <a:r>
              <a:rPr lang="en-US" sz="1400" dirty="0" smtClean="0">
                <a:latin typeface="Comic Sans MS" pitchFamily="66" charset="0"/>
              </a:rPr>
              <a:t>     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smtClean="0">
                <a:latin typeface="Comic Sans MS" pitchFamily="66" charset="0"/>
              </a:rPr>
              <a:t>    </a:t>
            </a:r>
            <a:r>
              <a:rPr lang="en-US" sz="1400" dirty="0" err="1" smtClean="0">
                <a:latin typeface="Comic Sans MS" pitchFamily="66" charset="0"/>
              </a:rPr>
              <a:t>int</a:t>
            </a:r>
            <a:r>
              <a:rPr lang="en-US" sz="1400" dirty="0" smtClean="0">
                <a:latin typeface="Comic Sans MS" pitchFamily="66" charset="0"/>
              </a:rPr>
              <a:t> </a:t>
            </a:r>
            <a:r>
              <a:rPr lang="en-US" sz="1400" dirty="0">
                <a:latin typeface="Comic Sans MS" pitchFamily="66" charset="0"/>
              </a:rPr>
              <a:t>strength</a:t>
            </a:r>
            <a:r>
              <a:rPr lang="en-US" sz="1400" dirty="0" smtClean="0">
                <a:latin typeface="Comic Sans MS" pitchFamily="66" charset="0"/>
              </a:rPr>
              <a:t>;</a:t>
            </a:r>
          </a:p>
          <a:p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smtClean="0">
                <a:latin typeface="Comic Sans MS" pitchFamily="66" charset="0"/>
              </a:rPr>
              <a:t>         </a:t>
            </a:r>
            <a:r>
              <a:rPr lang="en-US" sz="1400" dirty="0" err="1" smtClean="0">
                <a:latin typeface="Comic Sans MS" pitchFamily="66" charset="0"/>
              </a:rPr>
              <a:t>int</a:t>
            </a:r>
            <a:r>
              <a:rPr lang="en-US" sz="1400" dirty="0" smtClean="0">
                <a:latin typeface="Comic Sans MS" pitchFamily="66" charset="0"/>
              </a:rPr>
              <a:t> weapons;</a:t>
            </a:r>
            <a:endParaRPr lang="en-US" sz="1400" dirty="0">
              <a:latin typeface="Comic Sans MS" pitchFamily="66" charset="0"/>
            </a:endParaRPr>
          </a:p>
          <a:p>
            <a:r>
              <a:rPr lang="en-US" sz="1200" dirty="0" smtClean="0">
                <a:latin typeface="Comic Sans MS" pitchFamily="66" charset="0"/>
              </a:rPr>
              <a:t>     </a:t>
            </a:r>
            <a:endParaRPr lang="en-US" sz="12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   </a:t>
            </a:r>
            <a:endParaRPr lang="en-US" sz="1400" dirty="0" smtClean="0">
              <a:latin typeface="Comic Sans MS" pitchFamily="66" charset="0"/>
            </a:endParaRPr>
          </a:p>
          <a:p>
            <a:r>
              <a:rPr lang="en-US" sz="1400" dirty="0" smtClean="0">
                <a:latin typeface="Comic Sans MS" pitchFamily="66" charset="0"/>
              </a:rPr>
              <a:t>     public:</a:t>
            </a:r>
          </a:p>
          <a:p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smtClean="0">
                <a:latin typeface="Comic Sans MS" pitchFamily="66" charset="0"/>
              </a:rPr>
              <a:t>         Dwarf</a:t>
            </a:r>
            <a:r>
              <a:rPr lang="en-US" sz="1400" dirty="0">
                <a:latin typeface="Comic Sans MS" pitchFamily="66" charset="0"/>
              </a:rPr>
              <a:t>( </a:t>
            </a:r>
            <a:r>
              <a:rPr lang="en-US" sz="1400" dirty="0" smtClean="0">
                <a:latin typeface="Comic Sans MS" pitchFamily="66" charset="0"/>
              </a:rPr>
              <a:t>);</a:t>
            </a:r>
          </a:p>
          <a:p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smtClean="0">
                <a:latin typeface="Comic Sans MS" pitchFamily="66" charset="0"/>
              </a:rPr>
              <a:t>         Dwarf(string, </a:t>
            </a:r>
            <a:r>
              <a:rPr lang="en-US" sz="1400" dirty="0" err="1" smtClean="0">
                <a:latin typeface="Comic Sans MS" pitchFamily="66" charset="0"/>
              </a:rPr>
              <a:t>int</a:t>
            </a:r>
            <a:r>
              <a:rPr lang="en-US" sz="1400" dirty="0" smtClean="0">
                <a:latin typeface="Comic Sans MS" pitchFamily="66" charset="0"/>
              </a:rPr>
              <a:t>, </a:t>
            </a:r>
            <a:r>
              <a:rPr lang="en-US" sz="1400" dirty="0" err="1" smtClean="0">
                <a:latin typeface="Comic Sans MS" pitchFamily="66" charset="0"/>
              </a:rPr>
              <a:t>int</a:t>
            </a:r>
            <a:r>
              <a:rPr lang="en-US" sz="1400" dirty="0" smtClean="0">
                <a:latin typeface="Comic Sans MS" pitchFamily="66" charset="0"/>
              </a:rPr>
              <a:t>);</a:t>
            </a:r>
            <a:endParaRPr lang="en-US" sz="14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      </a:t>
            </a:r>
            <a:r>
              <a:rPr lang="en-US" sz="1400" dirty="0" smtClean="0">
                <a:latin typeface="Comic Sans MS" pitchFamily="66" charset="0"/>
              </a:rPr>
              <a:t>    </a:t>
            </a:r>
            <a:r>
              <a:rPr lang="en-US" sz="1400" dirty="0" err="1" smtClean="0">
                <a:latin typeface="Comic Sans MS" pitchFamily="66" charset="0"/>
              </a:rPr>
              <a:t>int</a:t>
            </a:r>
            <a:r>
              <a:rPr lang="en-US" sz="1400" dirty="0" smtClean="0">
                <a:latin typeface="Comic Sans MS" pitchFamily="66" charset="0"/>
              </a:rPr>
              <a:t> </a:t>
            </a:r>
            <a:r>
              <a:rPr lang="en-US" sz="1400" dirty="0" err="1" smtClean="0">
                <a:latin typeface="Comic Sans MS" pitchFamily="66" charset="0"/>
              </a:rPr>
              <a:t>getFightPoints</a:t>
            </a:r>
            <a:r>
              <a:rPr lang="en-US" sz="1400" dirty="0" smtClean="0">
                <a:latin typeface="Comic Sans MS" pitchFamily="66" charset="0"/>
              </a:rPr>
              <a:t>( </a:t>
            </a:r>
            <a:r>
              <a:rPr lang="en-US" sz="1400" dirty="0">
                <a:latin typeface="Comic Sans MS" pitchFamily="66" charset="0"/>
              </a:rPr>
              <a:t>);</a:t>
            </a:r>
          </a:p>
          <a:p>
            <a:r>
              <a:rPr lang="en-US" sz="1400" dirty="0">
                <a:latin typeface="Comic Sans MS" pitchFamily="66" charset="0"/>
              </a:rPr>
              <a:t>      </a:t>
            </a:r>
            <a:r>
              <a:rPr lang="en-US" sz="1400" dirty="0" smtClean="0">
                <a:latin typeface="Comic Sans MS" pitchFamily="66" charset="0"/>
              </a:rPr>
              <a:t>    </a:t>
            </a:r>
            <a:r>
              <a:rPr lang="en-US" sz="1400" dirty="0" err="1" smtClean="0">
                <a:latin typeface="Comic Sans MS" pitchFamily="66" charset="0"/>
              </a:rPr>
              <a:t>int</a:t>
            </a:r>
            <a:r>
              <a:rPr lang="en-US" sz="1400" dirty="0" smtClean="0">
                <a:latin typeface="Comic Sans MS" pitchFamily="66" charset="0"/>
              </a:rPr>
              <a:t> </a:t>
            </a:r>
            <a:r>
              <a:rPr lang="en-US" sz="1400" dirty="0" err="1" smtClean="0">
                <a:latin typeface="Comic Sans MS" pitchFamily="66" charset="0"/>
              </a:rPr>
              <a:t>getWeapons</a:t>
            </a:r>
            <a:r>
              <a:rPr lang="en-US" sz="1400" dirty="0" smtClean="0">
                <a:latin typeface="Comic Sans MS" pitchFamily="66" charset="0"/>
              </a:rPr>
              <a:t>( );</a:t>
            </a:r>
            <a:endParaRPr lang="en-US" sz="1200" dirty="0">
              <a:latin typeface="Comic Sans MS" pitchFamily="66" charset="0"/>
            </a:endParaRPr>
          </a:p>
          <a:p>
            <a:r>
              <a:rPr lang="en-US" sz="1400" dirty="0" smtClean="0">
                <a:latin typeface="Comic Sans MS" pitchFamily="66" charset="0"/>
              </a:rPr>
              <a:t>};</a:t>
            </a:r>
            <a:endParaRPr lang="en-US" sz="14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          </a:t>
            </a:r>
          </a:p>
          <a:p>
            <a:pPr>
              <a:buFontTx/>
              <a:buChar char="•"/>
            </a:pPr>
            <a:endParaRPr lang="en-US" sz="1400" dirty="0">
              <a:latin typeface="Comic Sans MS" pitchFamily="66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581400" y="3352800"/>
            <a:ext cx="2592376" cy="350865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public class </a:t>
            </a:r>
            <a:r>
              <a:rPr lang="en-US" sz="1400" dirty="0" smtClean="0">
                <a:latin typeface="Comic Sans MS" pitchFamily="66" charset="0"/>
              </a:rPr>
              <a:t>Elf</a:t>
            </a:r>
            <a:endParaRPr lang="en-US" sz="14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{</a:t>
            </a:r>
          </a:p>
          <a:p>
            <a:r>
              <a:rPr lang="en-US" sz="1400" dirty="0">
                <a:latin typeface="Comic Sans MS" pitchFamily="66" charset="0"/>
              </a:rPr>
              <a:t>     private:</a:t>
            </a:r>
          </a:p>
          <a:p>
            <a:r>
              <a:rPr lang="en-US" sz="1400" dirty="0">
                <a:latin typeface="Comic Sans MS" pitchFamily="66" charset="0"/>
              </a:rPr>
              <a:t>          string name;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 strength;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 smtClean="0">
                <a:latin typeface="Comic Sans MS" pitchFamily="66" charset="0"/>
              </a:rPr>
              <a:t>magicSpells</a:t>
            </a:r>
            <a:r>
              <a:rPr lang="en-US" sz="1400" dirty="0" smtClean="0">
                <a:latin typeface="Comic Sans MS" pitchFamily="66" charset="0"/>
              </a:rPr>
              <a:t>;</a:t>
            </a:r>
            <a:endParaRPr lang="en-US" sz="1400" dirty="0">
              <a:latin typeface="Comic Sans MS" pitchFamily="66" charset="0"/>
            </a:endParaRPr>
          </a:p>
          <a:p>
            <a:r>
              <a:rPr lang="en-US" sz="1200" dirty="0">
                <a:latin typeface="Comic Sans MS" pitchFamily="66" charset="0"/>
              </a:rPr>
              <a:t>     </a:t>
            </a:r>
          </a:p>
          <a:p>
            <a:r>
              <a:rPr lang="en-US" sz="1400" dirty="0">
                <a:latin typeface="Comic Sans MS" pitchFamily="66" charset="0"/>
              </a:rPr>
              <a:t>   </a:t>
            </a:r>
          </a:p>
          <a:p>
            <a:r>
              <a:rPr lang="en-US" sz="1400" dirty="0">
                <a:latin typeface="Comic Sans MS" pitchFamily="66" charset="0"/>
              </a:rPr>
              <a:t>     public: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smtClean="0">
                <a:latin typeface="Comic Sans MS" pitchFamily="66" charset="0"/>
              </a:rPr>
              <a:t>Elf( </a:t>
            </a:r>
            <a:r>
              <a:rPr lang="en-US" sz="1400" dirty="0">
                <a:latin typeface="Comic Sans MS" pitchFamily="66" charset="0"/>
              </a:rPr>
              <a:t>);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smtClean="0">
                <a:latin typeface="Comic Sans MS" pitchFamily="66" charset="0"/>
              </a:rPr>
              <a:t>Elf(string</a:t>
            </a:r>
            <a:r>
              <a:rPr lang="en-US" sz="1400" dirty="0">
                <a:latin typeface="Comic Sans MS" pitchFamily="66" charset="0"/>
              </a:rPr>
              <a:t>,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,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);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>
                <a:latin typeface="Comic Sans MS" pitchFamily="66" charset="0"/>
              </a:rPr>
              <a:t>getFightPoints</a:t>
            </a:r>
            <a:r>
              <a:rPr lang="en-US" sz="1400" dirty="0">
                <a:latin typeface="Comic Sans MS" pitchFamily="66" charset="0"/>
              </a:rPr>
              <a:t>( );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 smtClean="0">
                <a:latin typeface="Comic Sans MS" pitchFamily="66" charset="0"/>
              </a:rPr>
              <a:t>getMagicSpells</a:t>
            </a:r>
            <a:r>
              <a:rPr lang="en-US" sz="1400" dirty="0" smtClean="0">
                <a:latin typeface="Comic Sans MS" pitchFamily="66" charset="0"/>
              </a:rPr>
              <a:t>( </a:t>
            </a:r>
            <a:r>
              <a:rPr lang="en-US" sz="1400" dirty="0">
                <a:latin typeface="Comic Sans MS" pitchFamily="66" charset="0"/>
              </a:rPr>
              <a:t>);</a:t>
            </a:r>
            <a:endParaRPr lang="en-US" sz="12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};</a:t>
            </a:r>
          </a:p>
          <a:p>
            <a:r>
              <a:rPr lang="en-US" sz="1400" dirty="0" smtClean="0">
                <a:latin typeface="Comic Sans MS" pitchFamily="66" charset="0"/>
              </a:rPr>
              <a:t>          </a:t>
            </a:r>
            <a:endParaRPr lang="en-US" sz="1400" dirty="0">
              <a:latin typeface="Comic Sans MS" pitchFamily="66" charset="0"/>
            </a:endParaRPr>
          </a:p>
          <a:p>
            <a:pPr>
              <a:buFontTx/>
              <a:buChar char="•"/>
            </a:pPr>
            <a:endParaRPr lang="en-US" sz="1400" dirty="0">
              <a:latin typeface="Comic Sans MS" pitchFamily="66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244132" y="3352800"/>
            <a:ext cx="2489784" cy="350865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public class </a:t>
            </a:r>
            <a:r>
              <a:rPr lang="en-US" sz="1400" dirty="0" smtClean="0">
                <a:latin typeface="Comic Sans MS" pitchFamily="66" charset="0"/>
              </a:rPr>
              <a:t>Fairy</a:t>
            </a:r>
            <a:endParaRPr lang="en-US" sz="14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{</a:t>
            </a:r>
          </a:p>
          <a:p>
            <a:r>
              <a:rPr lang="en-US" sz="1400" dirty="0">
                <a:latin typeface="Comic Sans MS" pitchFamily="66" charset="0"/>
              </a:rPr>
              <a:t>     private:</a:t>
            </a:r>
          </a:p>
          <a:p>
            <a:r>
              <a:rPr lang="en-US" sz="1400" dirty="0">
                <a:latin typeface="Comic Sans MS" pitchFamily="66" charset="0"/>
              </a:rPr>
              <a:t>          string name;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 strength;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smtClean="0">
                <a:latin typeface="Comic Sans MS" pitchFamily="66" charset="0"/>
              </a:rPr>
              <a:t>wisdom;</a:t>
            </a:r>
            <a:endParaRPr lang="en-US" sz="1400" dirty="0">
              <a:latin typeface="Comic Sans MS" pitchFamily="66" charset="0"/>
            </a:endParaRPr>
          </a:p>
          <a:p>
            <a:r>
              <a:rPr lang="en-US" sz="1200" dirty="0">
                <a:latin typeface="Comic Sans MS" pitchFamily="66" charset="0"/>
              </a:rPr>
              <a:t>     </a:t>
            </a:r>
          </a:p>
          <a:p>
            <a:r>
              <a:rPr lang="en-US" sz="1400" dirty="0">
                <a:latin typeface="Comic Sans MS" pitchFamily="66" charset="0"/>
              </a:rPr>
              <a:t>   </a:t>
            </a:r>
          </a:p>
          <a:p>
            <a:r>
              <a:rPr lang="en-US" sz="1400" dirty="0">
                <a:latin typeface="Comic Sans MS" pitchFamily="66" charset="0"/>
              </a:rPr>
              <a:t>     public: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smtClean="0">
                <a:latin typeface="Comic Sans MS" pitchFamily="66" charset="0"/>
              </a:rPr>
              <a:t>Fairy( </a:t>
            </a:r>
            <a:r>
              <a:rPr lang="en-US" sz="1400" dirty="0">
                <a:latin typeface="Comic Sans MS" pitchFamily="66" charset="0"/>
              </a:rPr>
              <a:t>);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smtClean="0">
                <a:latin typeface="Comic Sans MS" pitchFamily="66" charset="0"/>
              </a:rPr>
              <a:t>Fairy(string</a:t>
            </a:r>
            <a:r>
              <a:rPr lang="en-US" sz="1400" dirty="0">
                <a:latin typeface="Comic Sans MS" pitchFamily="66" charset="0"/>
              </a:rPr>
              <a:t>,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,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);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>
                <a:latin typeface="Comic Sans MS" pitchFamily="66" charset="0"/>
              </a:rPr>
              <a:t>getFightPoints</a:t>
            </a:r>
            <a:r>
              <a:rPr lang="en-US" sz="1400" dirty="0">
                <a:latin typeface="Comic Sans MS" pitchFamily="66" charset="0"/>
              </a:rPr>
              <a:t>( );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 smtClean="0">
                <a:latin typeface="Comic Sans MS" pitchFamily="66" charset="0"/>
              </a:rPr>
              <a:t>getWisdom</a:t>
            </a:r>
            <a:r>
              <a:rPr lang="en-US" sz="1400" dirty="0" smtClean="0">
                <a:latin typeface="Comic Sans MS" pitchFamily="66" charset="0"/>
              </a:rPr>
              <a:t>( </a:t>
            </a:r>
            <a:r>
              <a:rPr lang="en-US" sz="1400" dirty="0">
                <a:latin typeface="Comic Sans MS" pitchFamily="66" charset="0"/>
              </a:rPr>
              <a:t>);</a:t>
            </a:r>
            <a:endParaRPr lang="en-US" sz="12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};</a:t>
            </a:r>
          </a:p>
          <a:p>
            <a:r>
              <a:rPr lang="en-US" sz="1400" dirty="0" smtClean="0">
                <a:latin typeface="Comic Sans MS" pitchFamily="66" charset="0"/>
              </a:rPr>
              <a:t>          </a:t>
            </a:r>
            <a:endParaRPr lang="en-US" sz="1400" dirty="0">
              <a:latin typeface="Comic Sans MS" pitchFamily="66" charset="0"/>
            </a:endParaRPr>
          </a:p>
          <a:p>
            <a:pPr>
              <a:buFontTx/>
              <a:buChar char="•"/>
            </a:pPr>
            <a:endParaRPr lang="en-US" sz="1400" dirty="0">
              <a:latin typeface="Comic Sans MS" pitchFamily="66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447800" y="685799"/>
            <a:ext cx="65532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Note that all of these classes have some things in common</a:t>
            </a:r>
          </a:p>
        </p:txBody>
      </p:sp>
    </p:spTree>
    <p:extLst>
      <p:ext uri="{BB962C8B-B14F-4D97-AF65-F5344CB8AC3E}">
        <p14:creationId xmlns:p14="http://schemas.microsoft.com/office/powerpoint/2010/main" val="329785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1447800" y="5943600"/>
            <a:ext cx="7010400" cy="228600"/>
          </a:xfrm>
          <a:prstGeom prst="rect">
            <a:avLst/>
          </a:prstGeom>
          <a:solidFill>
            <a:srgbClr val="99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47800" y="4495800"/>
            <a:ext cx="6705600" cy="228600"/>
          </a:xfrm>
          <a:prstGeom prst="rect">
            <a:avLst/>
          </a:prstGeom>
          <a:solidFill>
            <a:srgbClr val="99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0483" name="Picture 3" descr="dwar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9457" y="1850571"/>
            <a:ext cx="11938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5" descr="el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799771"/>
            <a:ext cx="10477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7" descr="fai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1752600"/>
            <a:ext cx="112236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xt Box 11"/>
          <p:cNvSpPr txBox="1">
            <a:spLocks noChangeArrowheads="1"/>
          </p:cNvSpPr>
          <p:nvPr/>
        </p:nvSpPr>
        <p:spPr bwMode="auto">
          <a:xfrm>
            <a:off x="914400" y="3352800"/>
            <a:ext cx="2582758" cy="350865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mic Sans MS" pitchFamily="66" charset="0"/>
              </a:rPr>
              <a:t>public class </a:t>
            </a:r>
            <a:r>
              <a:rPr lang="en-US" sz="1400" dirty="0">
                <a:latin typeface="Comic Sans MS" pitchFamily="66" charset="0"/>
              </a:rPr>
              <a:t>Dwarf</a:t>
            </a:r>
          </a:p>
          <a:p>
            <a:r>
              <a:rPr lang="en-US" sz="1400" dirty="0">
                <a:latin typeface="Comic Sans MS" pitchFamily="66" charset="0"/>
              </a:rPr>
              <a:t>{</a:t>
            </a:r>
          </a:p>
          <a:p>
            <a:r>
              <a:rPr lang="en-US" sz="1400" dirty="0">
                <a:latin typeface="Comic Sans MS" pitchFamily="66" charset="0"/>
              </a:rPr>
              <a:t>     </a:t>
            </a:r>
            <a:r>
              <a:rPr lang="en-US" sz="1400" dirty="0" smtClean="0">
                <a:latin typeface="Comic Sans MS" pitchFamily="66" charset="0"/>
              </a:rPr>
              <a:t>private:</a:t>
            </a:r>
          </a:p>
          <a:p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smtClean="0">
                <a:latin typeface="Comic Sans MS" pitchFamily="66" charset="0"/>
              </a:rPr>
              <a:t>         </a:t>
            </a:r>
            <a:r>
              <a:rPr lang="en-US" sz="1400" dirty="0">
                <a:latin typeface="Comic Sans MS" pitchFamily="66" charset="0"/>
              </a:rPr>
              <a:t>string name;</a:t>
            </a:r>
          </a:p>
          <a:p>
            <a:r>
              <a:rPr lang="en-US" sz="1400" dirty="0" smtClean="0">
                <a:latin typeface="Comic Sans MS" pitchFamily="66" charset="0"/>
              </a:rPr>
              <a:t>     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smtClean="0">
                <a:latin typeface="Comic Sans MS" pitchFamily="66" charset="0"/>
              </a:rPr>
              <a:t>    </a:t>
            </a:r>
            <a:r>
              <a:rPr lang="en-US" sz="1400" dirty="0" err="1" smtClean="0">
                <a:latin typeface="Comic Sans MS" pitchFamily="66" charset="0"/>
              </a:rPr>
              <a:t>int</a:t>
            </a:r>
            <a:r>
              <a:rPr lang="en-US" sz="1400" dirty="0" smtClean="0">
                <a:latin typeface="Comic Sans MS" pitchFamily="66" charset="0"/>
              </a:rPr>
              <a:t> </a:t>
            </a:r>
            <a:r>
              <a:rPr lang="en-US" sz="1400" dirty="0">
                <a:latin typeface="Comic Sans MS" pitchFamily="66" charset="0"/>
              </a:rPr>
              <a:t>strength</a:t>
            </a:r>
            <a:r>
              <a:rPr lang="en-US" sz="1400" dirty="0" smtClean="0">
                <a:latin typeface="Comic Sans MS" pitchFamily="66" charset="0"/>
              </a:rPr>
              <a:t>;</a:t>
            </a:r>
          </a:p>
          <a:p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smtClean="0">
                <a:latin typeface="Comic Sans MS" pitchFamily="66" charset="0"/>
              </a:rPr>
              <a:t>         </a:t>
            </a:r>
            <a:r>
              <a:rPr lang="en-US" sz="1400" dirty="0" err="1" smtClean="0">
                <a:latin typeface="Comic Sans MS" pitchFamily="66" charset="0"/>
              </a:rPr>
              <a:t>int</a:t>
            </a:r>
            <a:r>
              <a:rPr lang="en-US" sz="1400" dirty="0" smtClean="0">
                <a:latin typeface="Comic Sans MS" pitchFamily="66" charset="0"/>
              </a:rPr>
              <a:t> weapons;</a:t>
            </a:r>
            <a:endParaRPr lang="en-US" sz="1400" dirty="0">
              <a:latin typeface="Comic Sans MS" pitchFamily="66" charset="0"/>
            </a:endParaRPr>
          </a:p>
          <a:p>
            <a:r>
              <a:rPr lang="en-US" sz="1200" dirty="0" smtClean="0">
                <a:latin typeface="Comic Sans MS" pitchFamily="66" charset="0"/>
              </a:rPr>
              <a:t>     </a:t>
            </a:r>
            <a:endParaRPr lang="en-US" sz="12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   </a:t>
            </a:r>
            <a:endParaRPr lang="en-US" sz="1400" dirty="0" smtClean="0">
              <a:latin typeface="Comic Sans MS" pitchFamily="66" charset="0"/>
            </a:endParaRPr>
          </a:p>
          <a:p>
            <a:r>
              <a:rPr lang="en-US" sz="1400" dirty="0" smtClean="0">
                <a:latin typeface="Comic Sans MS" pitchFamily="66" charset="0"/>
              </a:rPr>
              <a:t>     public:</a:t>
            </a:r>
          </a:p>
          <a:p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smtClean="0">
                <a:latin typeface="Comic Sans MS" pitchFamily="66" charset="0"/>
              </a:rPr>
              <a:t>         Dwarf</a:t>
            </a:r>
            <a:r>
              <a:rPr lang="en-US" sz="1400" dirty="0">
                <a:latin typeface="Comic Sans MS" pitchFamily="66" charset="0"/>
              </a:rPr>
              <a:t>( </a:t>
            </a:r>
            <a:r>
              <a:rPr lang="en-US" sz="1400" dirty="0" smtClean="0">
                <a:latin typeface="Comic Sans MS" pitchFamily="66" charset="0"/>
              </a:rPr>
              <a:t>);</a:t>
            </a:r>
          </a:p>
          <a:p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smtClean="0">
                <a:latin typeface="Comic Sans MS" pitchFamily="66" charset="0"/>
              </a:rPr>
              <a:t>         Dwarf(string, </a:t>
            </a:r>
            <a:r>
              <a:rPr lang="en-US" sz="1400" dirty="0" err="1" smtClean="0">
                <a:latin typeface="Comic Sans MS" pitchFamily="66" charset="0"/>
              </a:rPr>
              <a:t>int</a:t>
            </a:r>
            <a:r>
              <a:rPr lang="en-US" sz="1400" dirty="0" smtClean="0">
                <a:latin typeface="Comic Sans MS" pitchFamily="66" charset="0"/>
              </a:rPr>
              <a:t>, </a:t>
            </a:r>
            <a:r>
              <a:rPr lang="en-US" sz="1400" dirty="0" err="1" smtClean="0">
                <a:latin typeface="Comic Sans MS" pitchFamily="66" charset="0"/>
              </a:rPr>
              <a:t>int</a:t>
            </a:r>
            <a:r>
              <a:rPr lang="en-US" sz="1400" dirty="0" smtClean="0">
                <a:latin typeface="Comic Sans MS" pitchFamily="66" charset="0"/>
              </a:rPr>
              <a:t>);</a:t>
            </a:r>
            <a:endParaRPr lang="en-US" sz="14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      </a:t>
            </a:r>
            <a:r>
              <a:rPr lang="en-US" sz="1400" dirty="0" smtClean="0">
                <a:latin typeface="Comic Sans MS" pitchFamily="66" charset="0"/>
              </a:rPr>
              <a:t>    </a:t>
            </a:r>
            <a:r>
              <a:rPr lang="en-US" sz="1400" dirty="0" err="1" smtClean="0">
                <a:latin typeface="Comic Sans MS" pitchFamily="66" charset="0"/>
              </a:rPr>
              <a:t>int</a:t>
            </a:r>
            <a:r>
              <a:rPr lang="en-US" sz="1400" dirty="0" smtClean="0">
                <a:latin typeface="Comic Sans MS" pitchFamily="66" charset="0"/>
              </a:rPr>
              <a:t> </a:t>
            </a:r>
            <a:r>
              <a:rPr lang="en-US" sz="1400" dirty="0" err="1" smtClean="0">
                <a:latin typeface="Comic Sans MS" pitchFamily="66" charset="0"/>
              </a:rPr>
              <a:t>getFightPoints</a:t>
            </a:r>
            <a:r>
              <a:rPr lang="en-US" sz="1400" dirty="0" smtClean="0">
                <a:latin typeface="Comic Sans MS" pitchFamily="66" charset="0"/>
              </a:rPr>
              <a:t>( </a:t>
            </a:r>
            <a:r>
              <a:rPr lang="en-US" sz="1400" dirty="0">
                <a:latin typeface="Comic Sans MS" pitchFamily="66" charset="0"/>
              </a:rPr>
              <a:t>);</a:t>
            </a:r>
          </a:p>
          <a:p>
            <a:r>
              <a:rPr lang="en-US" sz="1400" dirty="0">
                <a:latin typeface="Comic Sans MS" pitchFamily="66" charset="0"/>
              </a:rPr>
              <a:t>      </a:t>
            </a:r>
            <a:r>
              <a:rPr lang="en-US" sz="1400" dirty="0" smtClean="0">
                <a:latin typeface="Comic Sans MS" pitchFamily="66" charset="0"/>
              </a:rPr>
              <a:t>    </a:t>
            </a:r>
            <a:r>
              <a:rPr lang="en-US" sz="1400" dirty="0" err="1" smtClean="0">
                <a:latin typeface="Comic Sans MS" pitchFamily="66" charset="0"/>
              </a:rPr>
              <a:t>int</a:t>
            </a:r>
            <a:r>
              <a:rPr lang="en-US" sz="1400" dirty="0" smtClean="0">
                <a:latin typeface="Comic Sans MS" pitchFamily="66" charset="0"/>
              </a:rPr>
              <a:t> </a:t>
            </a:r>
            <a:r>
              <a:rPr lang="en-US" sz="1400" dirty="0" err="1" smtClean="0">
                <a:latin typeface="Comic Sans MS" pitchFamily="66" charset="0"/>
              </a:rPr>
              <a:t>getWeapons</a:t>
            </a:r>
            <a:r>
              <a:rPr lang="en-US" sz="1400" dirty="0" smtClean="0">
                <a:latin typeface="Comic Sans MS" pitchFamily="66" charset="0"/>
              </a:rPr>
              <a:t>( );</a:t>
            </a:r>
            <a:endParaRPr lang="en-US" sz="1200" dirty="0">
              <a:latin typeface="Comic Sans MS" pitchFamily="66" charset="0"/>
            </a:endParaRPr>
          </a:p>
          <a:p>
            <a:r>
              <a:rPr lang="en-US" sz="1400" dirty="0" smtClean="0">
                <a:latin typeface="Comic Sans MS" pitchFamily="66" charset="0"/>
              </a:rPr>
              <a:t>};</a:t>
            </a:r>
            <a:endParaRPr lang="en-US" sz="14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          </a:t>
            </a:r>
          </a:p>
          <a:p>
            <a:pPr>
              <a:buFontTx/>
              <a:buChar char="•"/>
            </a:pPr>
            <a:endParaRPr lang="en-US" sz="1400" dirty="0">
              <a:latin typeface="Comic Sans MS" pitchFamily="66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581400" y="3352800"/>
            <a:ext cx="2592376" cy="350865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public class </a:t>
            </a:r>
            <a:r>
              <a:rPr lang="en-US" sz="1400" dirty="0" smtClean="0">
                <a:latin typeface="Comic Sans MS" pitchFamily="66" charset="0"/>
              </a:rPr>
              <a:t>Elf</a:t>
            </a:r>
            <a:endParaRPr lang="en-US" sz="14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{</a:t>
            </a:r>
          </a:p>
          <a:p>
            <a:r>
              <a:rPr lang="en-US" sz="1400" dirty="0">
                <a:latin typeface="Comic Sans MS" pitchFamily="66" charset="0"/>
              </a:rPr>
              <a:t>     private:</a:t>
            </a:r>
          </a:p>
          <a:p>
            <a:r>
              <a:rPr lang="en-US" sz="1400" dirty="0">
                <a:latin typeface="Comic Sans MS" pitchFamily="66" charset="0"/>
              </a:rPr>
              <a:t>          string name;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 strength;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 smtClean="0">
                <a:latin typeface="Comic Sans MS" pitchFamily="66" charset="0"/>
              </a:rPr>
              <a:t>magicSpells</a:t>
            </a:r>
            <a:r>
              <a:rPr lang="en-US" sz="1400" dirty="0" smtClean="0">
                <a:latin typeface="Comic Sans MS" pitchFamily="66" charset="0"/>
              </a:rPr>
              <a:t>;</a:t>
            </a:r>
            <a:endParaRPr lang="en-US" sz="1400" dirty="0">
              <a:latin typeface="Comic Sans MS" pitchFamily="66" charset="0"/>
            </a:endParaRPr>
          </a:p>
          <a:p>
            <a:r>
              <a:rPr lang="en-US" sz="1200" dirty="0">
                <a:latin typeface="Comic Sans MS" pitchFamily="66" charset="0"/>
              </a:rPr>
              <a:t>     </a:t>
            </a:r>
          </a:p>
          <a:p>
            <a:r>
              <a:rPr lang="en-US" sz="1400" dirty="0">
                <a:latin typeface="Comic Sans MS" pitchFamily="66" charset="0"/>
              </a:rPr>
              <a:t>   </a:t>
            </a:r>
          </a:p>
          <a:p>
            <a:r>
              <a:rPr lang="en-US" sz="1400" dirty="0">
                <a:latin typeface="Comic Sans MS" pitchFamily="66" charset="0"/>
              </a:rPr>
              <a:t>     public: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smtClean="0">
                <a:latin typeface="Comic Sans MS" pitchFamily="66" charset="0"/>
              </a:rPr>
              <a:t>Elf( </a:t>
            </a:r>
            <a:r>
              <a:rPr lang="en-US" sz="1400" dirty="0">
                <a:latin typeface="Comic Sans MS" pitchFamily="66" charset="0"/>
              </a:rPr>
              <a:t>);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smtClean="0">
                <a:latin typeface="Comic Sans MS" pitchFamily="66" charset="0"/>
              </a:rPr>
              <a:t>Elf(string</a:t>
            </a:r>
            <a:r>
              <a:rPr lang="en-US" sz="1400" dirty="0">
                <a:latin typeface="Comic Sans MS" pitchFamily="66" charset="0"/>
              </a:rPr>
              <a:t>,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,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);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>
                <a:latin typeface="Comic Sans MS" pitchFamily="66" charset="0"/>
              </a:rPr>
              <a:t>getFightPoints</a:t>
            </a:r>
            <a:r>
              <a:rPr lang="en-US" sz="1400" dirty="0">
                <a:latin typeface="Comic Sans MS" pitchFamily="66" charset="0"/>
              </a:rPr>
              <a:t>( );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 smtClean="0">
                <a:latin typeface="Comic Sans MS" pitchFamily="66" charset="0"/>
              </a:rPr>
              <a:t>getMagicSpells</a:t>
            </a:r>
            <a:r>
              <a:rPr lang="en-US" sz="1400" dirty="0" smtClean="0">
                <a:latin typeface="Comic Sans MS" pitchFamily="66" charset="0"/>
              </a:rPr>
              <a:t>( </a:t>
            </a:r>
            <a:r>
              <a:rPr lang="en-US" sz="1400" dirty="0">
                <a:latin typeface="Comic Sans MS" pitchFamily="66" charset="0"/>
              </a:rPr>
              <a:t>);</a:t>
            </a:r>
            <a:endParaRPr lang="en-US" sz="12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};</a:t>
            </a:r>
          </a:p>
          <a:p>
            <a:r>
              <a:rPr lang="en-US" sz="1400" dirty="0" smtClean="0">
                <a:latin typeface="Comic Sans MS" pitchFamily="66" charset="0"/>
              </a:rPr>
              <a:t>          </a:t>
            </a:r>
            <a:endParaRPr lang="en-US" sz="1400" dirty="0">
              <a:latin typeface="Comic Sans MS" pitchFamily="66" charset="0"/>
            </a:endParaRPr>
          </a:p>
          <a:p>
            <a:pPr>
              <a:buFontTx/>
              <a:buChar char="•"/>
            </a:pPr>
            <a:endParaRPr lang="en-US" sz="1400" dirty="0">
              <a:latin typeface="Comic Sans MS" pitchFamily="66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244132" y="3352800"/>
            <a:ext cx="2489784" cy="350865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public class </a:t>
            </a:r>
            <a:r>
              <a:rPr lang="en-US" sz="1400" dirty="0" smtClean="0">
                <a:latin typeface="Comic Sans MS" pitchFamily="66" charset="0"/>
              </a:rPr>
              <a:t>Fairy</a:t>
            </a:r>
            <a:endParaRPr lang="en-US" sz="14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{</a:t>
            </a:r>
          </a:p>
          <a:p>
            <a:r>
              <a:rPr lang="en-US" sz="1400" dirty="0">
                <a:latin typeface="Comic Sans MS" pitchFamily="66" charset="0"/>
              </a:rPr>
              <a:t>     private:</a:t>
            </a:r>
          </a:p>
          <a:p>
            <a:r>
              <a:rPr lang="en-US" sz="1400" dirty="0">
                <a:latin typeface="Comic Sans MS" pitchFamily="66" charset="0"/>
              </a:rPr>
              <a:t>          string name;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 strength;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smtClean="0">
                <a:latin typeface="Comic Sans MS" pitchFamily="66" charset="0"/>
              </a:rPr>
              <a:t>wisdom;</a:t>
            </a:r>
            <a:endParaRPr lang="en-US" sz="1400" dirty="0">
              <a:latin typeface="Comic Sans MS" pitchFamily="66" charset="0"/>
            </a:endParaRPr>
          </a:p>
          <a:p>
            <a:r>
              <a:rPr lang="en-US" sz="1200" dirty="0">
                <a:latin typeface="Comic Sans MS" pitchFamily="66" charset="0"/>
              </a:rPr>
              <a:t>     </a:t>
            </a:r>
          </a:p>
          <a:p>
            <a:r>
              <a:rPr lang="en-US" sz="1400" dirty="0">
                <a:latin typeface="Comic Sans MS" pitchFamily="66" charset="0"/>
              </a:rPr>
              <a:t>   </a:t>
            </a:r>
          </a:p>
          <a:p>
            <a:r>
              <a:rPr lang="en-US" sz="1400" dirty="0">
                <a:latin typeface="Comic Sans MS" pitchFamily="66" charset="0"/>
              </a:rPr>
              <a:t>     public: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smtClean="0">
                <a:latin typeface="Comic Sans MS" pitchFamily="66" charset="0"/>
              </a:rPr>
              <a:t>Fairy( </a:t>
            </a:r>
            <a:r>
              <a:rPr lang="en-US" sz="1400" dirty="0">
                <a:latin typeface="Comic Sans MS" pitchFamily="66" charset="0"/>
              </a:rPr>
              <a:t>);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smtClean="0">
                <a:latin typeface="Comic Sans MS" pitchFamily="66" charset="0"/>
              </a:rPr>
              <a:t>Fairy(string</a:t>
            </a:r>
            <a:r>
              <a:rPr lang="en-US" sz="1400" dirty="0">
                <a:latin typeface="Comic Sans MS" pitchFamily="66" charset="0"/>
              </a:rPr>
              <a:t>,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,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);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>
                <a:latin typeface="Comic Sans MS" pitchFamily="66" charset="0"/>
              </a:rPr>
              <a:t>getFightPoints</a:t>
            </a:r>
            <a:r>
              <a:rPr lang="en-US" sz="1400" dirty="0">
                <a:latin typeface="Comic Sans MS" pitchFamily="66" charset="0"/>
              </a:rPr>
              <a:t>( );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 smtClean="0">
                <a:latin typeface="Comic Sans MS" pitchFamily="66" charset="0"/>
              </a:rPr>
              <a:t>getWisdom</a:t>
            </a:r>
            <a:r>
              <a:rPr lang="en-US" sz="1400" dirty="0" smtClean="0">
                <a:latin typeface="Comic Sans MS" pitchFamily="66" charset="0"/>
              </a:rPr>
              <a:t>( </a:t>
            </a:r>
            <a:r>
              <a:rPr lang="en-US" sz="1400" dirty="0">
                <a:latin typeface="Comic Sans MS" pitchFamily="66" charset="0"/>
              </a:rPr>
              <a:t>);</a:t>
            </a:r>
            <a:endParaRPr lang="en-US" sz="12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};</a:t>
            </a:r>
          </a:p>
          <a:p>
            <a:r>
              <a:rPr lang="en-US" sz="1400" dirty="0" smtClean="0">
                <a:latin typeface="Comic Sans MS" pitchFamily="66" charset="0"/>
              </a:rPr>
              <a:t>          </a:t>
            </a:r>
            <a:endParaRPr lang="en-US" sz="1400" dirty="0">
              <a:latin typeface="Comic Sans MS" pitchFamily="66" charset="0"/>
            </a:endParaRPr>
          </a:p>
          <a:p>
            <a:pPr>
              <a:buFontTx/>
              <a:buChar char="•"/>
            </a:pPr>
            <a:endParaRPr lang="en-US" sz="1400" dirty="0">
              <a:latin typeface="Comic Sans MS" pitchFamily="66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447800" y="609600"/>
            <a:ext cx="65532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And They Have Some Things</a:t>
            </a:r>
          </a:p>
          <a:p>
            <a:pPr algn="ctr"/>
            <a:r>
              <a:rPr lang="en-US" dirty="0" smtClean="0">
                <a:latin typeface="Comic Sans MS" pitchFamily="66" charset="0"/>
              </a:rPr>
              <a:t>That Are Different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4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1600200" y="685800"/>
            <a:ext cx="6553200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We gain a lot of productivity and functionality if we factor the common elements out into a </a:t>
            </a:r>
            <a:r>
              <a:rPr lang="en-US" b="1" u="sng" dirty="0">
                <a:latin typeface="Comic Sans MS" pitchFamily="66" charset="0"/>
              </a:rPr>
              <a:t>base</a:t>
            </a:r>
            <a:r>
              <a:rPr lang="en-US" dirty="0">
                <a:latin typeface="Comic Sans MS" pitchFamily="66" charset="0"/>
              </a:rPr>
              <a:t> class.</a:t>
            </a: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3733800" y="2133600"/>
            <a:ext cx="1828800" cy="1371600"/>
          </a:xfrm>
          <a:prstGeom prst="rect">
            <a:avLst/>
          </a:prstGeom>
          <a:gradFill rotWithShape="1">
            <a:gsLst>
              <a:gs pos="0">
                <a:srgbClr val="990000"/>
              </a:gs>
              <a:gs pos="100000">
                <a:srgbClr val="CC6600"/>
              </a:gs>
            </a:gsLst>
            <a:lin ang="18900000" scaled="1"/>
          </a:gra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56" name="Text Box 11"/>
          <p:cNvSpPr txBox="1">
            <a:spLocks noChangeArrowheads="1"/>
          </p:cNvSpPr>
          <p:nvPr/>
        </p:nvSpPr>
        <p:spPr bwMode="auto">
          <a:xfrm>
            <a:off x="3962400" y="2209800"/>
            <a:ext cx="14509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Creature</a:t>
            </a:r>
          </a:p>
        </p:txBody>
      </p:sp>
      <p:sp>
        <p:nvSpPr>
          <p:cNvPr id="23557" name="Line 12"/>
          <p:cNvSpPr>
            <a:spLocks noChangeShapeType="1"/>
          </p:cNvSpPr>
          <p:nvPr/>
        </p:nvSpPr>
        <p:spPr bwMode="auto">
          <a:xfrm flipV="1">
            <a:off x="2971800" y="3505200"/>
            <a:ext cx="1447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8" name="Line 13"/>
          <p:cNvSpPr>
            <a:spLocks noChangeShapeType="1"/>
          </p:cNvSpPr>
          <p:nvPr/>
        </p:nvSpPr>
        <p:spPr bwMode="auto">
          <a:xfrm flipV="1">
            <a:off x="4572000" y="35052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Line 14"/>
          <p:cNvSpPr>
            <a:spLocks noChangeShapeType="1"/>
          </p:cNvSpPr>
          <p:nvPr/>
        </p:nvSpPr>
        <p:spPr bwMode="auto">
          <a:xfrm flipH="1" flipV="1">
            <a:off x="4953000" y="3505200"/>
            <a:ext cx="1066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Text Box 15"/>
          <p:cNvSpPr txBox="1">
            <a:spLocks noChangeArrowheads="1"/>
          </p:cNvSpPr>
          <p:nvPr/>
        </p:nvSpPr>
        <p:spPr bwMode="auto">
          <a:xfrm>
            <a:off x="4114800" y="2590800"/>
            <a:ext cx="1023037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name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strength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3561" name="Text Box 16"/>
          <p:cNvSpPr txBox="1">
            <a:spLocks noChangeArrowheads="1"/>
          </p:cNvSpPr>
          <p:nvPr/>
        </p:nvSpPr>
        <p:spPr bwMode="auto">
          <a:xfrm>
            <a:off x="2514600" y="5943600"/>
            <a:ext cx="85632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Dwarf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23562" name="Text Box 17"/>
          <p:cNvSpPr txBox="1">
            <a:spLocks noChangeArrowheads="1"/>
          </p:cNvSpPr>
          <p:nvPr/>
        </p:nvSpPr>
        <p:spPr bwMode="auto">
          <a:xfrm>
            <a:off x="4114800" y="5943600"/>
            <a:ext cx="50847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Elf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23563" name="Text Box 18"/>
          <p:cNvSpPr txBox="1">
            <a:spLocks noChangeArrowheads="1"/>
          </p:cNvSpPr>
          <p:nvPr/>
        </p:nvSpPr>
        <p:spPr bwMode="auto">
          <a:xfrm>
            <a:off x="5410200" y="5943600"/>
            <a:ext cx="73770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Fairy</a:t>
            </a:r>
            <a:endParaRPr lang="en-US" sz="1800" dirty="0">
              <a:latin typeface="Comic Sans MS" pitchFamily="66" charset="0"/>
            </a:endParaRPr>
          </a:p>
        </p:txBody>
      </p:sp>
      <p:pic>
        <p:nvPicPr>
          <p:cNvPr id="23564" name="Picture 4" descr="dwar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4343400"/>
            <a:ext cx="11938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5" name="Picture 5" descr="el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267200"/>
            <a:ext cx="10477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6" name="Picture 6" descr="fai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267200"/>
            <a:ext cx="112236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7" name="Text Box 19"/>
          <p:cNvSpPr txBox="1">
            <a:spLocks noChangeArrowheads="1"/>
          </p:cNvSpPr>
          <p:nvPr/>
        </p:nvSpPr>
        <p:spPr bwMode="auto">
          <a:xfrm>
            <a:off x="5867400" y="2590800"/>
            <a:ext cx="12700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Base class</a:t>
            </a:r>
          </a:p>
        </p:txBody>
      </p:sp>
      <p:sp>
        <p:nvSpPr>
          <p:cNvPr id="23568" name="Text Box 20"/>
          <p:cNvSpPr txBox="1">
            <a:spLocks noChangeArrowheads="1"/>
          </p:cNvSpPr>
          <p:nvPr/>
        </p:nvSpPr>
        <p:spPr bwMode="auto">
          <a:xfrm>
            <a:off x="6629400" y="4800600"/>
            <a:ext cx="162718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Derived Class</a:t>
            </a:r>
          </a:p>
        </p:txBody>
      </p:sp>
      <p:sp>
        <p:nvSpPr>
          <p:cNvPr id="23569" name="Text Box 21"/>
          <p:cNvSpPr txBox="1">
            <a:spLocks noChangeArrowheads="1"/>
          </p:cNvSpPr>
          <p:nvPr/>
        </p:nvSpPr>
        <p:spPr bwMode="auto">
          <a:xfrm>
            <a:off x="6096000" y="2971800"/>
            <a:ext cx="2000250" cy="730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Sometimes also called</a:t>
            </a:r>
          </a:p>
          <a:p>
            <a:pPr>
              <a:buFontTx/>
              <a:buChar char="•"/>
            </a:pPr>
            <a:r>
              <a:rPr lang="en-US" sz="1400">
                <a:latin typeface="Comic Sans MS" pitchFamily="66" charset="0"/>
              </a:rPr>
              <a:t> parent class</a:t>
            </a:r>
          </a:p>
          <a:p>
            <a:pPr>
              <a:buFontTx/>
              <a:buChar char="•"/>
            </a:pPr>
            <a:r>
              <a:rPr lang="en-US" sz="1400">
                <a:latin typeface="Comic Sans MS" pitchFamily="66" charset="0"/>
              </a:rPr>
              <a:t> super class</a:t>
            </a:r>
          </a:p>
        </p:txBody>
      </p:sp>
      <p:sp>
        <p:nvSpPr>
          <p:cNvPr id="23570" name="Text Box 22"/>
          <p:cNvSpPr txBox="1">
            <a:spLocks noChangeArrowheads="1"/>
          </p:cNvSpPr>
          <p:nvPr/>
        </p:nvSpPr>
        <p:spPr bwMode="auto">
          <a:xfrm>
            <a:off x="6934200" y="5257800"/>
            <a:ext cx="2000250" cy="730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Sometimes also called</a:t>
            </a:r>
          </a:p>
          <a:p>
            <a:pPr>
              <a:buFontTx/>
              <a:buChar char="•"/>
            </a:pPr>
            <a:r>
              <a:rPr lang="en-US" sz="1400">
                <a:latin typeface="Comic Sans MS" pitchFamily="66" charset="0"/>
              </a:rPr>
              <a:t> child class</a:t>
            </a:r>
          </a:p>
          <a:p>
            <a:pPr>
              <a:buFontTx/>
              <a:buChar char="•"/>
            </a:pPr>
            <a:r>
              <a:rPr lang="en-US" sz="1400">
                <a:latin typeface="Comic Sans MS" pitchFamily="66" charset="0"/>
              </a:rPr>
              <a:t> sub class</a:t>
            </a:r>
          </a:p>
        </p:txBody>
      </p:sp>
      <p:sp>
        <p:nvSpPr>
          <p:cNvPr id="23571" name="Text Box 23"/>
          <p:cNvSpPr txBox="1">
            <a:spLocks noChangeArrowheads="1"/>
          </p:cNvSpPr>
          <p:nvPr/>
        </p:nvSpPr>
        <p:spPr bwMode="auto">
          <a:xfrm>
            <a:off x="457200" y="3124200"/>
            <a:ext cx="2898775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omic Sans MS" pitchFamily="66" charset="0"/>
              </a:rPr>
              <a:t>This relationship is called</a:t>
            </a:r>
          </a:p>
          <a:p>
            <a:pPr algn="ctr"/>
            <a:r>
              <a:rPr lang="en-US" sz="1800" b="1">
                <a:latin typeface="Comic Sans MS" pitchFamily="66" charset="0"/>
              </a:rPr>
              <a:t>Inheritance</a:t>
            </a:r>
            <a:r>
              <a:rPr lang="en-US" sz="180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1534886" y="685800"/>
            <a:ext cx="65532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This is known as an inheritance hierarchy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3733800" y="2133600"/>
            <a:ext cx="1828800" cy="1371600"/>
          </a:xfrm>
          <a:prstGeom prst="rect">
            <a:avLst/>
          </a:prstGeom>
          <a:gradFill rotWithShape="1">
            <a:gsLst>
              <a:gs pos="0">
                <a:srgbClr val="990000"/>
              </a:gs>
              <a:gs pos="100000">
                <a:srgbClr val="CC6600"/>
              </a:gs>
            </a:gsLst>
            <a:lin ang="18900000" scaled="1"/>
          </a:gra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56" name="Text Box 11"/>
          <p:cNvSpPr txBox="1">
            <a:spLocks noChangeArrowheads="1"/>
          </p:cNvSpPr>
          <p:nvPr/>
        </p:nvSpPr>
        <p:spPr bwMode="auto">
          <a:xfrm>
            <a:off x="3962400" y="2209800"/>
            <a:ext cx="14509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Creature</a:t>
            </a:r>
          </a:p>
        </p:txBody>
      </p:sp>
      <p:sp>
        <p:nvSpPr>
          <p:cNvPr id="23557" name="Line 12"/>
          <p:cNvSpPr>
            <a:spLocks noChangeShapeType="1"/>
          </p:cNvSpPr>
          <p:nvPr/>
        </p:nvSpPr>
        <p:spPr bwMode="auto">
          <a:xfrm flipV="1">
            <a:off x="2971800" y="3505200"/>
            <a:ext cx="1447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8" name="Line 13"/>
          <p:cNvSpPr>
            <a:spLocks noChangeShapeType="1"/>
          </p:cNvSpPr>
          <p:nvPr/>
        </p:nvSpPr>
        <p:spPr bwMode="auto">
          <a:xfrm flipV="1">
            <a:off x="4572000" y="35052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Line 14"/>
          <p:cNvSpPr>
            <a:spLocks noChangeShapeType="1"/>
          </p:cNvSpPr>
          <p:nvPr/>
        </p:nvSpPr>
        <p:spPr bwMode="auto">
          <a:xfrm flipH="1" flipV="1">
            <a:off x="4953000" y="3505200"/>
            <a:ext cx="1066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Text Box 15"/>
          <p:cNvSpPr txBox="1">
            <a:spLocks noChangeArrowheads="1"/>
          </p:cNvSpPr>
          <p:nvPr/>
        </p:nvSpPr>
        <p:spPr bwMode="auto">
          <a:xfrm>
            <a:off x="4114800" y="2590800"/>
            <a:ext cx="1023037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name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strength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3561" name="Text Box 16"/>
          <p:cNvSpPr txBox="1">
            <a:spLocks noChangeArrowheads="1"/>
          </p:cNvSpPr>
          <p:nvPr/>
        </p:nvSpPr>
        <p:spPr bwMode="auto">
          <a:xfrm>
            <a:off x="2514600" y="5943600"/>
            <a:ext cx="85632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Dwarf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23562" name="Text Box 17"/>
          <p:cNvSpPr txBox="1">
            <a:spLocks noChangeArrowheads="1"/>
          </p:cNvSpPr>
          <p:nvPr/>
        </p:nvSpPr>
        <p:spPr bwMode="auto">
          <a:xfrm>
            <a:off x="4114800" y="5943600"/>
            <a:ext cx="50847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Elf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23563" name="Text Box 18"/>
          <p:cNvSpPr txBox="1">
            <a:spLocks noChangeArrowheads="1"/>
          </p:cNvSpPr>
          <p:nvPr/>
        </p:nvSpPr>
        <p:spPr bwMode="auto">
          <a:xfrm>
            <a:off x="5410200" y="5943600"/>
            <a:ext cx="73770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Fairy</a:t>
            </a:r>
            <a:endParaRPr lang="en-US" sz="1800" dirty="0">
              <a:latin typeface="Comic Sans MS" pitchFamily="66" charset="0"/>
            </a:endParaRPr>
          </a:p>
        </p:txBody>
      </p:sp>
      <p:pic>
        <p:nvPicPr>
          <p:cNvPr id="23564" name="Picture 4" descr="dwar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4343400"/>
            <a:ext cx="11938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5" name="Picture 5" descr="el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267200"/>
            <a:ext cx="10477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6" name="Picture 6" descr="fai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267200"/>
            <a:ext cx="112236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48343" y="2498725"/>
            <a:ext cx="3068638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omic Sans MS" pitchFamily="66" charset="0"/>
              </a:rPr>
              <a:t>Common things are defined</a:t>
            </a:r>
          </a:p>
          <a:p>
            <a:pPr algn="ctr"/>
            <a:r>
              <a:rPr lang="en-US" sz="1800" dirty="0">
                <a:latin typeface="Comic Sans MS" pitchFamily="66" charset="0"/>
              </a:rPr>
              <a:t>in </a:t>
            </a:r>
            <a:r>
              <a:rPr lang="en-US" sz="1800" dirty="0" smtClean="0">
                <a:latin typeface="Comic Sans MS" pitchFamily="66" charset="0"/>
              </a:rPr>
              <a:t>a base class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6115245" y="3505200"/>
            <a:ext cx="2928938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omic Sans MS" pitchFamily="66" charset="0"/>
              </a:rPr>
              <a:t>Unique things are defined</a:t>
            </a:r>
          </a:p>
          <a:p>
            <a:pPr algn="ctr"/>
            <a:r>
              <a:rPr lang="en-US" sz="1800" dirty="0">
                <a:latin typeface="Comic Sans MS" pitchFamily="66" charset="0"/>
              </a:rPr>
              <a:t>in derived classes</a:t>
            </a:r>
          </a:p>
        </p:txBody>
      </p:sp>
    </p:spTree>
    <p:extLst>
      <p:ext uri="{BB962C8B-B14F-4D97-AF65-F5344CB8AC3E}">
        <p14:creationId xmlns:p14="http://schemas.microsoft.com/office/powerpoint/2010/main" val="21560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114800" y="4419600"/>
            <a:ext cx="4706938" cy="2032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CECFF"/>
                </a:solidFill>
                <a:latin typeface="Comic Sans MS" pitchFamily="66" charset="0"/>
              </a:rPr>
              <a:t>the </a:t>
            </a:r>
            <a:r>
              <a:rPr lang="en-US" sz="1800" b="1" u="sng" dirty="0">
                <a:solidFill>
                  <a:srgbClr val="FFC000"/>
                </a:solidFill>
                <a:latin typeface="Comic Sans MS" pitchFamily="66" charset="0"/>
              </a:rPr>
              <a:t>protected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1800" dirty="0">
                <a:solidFill>
                  <a:srgbClr val="CCECFF"/>
                </a:solidFill>
                <a:latin typeface="Comic Sans MS" pitchFamily="66" charset="0"/>
              </a:rPr>
              <a:t>modifier (#) tells us</a:t>
            </a:r>
          </a:p>
          <a:p>
            <a:r>
              <a:rPr lang="en-US" sz="1800" dirty="0">
                <a:solidFill>
                  <a:srgbClr val="CCECFF"/>
                </a:solidFill>
                <a:latin typeface="Comic Sans MS" pitchFamily="66" charset="0"/>
              </a:rPr>
              <a:t>that the </a:t>
            </a:r>
            <a:r>
              <a:rPr lang="en-US" sz="1800" dirty="0" smtClean="0">
                <a:solidFill>
                  <a:srgbClr val="CCECFF"/>
                </a:solidFill>
                <a:latin typeface="Comic Sans MS" pitchFamily="66" charset="0"/>
              </a:rPr>
              <a:t>members are </a:t>
            </a:r>
            <a:r>
              <a:rPr lang="en-US" sz="1800" dirty="0">
                <a:solidFill>
                  <a:srgbClr val="CCECFF"/>
                </a:solidFill>
                <a:latin typeface="Comic Sans MS" pitchFamily="66" charset="0"/>
              </a:rPr>
              <a:t>accessible</a:t>
            </a:r>
          </a:p>
          <a:p>
            <a:r>
              <a:rPr lang="en-US" sz="1800" dirty="0">
                <a:solidFill>
                  <a:srgbClr val="CCECFF"/>
                </a:solidFill>
                <a:latin typeface="Comic Sans MS" pitchFamily="66" charset="0"/>
              </a:rPr>
              <a:t>from within the Creature class </a:t>
            </a:r>
            <a:r>
              <a:rPr lang="en-US" sz="1800" b="1" u="sng" dirty="0">
                <a:solidFill>
                  <a:srgbClr val="CCECFF"/>
                </a:solidFill>
                <a:latin typeface="Comic Sans MS" pitchFamily="66" charset="0"/>
              </a:rPr>
              <a:t>and</a:t>
            </a:r>
          </a:p>
          <a:p>
            <a:r>
              <a:rPr lang="en-US" sz="1800" dirty="0">
                <a:solidFill>
                  <a:srgbClr val="CCECFF"/>
                </a:solidFill>
                <a:latin typeface="Comic Sans MS" pitchFamily="66" charset="0"/>
              </a:rPr>
              <a:t>from within any derived classes. That is,</a:t>
            </a:r>
          </a:p>
          <a:p>
            <a:r>
              <a:rPr lang="en-US" sz="1800" dirty="0" smtClean="0">
                <a:solidFill>
                  <a:srgbClr val="CCECFF"/>
                </a:solidFill>
                <a:latin typeface="Comic Sans MS" pitchFamily="66" charset="0"/>
              </a:rPr>
              <a:t>functions </a:t>
            </a:r>
            <a:r>
              <a:rPr lang="en-US" sz="1800" dirty="0">
                <a:solidFill>
                  <a:srgbClr val="CCECFF"/>
                </a:solidFill>
                <a:latin typeface="Comic Sans MS" pitchFamily="66" charset="0"/>
              </a:rPr>
              <a:t>of the derived class can see the</a:t>
            </a:r>
          </a:p>
          <a:p>
            <a:r>
              <a:rPr lang="en-US" sz="1800" dirty="0">
                <a:solidFill>
                  <a:srgbClr val="CCECFF"/>
                </a:solidFill>
                <a:latin typeface="Comic Sans MS" pitchFamily="66" charset="0"/>
              </a:rPr>
              <a:t>protected data members defined in the </a:t>
            </a:r>
          </a:p>
          <a:p>
            <a:r>
              <a:rPr lang="en-US" sz="1800" dirty="0">
                <a:solidFill>
                  <a:srgbClr val="CCECFF"/>
                </a:solidFill>
                <a:latin typeface="Comic Sans MS" pitchFamily="66" charset="0"/>
              </a:rPr>
              <a:t>base class.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657600" y="1447800"/>
            <a:ext cx="1828800" cy="1371600"/>
          </a:xfrm>
          <a:prstGeom prst="rect">
            <a:avLst/>
          </a:prstGeom>
          <a:gradFill rotWithShape="1">
            <a:gsLst>
              <a:gs pos="0">
                <a:srgbClr val="990000"/>
              </a:gs>
              <a:gs pos="100000">
                <a:srgbClr val="CC6600"/>
              </a:gs>
            </a:gsLst>
            <a:lin ang="18900000" scaled="1"/>
          </a:gra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52" name="Text Box 11"/>
          <p:cNvSpPr txBox="1">
            <a:spLocks noChangeArrowheads="1"/>
          </p:cNvSpPr>
          <p:nvPr/>
        </p:nvSpPr>
        <p:spPr bwMode="auto">
          <a:xfrm>
            <a:off x="3886200" y="1524000"/>
            <a:ext cx="14509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omic Sans MS" pitchFamily="66" charset="0"/>
              </a:rPr>
              <a:t>Creature</a:t>
            </a:r>
          </a:p>
        </p:txBody>
      </p:sp>
      <p:sp>
        <p:nvSpPr>
          <p:cNvPr id="27653" name="Text Box 12"/>
          <p:cNvSpPr txBox="1">
            <a:spLocks noChangeArrowheads="1"/>
          </p:cNvSpPr>
          <p:nvPr/>
        </p:nvSpPr>
        <p:spPr bwMode="auto">
          <a:xfrm>
            <a:off x="4114800" y="1841500"/>
            <a:ext cx="1023037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name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strength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7654" name="Text Box 13"/>
          <p:cNvSpPr txBox="1">
            <a:spLocks noChangeArrowheads="1"/>
          </p:cNvSpPr>
          <p:nvPr/>
        </p:nvSpPr>
        <p:spPr bwMode="auto">
          <a:xfrm>
            <a:off x="2133600" y="685800"/>
            <a:ext cx="54879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Let’s look at the base class definition</a:t>
            </a:r>
          </a:p>
        </p:txBody>
      </p:sp>
      <p:sp>
        <p:nvSpPr>
          <p:cNvPr id="27655" name="Text Box 14"/>
          <p:cNvSpPr txBox="1">
            <a:spLocks noChangeArrowheads="1"/>
          </p:cNvSpPr>
          <p:nvPr/>
        </p:nvSpPr>
        <p:spPr bwMode="auto">
          <a:xfrm>
            <a:off x="115259" y="1580581"/>
            <a:ext cx="4036682" cy="3477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class </a:t>
            </a:r>
            <a:r>
              <a:rPr lang="en-US" sz="2000" dirty="0">
                <a:latin typeface="Comic Sans MS" pitchFamily="66" charset="0"/>
              </a:rPr>
              <a:t>Creature</a:t>
            </a:r>
          </a:p>
          <a:p>
            <a:r>
              <a:rPr lang="en-US" sz="2000" dirty="0">
                <a:latin typeface="Comic Sans MS" pitchFamily="66" charset="0"/>
              </a:rPr>
              <a:t>{</a:t>
            </a:r>
          </a:p>
          <a:p>
            <a:r>
              <a:rPr lang="en-US" sz="2000" dirty="0">
                <a:latin typeface="Comic Sans MS" pitchFamily="66" charset="0"/>
              </a:rPr>
              <a:t>   </a:t>
            </a:r>
            <a:r>
              <a:rPr lang="en-US" sz="2000" b="1" dirty="0" smtClean="0">
                <a:solidFill>
                  <a:srgbClr val="FFC000"/>
                </a:solidFill>
                <a:latin typeface="Comic Sans MS" pitchFamily="66" charset="0"/>
              </a:rPr>
              <a:t>protected: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Comic Sans MS" pitchFamily="66" charset="0"/>
              </a:rPr>
              <a:t>      </a:t>
            </a:r>
            <a:r>
              <a:rPr lang="en-US" sz="2000" dirty="0" smtClean="0">
                <a:latin typeface="Comic Sans MS" pitchFamily="66" charset="0"/>
              </a:rPr>
              <a:t>string </a:t>
            </a:r>
            <a:r>
              <a:rPr lang="en-US" sz="2000" dirty="0">
                <a:latin typeface="Comic Sans MS" pitchFamily="66" charset="0"/>
              </a:rPr>
              <a:t>name;</a:t>
            </a:r>
          </a:p>
          <a:p>
            <a:r>
              <a:rPr lang="en-US" sz="2000" dirty="0" smtClean="0">
                <a:latin typeface="Comic Sans MS" pitchFamily="66" charset="0"/>
              </a:rPr>
              <a:t>      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>
                <a:latin typeface="Comic Sans MS" pitchFamily="66" charset="0"/>
              </a:rPr>
              <a:t>strength;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 </a:t>
            </a:r>
            <a:r>
              <a:rPr lang="en-US" sz="2000" dirty="0" smtClean="0">
                <a:latin typeface="Comic Sans MS" pitchFamily="66" charset="0"/>
              </a:rPr>
              <a:t>public:</a:t>
            </a:r>
          </a:p>
          <a:p>
            <a:r>
              <a:rPr lang="en-US" sz="2000" dirty="0" smtClean="0">
                <a:latin typeface="Comic Sans MS" pitchFamily="66" charset="0"/>
              </a:rPr>
              <a:t>      Creature</a:t>
            </a:r>
            <a:r>
              <a:rPr lang="en-US" sz="2000" dirty="0">
                <a:latin typeface="Comic Sans MS" pitchFamily="66" charset="0"/>
              </a:rPr>
              <a:t>( 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 </a:t>
            </a:r>
            <a:r>
              <a:rPr lang="en-US" sz="2000" dirty="0" smtClean="0">
                <a:latin typeface="Comic Sans MS" pitchFamily="66" charset="0"/>
              </a:rPr>
              <a:t>   public 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getFightPoints</a:t>
            </a:r>
            <a:r>
              <a:rPr lang="en-US" sz="2000" dirty="0" smtClean="0">
                <a:latin typeface="Comic Sans MS" pitchFamily="66" charset="0"/>
              </a:rPr>
              <a:t>( );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    . . .</a:t>
            </a:r>
          </a:p>
          <a:p>
            <a:r>
              <a:rPr lang="en-US" sz="2000" dirty="0" smtClean="0">
                <a:latin typeface="Comic Sans MS" pitchFamily="66" charset="0"/>
              </a:rPr>
              <a:t>};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6686646" y="3445877"/>
            <a:ext cx="1828800" cy="1371600"/>
          </a:xfrm>
          <a:prstGeom prst="rect">
            <a:avLst/>
          </a:prstGeom>
          <a:gradFill rotWithShape="1">
            <a:gsLst>
              <a:gs pos="0">
                <a:srgbClr val="990000"/>
              </a:gs>
              <a:gs pos="100000">
                <a:srgbClr val="CC6600"/>
              </a:gs>
            </a:gsLst>
            <a:lin ang="18900000" scaled="1"/>
          </a:gra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6915246" y="3522077"/>
            <a:ext cx="14509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Creature</a:t>
            </a: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7143846" y="3839577"/>
            <a:ext cx="1023037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name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strength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2667000" y="533400"/>
            <a:ext cx="3110147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And the </a:t>
            </a:r>
            <a:r>
              <a:rPr lang="en-US" dirty="0" smtClean="0">
                <a:latin typeface="Comic Sans MS" pitchFamily="66" charset="0"/>
              </a:rPr>
              <a:t>Dwarf </a:t>
            </a:r>
            <a:r>
              <a:rPr lang="en-US" dirty="0">
                <a:latin typeface="Comic Sans MS" pitchFamily="66" charset="0"/>
              </a:rPr>
              <a:t>class</a:t>
            </a:r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2209800" y="3595100"/>
            <a:ext cx="3802644" cy="28623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class Dwarf </a:t>
            </a:r>
            <a:r>
              <a:rPr lang="en-US" sz="2000" dirty="0" smtClean="0">
                <a:solidFill>
                  <a:srgbClr val="FFC000"/>
                </a:solidFill>
                <a:latin typeface="Comic Sans MS" pitchFamily="66" charset="0"/>
              </a:rPr>
              <a:t>:</a:t>
            </a:r>
            <a:r>
              <a:rPr lang="en-US" sz="2000" dirty="0" smtClean="0">
                <a:latin typeface="Comic Sans MS" pitchFamily="66" charset="0"/>
              </a:rPr>
              <a:t> public Creature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{</a:t>
            </a:r>
          </a:p>
          <a:p>
            <a:r>
              <a:rPr lang="en-US" sz="2000" dirty="0">
                <a:latin typeface="Comic Sans MS" pitchFamily="66" charset="0"/>
              </a:rPr>
              <a:t>   </a:t>
            </a:r>
            <a:r>
              <a:rPr lang="en-US" sz="2000" dirty="0" smtClean="0">
                <a:latin typeface="Comic Sans MS" pitchFamily="66" charset="0"/>
              </a:rPr>
              <a:t>private:</a:t>
            </a:r>
          </a:p>
          <a:p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      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weapons;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 </a:t>
            </a:r>
            <a:r>
              <a:rPr lang="en-US" sz="2000" dirty="0" smtClean="0">
                <a:latin typeface="Comic Sans MS" pitchFamily="66" charset="0"/>
              </a:rPr>
              <a:t>public:</a:t>
            </a:r>
          </a:p>
          <a:p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     Dwarf( );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    . . .</a:t>
            </a:r>
          </a:p>
          <a:p>
            <a:r>
              <a:rPr lang="en-US" sz="2000" dirty="0" smtClean="0">
                <a:latin typeface="Comic Sans MS" pitchFamily="66" charset="0"/>
              </a:rPr>
              <a:t>};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28679" name="Text Box 8"/>
          <p:cNvSpPr txBox="1">
            <a:spLocks noChangeArrowheads="1"/>
          </p:cNvSpPr>
          <p:nvPr/>
        </p:nvSpPr>
        <p:spPr bwMode="auto">
          <a:xfrm>
            <a:off x="1886305" y="1371600"/>
            <a:ext cx="5202065" cy="175432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CECFF"/>
                </a:solidFill>
                <a:latin typeface="Comic Sans MS" pitchFamily="66" charset="0"/>
              </a:rPr>
              <a:t>The </a:t>
            </a:r>
            <a:r>
              <a:rPr lang="en-US" sz="1800" dirty="0" smtClean="0">
                <a:solidFill>
                  <a:srgbClr val="FFC000"/>
                </a:solidFill>
                <a:latin typeface="Comic Sans MS" pitchFamily="66" charset="0"/>
              </a:rPr>
              <a:t>:</a:t>
            </a:r>
            <a:r>
              <a:rPr lang="en-US" sz="1800" dirty="0" smtClean="0">
                <a:solidFill>
                  <a:srgbClr val="CCECFF"/>
                </a:solidFill>
                <a:latin typeface="Comic Sans MS" pitchFamily="66" charset="0"/>
              </a:rPr>
              <a:t> means </a:t>
            </a:r>
            <a:r>
              <a:rPr lang="en-US" sz="1800" dirty="0">
                <a:solidFill>
                  <a:srgbClr val="CCECFF"/>
                </a:solidFill>
                <a:latin typeface="Comic Sans MS" pitchFamily="66" charset="0"/>
              </a:rPr>
              <a:t>that </a:t>
            </a:r>
            <a:r>
              <a:rPr lang="en-US" sz="1800" dirty="0" smtClean="0">
                <a:solidFill>
                  <a:srgbClr val="CCECFF"/>
                </a:solidFill>
                <a:latin typeface="Comic Sans MS" pitchFamily="66" charset="0"/>
              </a:rPr>
              <a:t>this </a:t>
            </a:r>
            <a:r>
              <a:rPr lang="en-US" sz="1800" dirty="0">
                <a:solidFill>
                  <a:srgbClr val="CCECFF"/>
                </a:solidFill>
                <a:latin typeface="Comic Sans MS" pitchFamily="66" charset="0"/>
              </a:rPr>
              <a:t>class </a:t>
            </a:r>
            <a:r>
              <a:rPr lang="en-US" sz="1800" dirty="0" smtClean="0">
                <a:latin typeface="Comic Sans MS" pitchFamily="66" charset="0"/>
              </a:rPr>
              <a:t>inherits</a:t>
            </a:r>
            <a:r>
              <a:rPr lang="en-US" sz="1800" dirty="0" smtClean="0">
                <a:solidFill>
                  <a:srgbClr val="CCECFF"/>
                </a:solidFill>
                <a:latin typeface="Comic Sans MS" pitchFamily="66" charset="0"/>
              </a:rPr>
              <a:t> from </a:t>
            </a:r>
            <a:r>
              <a:rPr lang="en-US" sz="1800" dirty="0">
                <a:solidFill>
                  <a:srgbClr val="CCECFF"/>
                </a:solidFill>
                <a:latin typeface="Comic Sans MS" pitchFamily="66" charset="0"/>
              </a:rPr>
              <a:t>the</a:t>
            </a:r>
          </a:p>
          <a:p>
            <a:r>
              <a:rPr lang="en-US" sz="1800" dirty="0">
                <a:solidFill>
                  <a:srgbClr val="CCECFF"/>
                </a:solidFill>
                <a:latin typeface="Comic Sans MS" pitchFamily="66" charset="0"/>
              </a:rPr>
              <a:t>Creature class. </a:t>
            </a:r>
            <a:r>
              <a:rPr lang="en-US" sz="1800" dirty="0" smtClean="0">
                <a:solidFill>
                  <a:srgbClr val="CCECFF"/>
                </a:solidFill>
                <a:latin typeface="Comic Sans MS" pitchFamily="66" charset="0"/>
              </a:rPr>
              <a:t>This is shown by the arrow in</a:t>
            </a:r>
          </a:p>
          <a:p>
            <a:r>
              <a:rPr lang="en-US" sz="1800" dirty="0" smtClean="0">
                <a:solidFill>
                  <a:srgbClr val="CCECFF"/>
                </a:solidFill>
                <a:latin typeface="Comic Sans MS" pitchFamily="66" charset="0"/>
              </a:rPr>
              <a:t>The class diagram below. Inheritance means </a:t>
            </a:r>
          </a:p>
          <a:p>
            <a:r>
              <a:rPr lang="en-US" sz="1800" dirty="0" smtClean="0">
                <a:solidFill>
                  <a:srgbClr val="CCECFF"/>
                </a:solidFill>
                <a:latin typeface="Comic Sans MS" pitchFamily="66" charset="0"/>
              </a:rPr>
              <a:t>That a Dwarf object will </a:t>
            </a:r>
            <a:r>
              <a:rPr lang="en-US" sz="1800" dirty="0">
                <a:solidFill>
                  <a:srgbClr val="CCECFF"/>
                </a:solidFill>
                <a:latin typeface="Comic Sans MS" pitchFamily="66" charset="0"/>
              </a:rPr>
              <a:t>have everything that </a:t>
            </a:r>
            <a:endParaRPr lang="en-US" sz="1800" dirty="0" smtClean="0">
              <a:solidFill>
                <a:srgbClr val="CCECFF"/>
              </a:solidFill>
              <a:latin typeface="Comic Sans MS" pitchFamily="66" charset="0"/>
            </a:endParaRPr>
          </a:p>
          <a:p>
            <a:r>
              <a:rPr lang="en-US" sz="1800" dirty="0" smtClean="0">
                <a:solidFill>
                  <a:srgbClr val="CCECFF"/>
                </a:solidFill>
                <a:latin typeface="Comic Sans MS" pitchFamily="66" charset="0"/>
              </a:rPr>
              <a:t>a Creature object has plus anything uniquely </a:t>
            </a:r>
          </a:p>
          <a:p>
            <a:r>
              <a:rPr lang="en-US" sz="1800" dirty="0" smtClean="0">
                <a:solidFill>
                  <a:srgbClr val="CCECFF"/>
                </a:solidFill>
                <a:latin typeface="Comic Sans MS" pitchFamily="66" charset="0"/>
              </a:rPr>
              <a:t>defined in the Dwarf class.</a:t>
            </a:r>
            <a:endParaRPr lang="en-US" sz="1800" dirty="0">
              <a:solidFill>
                <a:srgbClr val="CCECFF"/>
              </a:solidFill>
              <a:latin typeface="Comic Sans MS" pitchFamily="66" charset="0"/>
            </a:endParaRPr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 flipH="1" flipV="1">
            <a:off x="7524846" y="4817477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6686646" y="5274677"/>
            <a:ext cx="1828800" cy="1295400"/>
          </a:xfrm>
          <a:prstGeom prst="rect">
            <a:avLst/>
          </a:prstGeom>
          <a:gradFill rotWithShape="1">
            <a:gsLst>
              <a:gs pos="0">
                <a:srgbClr val="990000"/>
              </a:gs>
              <a:gs pos="100000">
                <a:srgbClr val="CC6600"/>
              </a:gs>
            </a:gsLst>
            <a:lin ang="18900000" scaled="1"/>
          </a:gra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7061475" y="5350877"/>
            <a:ext cx="107914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mic Sans MS" pitchFamily="66" charset="0"/>
              </a:rPr>
              <a:t>Dwarf</a:t>
            </a:r>
            <a:endParaRPr lang="en-US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7143845" y="5943600"/>
            <a:ext cx="966931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weapons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3810000" y="3125926"/>
            <a:ext cx="150561" cy="4691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el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33600"/>
            <a:ext cx="17653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3276600" y="2286000"/>
            <a:ext cx="4692310" cy="2031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So . . . If I create a </a:t>
            </a:r>
            <a:r>
              <a:rPr lang="en-US" sz="1800" dirty="0" smtClean="0">
                <a:latin typeface="Comic Sans MS" pitchFamily="66" charset="0"/>
              </a:rPr>
              <a:t>Dwarf</a:t>
            </a:r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object named </a:t>
            </a:r>
            <a:r>
              <a:rPr lang="en-US" sz="1800" dirty="0" err="1" smtClean="0">
                <a:latin typeface="Comic Sans MS" pitchFamily="66" charset="0"/>
              </a:rPr>
              <a:t>Zore</a:t>
            </a:r>
            <a:r>
              <a:rPr lang="en-US" sz="1800" dirty="0" smtClean="0">
                <a:latin typeface="Comic Sans MS" pitchFamily="66" charset="0"/>
              </a:rPr>
              <a:t>, </a:t>
            </a:r>
            <a:r>
              <a:rPr lang="en-US" sz="1800" dirty="0">
                <a:latin typeface="Comic Sans MS" pitchFamily="66" charset="0"/>
              </a:rPr>
              <a:t>then </a:t>
            </a:r>
            <a:r>
              <a:rPr lang="en-US" sz="1800" dirty="0" err="1" smtClean="0">
                <a:latin typeface="Comic Sans MS" pitchFamily="66" charset="0"/>
              </a:rPr>
              <a:t>Zore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>
                <a:latin typeface="Comic Sans MS" pitchFamily="66" charset="0"/>
              </a:rPr>
              <a:t>has the </a:t>
            </a:r>
          </a:p>
          <a:p>
            <a:r>
              <a:rPr lang="en-US" sz="1800" dirty="0">
                <a:latin typeface="Comic Sans MS" pitchFamily="66" charset="0"/>
              </a:rPr>
              <a:t>following properties:</a:t>
            </a:r>
          </a:p>
          <a:p>
            <a:pPr>
              <a:buFontTx/>
              <a:buChar char="•"/>
            </a:pPr>
            <a:r>
              <a:rPr lang="en-US" sz="1800" dirty="0">
                <a:latin typeface="Comic Sans MS" pitchFamily="66" charset="0"/>
              </a:rPr>
              <a:t>A name</a:t>
            </a:r>
          </a:p>
          <a:p>
            <a:pPr>
              <a:buFontTx/>
              <a:buChar char="•"/>
            </a:pPr>
            <a:r>
              <a:rPr lang="en-US" sz="1800" dirty="0">
                <a:latin typeface="Comic Sans MS" pitchFamily="66" charset="0"/>
              </a:rPr>
              <a:t> strength</a:t>
            </a:r>
          </a:p>
          <a:p>
            <a:endParaRPr lang="en-US" sz="1800" dirty="0">
              <a:latin typeface="Comic Sans MS" pitchFamily="66" charset="0"/>
            </a:endParaRPr>
          </a:p>
          <a:p>
            <a:pPr>
              <a:buFontTx/>
              <a:buChar char="•"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weapons  </a:t>
            </a:r>
            <a:r>
              <a:rPr lang="en-US" sz="1800" dirty="0">
                <a:latin typeface="Comic Sans MS" pitchFamily="66" charset="0"/>
              </a:rPr>
              <a:t>- </a:t>
            </a:r>
            <a:r>
              <a:rPr lang="en-US" sz="1600" dirty="0">
                <a:latin typeface="Comic Sans MS" pitchFamily="66" charset="0"/>
              </a:rPr>
              <a:t>This comes from the </a:t>
            </a:r>
            <a:r>
              <a:rPr lang="en-US" sz="1600" dirty="0" smtClean="0">
                <a:latin typeface="Comic Sans MS" pitchFamily="66" charset="0"/>
              </a:rPr>
              <a:t>Dwarf </a:t>
            </a:r>
            <a:r>
              <a:rPr lang="en-US" sz="1600" dirty="0">
                <a:latin typeface="Comic Sans MS" pitchFamily="66" charset="0"/>
              </a:rPr>
              <a:t>class</a:t>
            </a:r>
          </a:p>
        </p:txBody>
      </p:sp>
      <p:sp>
        <p:nvSpPr>
          <p:cNvPr id="29700" name="AutoShape 6"/>
          <p:cNvSpPr>
            <a:spLocks/>
          </p:cNvSpPr>
          <p:nvPr/>
        </p:nvSpPr>
        <p:spPr bwMode="auto">
          <a:xfrm>
            <a:off x="4648200" y="3200400"/>
            <a:ext cx="76200" cy="533400"/>
          </a:xfrm>
          <a:prstGeom prst="rightBrace">
            <a:avLst>
              <a:gd name="adj1" fmla="val 83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4876800" y="3429000"/>
            <a:ext cx="364013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These come from the Creature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0" descr="el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667000"/>
            <a:ext cx="17653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19200" y="990600"/>
            <a:ext cx="6729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When data is declared as protected in a parent class, </a:t>
            </a:r>
          </a:p>
          <a:p>
            <a:r>
              <a:rPr lang="en-US" sz="2000" dirty="0" smtClean="0">
                <a:latin typeface="Comic Sans MS" pitchFamily="66" charset="0"/>
              </a:rPr>
              <a:t>functions in a child class can see this data 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2438400"/>
            <a:ext cx="2895600" cy="2971800"/>
          </a:xfrm>
          <a:prstGeom prst="rect">
            <a:avLst/>
          </a:prstGeom>
          <a:gradFill rotWithShape="1">
            <a:gsLst>
              <a:gs pos="0">
                <a:schemeClr val="accent1">
                  <a:alpha val="82999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447800" y="32004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447800" y="39624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1447800" y="46482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85800" y="2438400"/>
            <a:ext cx="2895600" cy="2209800"/>
          </a:xfrm>
          <a:prstGeom prst="rect">
            <a:avLst/>
          </a:prstGeom>
          <a:gradFill rotWithShape="1">
            <a:gsLst>
              <a:gs pos="0">
                <a:srgbClr val="92D050"/>
              </a:gs>
              <a:gs pos="100000">
                <a:srgbClr val="008000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524000" y="2895600"/>
            <a:ext cx="1263487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Comic Sans MS" pitchFamily="66" charset="0"/>
              </a:rPr>
              <a:t>Protected</a:t>
            </a:r>
          </a:p>
          <a:p>
            <a:pPr algn="ctr"/>
            <a:r>
              <a:rPr lang="en-US" sz="1800" dirty="0" smtClean="0">
                <a:latin typeface="Comic Sans MS" pitchFamily="66" charset="0"/>
              </a:rPr>
              <a:t>Creature </a:t>
            </a:r>
          </a:p>
          <a:p>
            <a:pPr algn="ctr"/>
            <a:r>
              <a:rPr lang="en-US" sz="1800" dirty="0" smtClean="0">
                <a:latin typeface="Comic Sans MS" pitchFamily="66" charset="0"/>
              </a:rPr>
              <a:t>data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152102" y="4800600"/>
            <a:ext cx="209223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A dwarf  function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5" name="Curved Right Arrow 14"/>
          <p:cNvSpPr/>
          <p:nvPr/>
        </p:nvSpPr>
        <p:spPr bwMode="auto">
          <a:xfrm rot="10800000">
            <a:off x="3810000" y="3276600"/>
            <a:ext cx="731520" cy="1597152"/>
          </a:xfrm>
          <a:prstGeom prst="curved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0" descr="el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667000"/>
            <a:ext cx="17653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19200" y="990600"/>
            <a:ext cx="6478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But data that is declared as private in a parent class</a:t>
            </a:r>
          </a:p>
          <a:p>
            <a:r>
              <a:rPr lang="en-US" sz="2000" dirty="0" smtClean="0">
                <a:latin typeface="Comic Sans MS" pitchFamily="66" charset="0"/>
              </a:rPr>
              <a:t>cannot be seen by functions in a derived class.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2438400"/>
            <a:ext cx="2895600" cy="2971800"/>
          </a:xfrm>
          <a:prstGeom prst="rect">
            <a:avLst/>
          </a:prstGeom>
          <a:gradFill rotWithShape="1">
            <a:gsLst>
              <a:gs pos="0">
                <a:schemeClr val="accent1">
                  <a:alpha val="82999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447800" y="32004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447800" y="39624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1447800" y="46482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85800" y="2438400"/>
            <a:ext cx="2895600" cy="2209800"/>
          </a:xfrm>
          <a:prstGeom prst="rect">
            <a:avLst/>
          </a:prstGeom>
          <a:gradFill rotWithShape="1">
            <a:gsLst>
              <a:gs pos="0">
                <a:srgbClr val="92D050"/>
              </a:gs>
              <a:gs pos="100000">
                <a:srgbClr val="008000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524000" y="2895600"/>
            <a:ext cx="1263487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Comic Sans MS" pitchFamily="66" charset="0"/>
              </a:rPr>
              <a:t>Private</a:t>
            </a:r>
          </a:p>
          <a:p>
            <a:pPr algn="ctr"/>
            <a:r>
              <a:rPr lang="en-US" sz="1800" dirty="0" smtClean="0">
                <a:latin typeface="Comic Sans MS" pitchFamily="66" charset="0"/>
              </a:rPr>
              <a:t>Creature </a:t>
            </a:r>
          </a:p>
          <a:p>
            <a:pPr algn="ctr"/>
            <a:r>
              <a:rPr lang="en-US" sz="1800" dirty="0" smtClean="0">
                <a:latin typeface="Comic Sans MS" pitchFamily="66" charset="0"/>
              </a:rPr>
              <a:t>data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152102" y="4800600"/>
            <a:ext cx="209223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A dwarf  function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5" name="Curved Right Arrow 14"/>
          <p:cNvSpPr/>
          <p:nvPr/>
        </p:nvSpPr>
        <p:spPr bwMode="auto">
          <a:xfrm rot="10800000">
            <a:off x="3810000" y="3276600"/>
            <a:ext cx="731520" cy="1597152"/>
          </a:xfrm>
          <a:prstGeom prst="curved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 flipH="1">
            <a:off x="3962400" y="3200400"/>
            <a:ext cx="731521" cy="1295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809999" y="3543300"/>
            <a:ext cx="1066801" cy="9525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4095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0" descr="el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667000"/>
            <a:ext cx="17653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19200" y="990600"/>
            <a:ext cx="6412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and… functions in the parent class can never</a:t>
            </a:r>
          </a:p>
          <a:p>
            <a:r>
              <a:rPr lang="en-US" sz="2000" dirty="0" smtClean="0">
                <a:latin typeface="Comic Sans MS" pitchFamily="66" charset="0"/>
              </a:rPr>
              <a:t>see any data fields in the child part of the object.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2438400"/>
            <a:ext cx="2895600" cy="2971800"/>
          </a:xfrm>
          <a:prstGeom prst="rect">
            <a:avLst/>
          </a:prstGeom>
          <a:gradFill rotWithShape="1">
            <a:gsLst>
              <a:gs pos="0">
                <a:schemeClr val="accent1">
                  <a:alpha val="82999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447800" y="32004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447800" y="39624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1447800" y="46482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85800" y="2438400"/>
            <a:ext cx="2895600" cy="2209800"/>
          </a:xfrm>
          <a:prstGeom prst="rect">
            <a:avLst/>
          </a:prstGeom>
          <a:gradFill rotWithShape="1">
            <a:gsLst>
              <a:gs pos="0">
                <a:srgbClr val="92D050"/>
              </a:gs>
              <a:gs pos="100000">
                <a:srgbClr val="008000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143000" y="2819400"/>
            <a:ext cx="210666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Creature function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524000" y="4876800"/>
            <a:ext cx="140775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Dwarf data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4" name="Curved Left Arrow 13"/>
          <p:cNvSpPr/>
          <p:nvPr/>
        </p:nvSpPr>
        <p:spPr bwMode="auto">
          <a:xfrm>
            <a:off x="3810000" y="3276600"/>
            <a:ext cx="762000" cy="1828800"/>
          </a:xfrm>
          <a:prstGeom prst="curvedLef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 rot="5400000">
            <a:off x="3581400" y="3352800"/>
            <a:ext cx="1524000" cy="91440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16200000" flipH="1">
            <a:off x="3733800" y="3429000"/>
            <a:ext cx="1295400" cy="68580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590800" y="1143000"/>
            <a:ext cx="41179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CCECFF"/>
                </a:solidFill>
                <a:latin typeface="Comic Sans MS" pitchFamily="66" charset="0"/>
              </a:rPr>
              <a:t>Objectives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1203325" y="3217863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838200" y="2678113"/>
            <a:ext cx="8141972" cy="31700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After completing this topic, students should be able to:</a:t>
            </a:r>
          </a:p>
          <a:p>
            <a:endParaRPr lang="en-US" sz="2000" dirty="0">
              <a:latin typeface="Comic Sans MS" pitchFamily="66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omic Sans MS" pitchFamily="66" charset="0"/>
              </a:rPr>
              <a:t>Explain the concept of inheritance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omic Sans MS" pitchFamily="66" charset="0"/>
              </a:rPr>
              <a:t>Correctly </a:t>
            </a:r>
            <a:r>
              <a:rPr lang="en-US" sz="2000" dirty="0">
                <a:latin typeface="Comic Sans MS" pitchFamily="66" charset="0"/>
              </a:rPr>
              <a:t>design and use classes that use </a:t>
            </a:r>
            <a:r>
              <a:rPr lang="en-US" sz="2000" dirty="0" smtClean="0">
                <a:latin typeface="Comic Sans MS" pitchFamily="66" charset="0"/>
              </a:rPr>
              <a:t>inheritance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     in </a:t>
            </a:r>
            <a:r>
              <a:rPr lang="en-US" sz="2000" dirty="0">
                <a:latin typeface="Comic Sans MS" pitchFamily="66" charset="0"/>
              </a:rPr>
              <a:t>a </a:t>
            </a:r>
            <a:r>
              <a:rPr lang="en-US" sz="2000" dirty="0" smtClean="0">
                <a:latin typeface="Comic Sans MS" pitchFamily="66" charset="0"/>
              </a:rPr>
              <a:t>C++ </a:t>
            </a:r>
            <a:r>
              <a:rPr lang="en-US" sz="2000" dirty="0">
                <a:latin typeface="Comic Sans MS" pitchFamily="66" charset="0"/>
              </a:rPr>
              <a:t>program</a:t>
            </a:r>
          </a:p>
          <a:p>
            <a:r>
              <a:rPr lang="en-US" sz="2000" dirty="0" smtClean="0">
                <a:latin typeface="Comic Sans MS" pitchFamily="66" charset="0"/>
              </a:rPr>
              <a:t>        * </a:t>
            </a:r>
            <a:r>
              <a:rPr lang="en-US" sz="2000" dirty="0">
                <a:latin typeface="Comic Sans MS" pitchFamily="66" charset="0"/>
              </a:rPr>
              <a:t>Know how to correctly call the parent constructor</a:t>
            </a:r>
          </a:p>
          <a:p>
            <a:r>
              <a:rPr lang="en-US" sz="2000" dirty="0" smtClean="0">
                <a:latin typeface="Comic Sans MS" pitchFamily="66" charset="0"/>
              </a:rPr>
              <a:t>        * know </a:t>
            </a:r>
            <a:r>
              <a:rPr lang="en-US" sz="2000" dirty="0">
                <a:latin typeface="Comic Sans MS" pitchFamily="66" charset="0"/>
              </a:rPr>
              <a:t>how to </a:t>
            </a:r>
            <a:r>
              <a:rPr lang="en-US" sz="2000" dirty="0" smtClean="0">
                <a:latin typeface="Comic Sans MS" pitchFamily="66" charset="0"/>
              </a:rPr>
              <a:t>override functions and data in </a:t>
            </a:r>
            <a:r>
              <a:rPr lang="en-US" sz="2000" dirty="0">
                <a:latin typeface="Comic Sans MS" pitchFamily="66" charset="0"/>
              </a:rPr>
              <a:t>the parent </a:t>
            </a:r>
            <a:r>
              <a:rPr lang="en-US" sz="2000" dirty="0" smtClean="0">
                <a:latin typeface="Comic Sans MS" pitchFamily="66" charset="0"/>
              </a:rPr>
              <a:t>class</a:t>
            </a:r>
          </a:p>
          <a:p>
            <a:r>
              <a:rPr lang="en-US" sz="2000" dirty="0" smtClean="0">
                <a:latin typeface="Comic Sans MS" pitchFamily="66" charset="0"/>
              </a:rPr>
              <a:t>        * Know when to use the protected </a:t>
            </a:r>
            <a:r>
              <a:rPr lang="en-US" sz="2000" dirty="0" smtClean="0">
                <a:latin typeface="Comic Sans MS" pitchFamily="66" charset="0"/>
              </a:rPr>
              <a:t>attribute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omic Sans MS" pitchFamily="66" charset="0"/>
              </a:rPr>
              <a:t>Understand and implement polymorphism via virtual functions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omic Sans MS" pitchFamily="66" charset="0"/>
              </a:rPr>
              <a:t>Use abstract classes appropriately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609600" y="2743200"/>
            <a:ext cx="5147563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This kind of inheritance is known as</a:t>
            </a:r>
          </a:p>
          <a:p>
            <a:r>
              <a:rPr lang="en-US" sz="2000" dirty="0">
                <a:latin typeface="Comic Sans MS" pitchFamily="66" charset="0"/>
              </a:rPr>
              <a:t>an </a:t>
            </a:r>
            <a:r>
              <a:rPr lang="en-US" sz="2000" b="1" u="sng" dirty="0">
                <a:latin typeface="Comic Sans MS" pitchFamily="66" charset="0"/>
              </a:rPr>
              <a:t>is-a</a:t>
            </a:r>
            <a:r>
              <a:rPr lang="en-US" sz="2000" dirty="0">
                <a:latin typeface="Comic Sans MS" pitchFamily="66" charset="0"/>
              </a:rPr>
              <a:t> relationship. That is, a </a:t>
            </a:r>
            <a:r>
              <a:rPr lang="en-US" sz="2000" dirty="0" smtClean="0">
                <a:latin typeface="Comic Sans MS" pitchFamily="66" charset="0"/>
              </a:rPr>
              <a:t>Dwarf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b="1" u="sng" dirty="0" smtClean="0">
                <a:latin typeface="Comic Sans MS" pitchFamily="66" charset="0"/>
              </a:rPr>
              <a:t>is </a:t>
            </a:r>
            <a:r>
              <a:rPr lang="en-US" sz="2000" b="1" u="sng" dirty="0">
                <a:latin typeface="Comic Sans MS" pitchFamily="66" charset="0"/>
              </a:rPr>
              <a:t>a</a:t>
            </a:r>
            <a:r>
              <a:rPr lang="en-US" sz="2000" dirty="0">
                <a:latin typeface="Comic Sans MS" pitchFamily="66" charset="0"/>
              </a:rPr>
              <a:t> Creature. 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An object of the </a:t>
            </a:r>
            <a:r>
              <a:rPr lang="en-US" sz="2000" dirty="0" smtClean="0">
                <a:latin typeface="Comic Sans MS" pitchFamily="66" charset="0"/>
              </a:rPr>
              <a:t>Dwarf class can be used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anyplace </a:t>
            </a:r>
            <a:r>
              <a:rPr lang="en-US" sz="2000" dirty="0">
                <a:latin typeface="Comic Sans MS" pitchFamily="66" charset="0"/>
              </a:rPr>
              <a:t>that an </a:t>
            </a:r>
            <a:r>
              <a:rPr lang="en-US" sz="2000" dirty="0" smtClean="0">
                <a:latin typeface="Comic Sans MS" pitchFamily="66" charset="0"/>
              </a:rPr>
              <a:t>object </a:t>
            </a:r>
            <a:r>
              <a:rPr lang="en-US" sz="2000" dirty="0">
                <a:latin typeface="Comic Sans MS" pitchFamily="66" charset="0"/>
              </a:rPr>
              <a:t>of the </a:t>
            </a:r>
            <a:r>
              <a:rPr lang="en-US" sz="2000" dirty="0" smtClean="0">
                <a:latin typeface="Comic Sans MS" pitchFamily="66" charset="0"/>
              </a:rPr>
              <a:t>Creature</a:t>
            </a:r>
          </a:p>
          <a:p>
            <a:r>
              <a:rPr lang="en-US" sz="2000" dirty="0" smtClean="0">
                <a:latin typeface="Comic Sans MS" pitchFamily="66" charset="0"/>
              </a:rPr>
              <a:t>class </a:t>
            </a:r>
            <a:r>
              <a:rPr lang="en-US" sz="2000" dirty="0">
                <a:latin typeface="Comic Sans MS" pitchFamily="66" charset="0"/>
              </a:rPr>
              <a:t>can be used.</a:t>
            </a:r>
          </a:p>
        </p:txBody>
      </p:sp>
      <p:pic>
        <p:nvPicPr>
          <p:cNvPr id="30723" name="Picture 30" descr="el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667000"/>
            <a:ext cx="17653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1447800" y="762000"/>
            <a:ext cx="64008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Comic Sans MS" pitchFamily="66" charset="0"/>
              </a:rPr>
              <a:t>Let’s look at how we deal with differences between classes by Looking at the </a:t>
            </a:r>
            <a:r>
              <a:rPr lang="en-US" sz="2000" dirty="0" err="1" smtClean="0">
                <a:latin typeface="Comic Sans MS" pitchFamily="66" charset="0"/>
              </a:rPr>
              <a:t>getFightPoint</a:t>
            </a:r>
            <a:r>
              <a:rPr lang="en-US" sz="2000" dirty="0" smtClean="0">
                <a:latin typeface="Comic Sans MS" pitchFamily="66" charset="0"/>
              </a:rPr>
              <a:t>( </a:t>
            </a:r>
            <a:r>
              <a:rPr lang="en-US" sz="2000" dirty="0">
                <a:latin typeface="Comic Sans MS" pitchFamily="66" charset="0"/>
              </a:rPr>
              <a:t>) </a:t>
            </a:r>
            <a:r>
              <a:rPr lang="en-US" sz="2000" dirty="0" smtClean="0">
                <a:latin typeface="Comic Sans MS" pitchFamily="66" charset="0"/>
              </a:rPr>
              <a:t>function.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2590800" y="5486400"/>
            <a:ext cx="85632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Dwarf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4343400" y="5486400"/>
            <a:ext cx="50847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Elf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31749" name="Text Box 7"/>
          <p:cNvSpPr txBox="1">
            <a:spLocks noChangeArrowheads="1"/>
          </p:cNvSpPr>
          <p:nvPr/>
        </p:nvSpPr>
        <p:spPr bwMode="auto">
          <a:xfrm>
            <a:off x="5638800" y="5486400"/>
            <a:ext cx="73770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Fairy</a:t>
            </a:r>
            <a:endParaRPr lang="en-US" sz="1800" dirty="0">
              <a:latin typeface="Comic Sans MS" pitchFamily="66" charset="0"/>
            </a:endParaRPr>
          </a:p>
        </p:txBody>
      </p:sp>
      <p:pic>
        <p:nvPicPr>
          <p:cNvPr id="31750" name="Picture 8" descr="dwar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810000"/>
            <a:ext cx="11938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9" descr="el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810000"/>
            <a:ext cx="10477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2" name="Picture 10" descr="fai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3810000"/>
            <a:ext cx="112236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3" name="Text Box 11"/>
          <p:cNvSpPr txBox="1">
            <a:spLocks noChangeArrowheads="1"/>
          </p:cNvSpPr>
          <p:nvPr/>
        </p:nvSpPr>
        <p:spPr bwMode="auto">
          <a:xfrm>
            <a:off x="1926866" y="1828800"/>
            <a:ext cx="5556329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Comic Sans MS" pitchFamily="66" charset="0"/>
              </a:rPr>
              <a:t>getFightPoints</a:t>
            </a:r>
            <a:r>
              <a:rPr lang="en-US" sz="1800" dirty="0" smtClean="0">
                <a:latin typeface="Comic Sans MS" pitchFamily="66" charset="0"/>
              </a:rPr>
              <a:t>( </a:t>
            </a:r>
            <a:r>
              <a:rPr lang="en-US" sz="1800" dirty="0">
                <a:latin typeface="Comic Sans MS" pitchFamily="66" charset="0"/>
              </a:rPr>
              <a:t>) computes and returns the </a:t>
            </a:r>
            <a:r>
              <a:rPr lang="en-US" sz="1800" dirty="0" smtClean="0">
                <a:latin typeface="Comic Sans MS" pitchFamily="66" charset="0"/>
              </a:rPr>
              <a:t>points</a:t>
            </a:r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this creature </a:t>
            </a:r>
            <a:r>
              <a:rPr lang="en-US" sz="1800" dirty="0" smtClean="0">
                <a:latin typeface="Comic Sans MS" pitchFamily="66" charset="0"/>
              </a:rPr>
              <a:t>uses </a:t>
            </a:r>
            <a:r>
              <a:rPr lang="en-US" sz="1800" dirty="0">
                <a:latin typeface="Comic Sans MS" pitchFamily="66" charset="0"/>
              </a:rPr>
              <a:t>in one round of combat</a:t>
            </a:r>
            <a:r>
              <a:rPr lang="en-US" sz="1800" dirty="0" smtClean="0">
                <a:latin typeface="Comic Sans MS" pitchFamily="66" charset="0"/>
              </a:rPr>
              <a:t>. The</a:t>
            </a:r>
          </a:p>
          <a:p>
            <a:r>
              <a:rPr lang="en-US" sz="1800" dirty="0" smtClean="0">
                <a:latin typeface="Comic Sans MS" pitchFamily="66" charset="0"/>
              </a:rPr>
              <a:t>creature with the highest fight point value wins.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31754" name="Text Box 12"/>
          <p:cNvSpPr txBox="1">
            <a:spLocks noChangeArrowheads="1"/>
          </p:cNvSpPr>
          <p:nvPr/>
        </p:nvSpPr>
        <p:spPr bwMode="auto">
          <a:xfrm>
            <a:off x="1760909" y="2940050"/>
            <a:ext cx="613020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omic Sans MS" pitchFamily="66" charset="0"/>
              </a:rPr>
              <a:t>A</a:t>
            </a:r>
            <a:r>
              <a:rPr lang="en-US" sz="1800" dirty="0" smtClean="0">
                <a:latin typeface="Comic Sans MS" pitchFamily="66" charset="0"/>
              </a:rPr>
              <a:t> creature’ fight score is equal to their strength value.</a:t>
            </a:r>
            <a:endParaRPr lang="en-US" sz="1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6324600" y="1295400"/>
            <a:ext cx="1828800" cy="1371600"/>
          </a:xfrm>
          <a:prstGeom prst="rect">
            <a:avLst/>
          </a:prstGeom>
          <a:gradFill rotWithShape="1">
            <a:gsLst>
              <a:gs pos="0">
                <a:srgbClr val="990000"/>
              </a:gs>
              <a:gs pos="100000">
                <a:srgbClr val="CC6600"/>
              </a:gs>
            </a:gsLst>
            <a:lin ang="18900000" scaled="1"/>
          </a:gra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6553200" y="1371600"/>
            <a:ext cx="14509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Creature</a:t>
            </a:r>
          </a:p>
        </p:txBody>
      </p:sp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6781800" y="1689100"/>
            <a:ext cx="1023037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name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strength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33797" name="Text Box 7"/>
          <p:cNvSpPr txBox="1">
            <a:spLocks noChangeArrowheads="1"/>
          </p:cNvSpPr>
          <p:nvPr/>
        </p:nvSpPr>
        <p:spPr bwMode="auto">
          <a:xfrm>
            <a:off x="914400" y="1579605"/>
            <a:ext cx="4607352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We </a:t>
            </a:r>
            <a:r>
              <a:rPr lang="en-US" sz="1800" dirty="0">
                <a:latin typeface="Comic Sans MS" pitchFamily="66" charset="0"/>
              </a:rPr>
              <a:t>could </a:t>
            </a:r>
            <a:r>
              <a:rPr lang="en-US" sz="1800" dirty="0" smtClean="0">
                <a:latin typeface="Comic Sans MS" pitchFamily="66" charset="0"/>
              </a:rPr>
              <a:t>write the </a:t>
            </a:r>
            <a:r>
              <a:rPr lang="en-US" sz="1800" dirty="0">
                <a:latin typeface="Comic Sans MS" pitchFamily="66" charset="0"/>
              </a:rPr>
              <a:t>following code in the </a:t>
            </a:r>
            <a:endParaRPr lang="en-US" sz="1800" dirty="0" smtClean="0"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base Creature class</a:t>
            </a:r>
            <a:r>
              <a:rPr lang="en-US" sz="1800" dirty="0">
                <a:latin typeface="Comic Sans MS" pitchFamily="66" charset="0"/>
              </a:rPr>
              <a:t>:</a:t>
            </a:r>
          </a:p>
        </p:txBody>
      </p:sp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2286000" y="3657600"/>
            <a:ext cx="3825086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Creature::</a:t>
            </a:r>
            <a:r>
              <a:rPr lang="en-US" sz="2000" dirty="0" err="1" smtClean="0">
                <a:latin typeface="Comic Sans MS" pitchFamily="66" charset="0"/>
              </a:rPr>
              <a:t>getFightPoints</a:t>
            </a:r>
            <a:r>
              <a:rPr lang="en-US" sz="2000" dirty="0" smtClean="0">
                <a:latin typeface="Comic Sans MS" pitchFamily="66" charset="0"/>
              </a:rPr>
              <a:t>( </a:t>
            </a:r>
            <a:r>
              <a:rPr lang="en-US" sz="2000" dirty="0">
                <a:latin typeface="Comic Sans MS" pitchFamily="66" charset="0"/>
              </a:rPr>
              <a:t>)</a:t>
            </a:r>
          </a:p>
          <a:p>
            <a:r>
              <a:rPr lang="en-US" sz="2000" dirty="0">
                <a:latin typeface="Comic Sans MS" pitchFamily="66" charset="0"/>
              </a:rPr>
              <a:t>{</a:t>
            </a:r>
          </a:p>
          <a:p>
            <a:r>
              <a:rPr lang="en-US" sz="2000" dirty="0" smtClean="0">
                <a:latin typeface="Comic Sans MS" pitchFamily="66" charset="0"/>
              </a:rPr>
              <a:t>     return strength;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284782" y="3924875"/>
            <a:ext cx="3748142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mic Sans MS" pitchFamily="66" charset="0"/>
              </a:rPr>
              <a:t>Dwarves </a:t>
            </a:r>
            <a:r>
              <a:rPr lang="en-US" sz="1600" dirty="0" smtClean="0">
                <a:latin typeface="Comic Sans MS" pitchFamily="66" charset="0"/>
              </a:rPr>
              <a:t>depend on their weapons,</a:t>
            </a:r>
          </a:p>
          <a:p>
            <a:r>
              <a:rPr lang="en-US" sz="1600" dirty="0" smtClean="0">
                <a:latin typeface="Comic Sans MS" pitchFamily="66" charset="0"/>
              </a:rPr>
              <a:t>so a Dwarf’s fight point value is equal</a:t>
            </a:r>
          </a:p>
          <a:p>
            <a:r>
              <a:rPr lang="en-US" sz="1600" dirty="0" smtClean="0">
                <a:latin typeface="Comic Sans MS" pitchFamily="66" charset="0"/>
              </a:rPr>
              <a:t>to its strength value plus the number</a:t>
            </a:r>
          </a:p>
          <a:p>
            <a:r>
              <a:rPr lang="en-US" sz="1600" dirty="0" smtClean="0">
                <a:latin typeface="Comic Sans MS" pitchFamily="66" charset="0"/>
              </a:rPr>
              <a:t>of weapons it has.</a:t>
            </a:r>
            <a:endParaRPr lang="en-US" sz="1600" dirty="0">
              <a:latin typeface="Comic Sans MS" pitchFamily="66" charset="0"/>
            </a:endParaRPr>
          </a:p>
        </p:txBody>
      </p:sp>
      <p:pic>
        <p:nvPicPr>
          <p:cNvPr id="32771" name="Picture 6" descr="dwar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324675"/>
            <a:ext cx="11938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7" descr="el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5669" y="3505200"/>
            <a:ext cx="10477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8" descr="fai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5699" y="2273875"/>
            <a:ext cx="112236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Text Box 11"/>
          <p:cNvSpPr txBox="1">
            <a:spLocks noChangeArrowheads="1"/>
          </p:cNvSpPr>
          <p:nvPr/>
        </p:nvSpPr>
        <p:spPr bwMode="auto">
          <a:xfrm>
            <a:off x="3012834" y="2273875"/>
            <a:ext cx="3775393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Elves are magical creatures, so</a:t>
            </a:r>
          </a:p>
          <a:p>
            <a:r>
              <a:rPr lang="en-US" sz="1600" dirty="0" smtClean="0">
                <a:latin typeface="Comic Sans MS" pitchFamily="66" charset="0"/>
              </a:rPr>
              <a:t>an Elf’s fight point value is equal</a:t>
            </a:r>
          </a:p>
          <a:p>
            <a:r>
              <a:rPr lang="en-US" sz="1600" dirty="0" smtClean="0">
                <a:latin typeface="Comic Sans MS" pitchFamily="66" charset="0"/>
              </a:rPr>
              <a:t>to its strength value plus the number</a:t>
            </a:r>
          </a:p>
          <a:p>
            <a:r>
              <a:rPr lang="en-US" sz="1600" dirty="0" smtClean="0">
                <a:latin typeface="Comic Sans MS" pitchFamily="66" charset="0"/>
              </a:rPr>
              <a:t>of magic spells it has.</a:t>
            </a:r>
          </a:p>
        </p:txBody>
      </p:sp>
      <p:sp>
        <p:nvSpPr>
          <p:cNvPr id="32775" name="Text Box 12"/>
          <p:cNvSpPr txBox="1">
            <a:spLocks noChangeArrowheads="1"/>
          </p:cNvSpPr>
          <p:nvPr/>
        </p:nvSpPr>
        <p:spPr bwMode="auto">
          <a:xfrm>
            <a:off x="5498450" y="3928539"/>
            <a:ext cx="3645550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Fairies are known for their wisdom,</a:t>
            </a:r>
          </a:p>
          <a:p>
            <a:r>
              <a:rPr lang="en-US" sz="1600" dirty="0" smtClean="0">
                <a:latin typeface="Comic Sans MS" pitchFamily="66" charset="0"/>
              </a:rPr>
              <a:t>so a Fairy’s fight point value is equal</a:t>
            </a:r>
          </a:p>
          <a:p>
            <a:r>
              <a:rPr lang="en-US" sz="1600" dirty="0" smtClean="0">
                <a:latin typeface="Comic Sans MS" pitchFamily="66" charset="0"/>
              </a:rPr>
              <a:t>to its strength value plus</a:t>
            </a:r>
          </a:p>
          <a:p>
            <a:r>
              <a:rPr lang="en-US" sz="1600" dirty="0" smtClean="0">
                <a:latin typeface="Comic Sans MS" pitchFamily="66" charset="0"/>
              </a:rPr>
              <a:t>its wisdom value.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17319" y="1143000"/>
            <a:ext cx="4966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How Fight Scores Differ</a:t>
            </a:r>
            <a:endParaRPr lang="en-US" sz="32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6324600" y="1295400"/>
            <a:ext cx="1828800" cy="1371600"/>
          </a:xfrm>
          <a:prstGeom prst="rect">
            <a:avLst/>
          </a:prstGeom>
          <a:gradFill rotWithShape="1">
            <a:gsLst>
              <a:gs pos="0">
                <a:srgbClr val="990000"/>
              </a:gs>
              <a:gs pos="100000">
                <a:srgbClr val="CC6600"/>
              </a:gs>
            </a:gsLst>
            <a:lin ang="18900000" scaled="1"/>
          </a:gra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6553200" y="1371600"/>
            <a:ext cx="14509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Creature</a:t>
            </a:r>
          </a:p>
        </p:txBody>
      </p:sp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6781800" y="1689100"/>
            <a:ext cx="1023037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name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strength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33797" name="Text Box 7"/>
          <p:cNvSpPr txBox="1">
            <a:spLocks noChangeArrowheads="1"/>
          </p:cNvSpPr>
          <p:nvPr/>
        </p:nvSpPr>
        <p:spPr bwMode="auto">
          <a:xfrm>
            <a:off x="457200" y="1379838"/>
            <a:ext cx="5809604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I</a:t>
            </a:r>
            <a:r>
              <a:rPr lang="en-US" sz="2000" dirty="0" smtClean="0">
                <a:latin typeface="Comic Sans MS" pitchFamily="66" charset="0"/>
              </a:rPr>
              <a:t>f we create a Dwarf object “dw1”, and invoke</a:t>
            </a:r>
          </a:p>
          <a:p>
            <a:r>
              <a:rPr lang="en-US" sz="2000" dirty="0" smtClean="0">
                <a:latin typeface="Comic Sans MS" pitchFamily="66" charset="0"/>
              </a:rPr>
              <a:t>the </a:t>
            </a:r>
            <a:r>
              <a:rPr lang="en-US" sz="2000" dirty="0" err="1" smtClean="0">
                <a:latin typeface="Comic Sans MS" pitchFamily="66" charset="0"/>
              </a:rPr>
              <a:t>getFightPoints</a:t>
            </a:r>
            <a:r>
              <a:rPr lang="en-US" sz="2000" dirty="0" smtClean="0">
                <a:latin typeface="Comic Sans MS" pitchFamily="66" charset="0"/>
              </a:rPr>
              <a:t> function, this method would</a:t>
            </a:r>
          </a:p>
          <a:p>
            <a:r>
              <a:rPr lang="en-US" sz="2000" dirty="0" smtClean="0">
                <a:latin typeface="Comic Sans MS" pitchFamily="66" charset="0"/>
              </a:rPr>
              <a:t>normally  be executed, because a Dwarf is-a </a:t>
            </a:r>
          </a:p>
          <a:p>
            <a:r>
              <a:rPr lang="en-US" sz="2000" dirty="0" smtClean="0">
                <a:latin typeface="Comic Sans MS" pitchFamily="66" charset="0"/>
              </a:rPr>
              <a:t>Creature.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705600" y="4724400"/>
            <a:ext cx="85632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Dwarf</a:t>
            </a:r>
            <a:endParaRPr lang="en-US" sz="1800" dirty="0">
              <a:latin typeface="Comic Sans MS" pitchFamily="66" charset="0"/>
            </a:endParaRPr>
          </a:p>
        </p:txBody>
      </p:sp>
      <p:pic>
        <p:nvPicPr>
          <p:cNvPr id="8" name="Picture 8" descr="dwar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3200400"/>
            <a:ext cx="11938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7239000" y="2667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143000" y="3277850"/>
            <a:ext cx="2682145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Creature::fight( </a:t>
            </a:r>
            <a:r>
              <a:rPr lang="en-US" sz="2000" dirty="0">
                <a:latin typeface="Comic Sans MS" pitchFamily="66" charset="0"/>
              </a:rPr>
              <a:t>)</a:t>
            </a:r>
          </a:p>
          <a:p>
            <a:r>
              <a:rPr lang="en-US" sz="2000" dirty="0">
                <a:latin typeface="Comic Sans MS" pitchFamily="66" charset="0"/>
              </a:rPr>
              <a:t>{</a:t>
            </a:r>
          </a:p>
          <a:p>
            <a:r>
              <a:rPr lang="en-US" sz="2000" dirty="0" smtClean="0">
                <a:latin typeface="Comic Sans MS" pitchFamily="66" charset="0"/>
              </a:rPr>
              <a:t>     return strength;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6324600" y="1295400"/>
            <a:ext cx="1828800" cy="1371600"/>
          </a:xfrm>
          <a:prstGeom prst="rect">
            <a:avLst/>
          </a:prstGeom>
          <a:gradFill rotWithShape="1">
            <a:gsLst>
              <a:gs pos="0">
                <a:srgbClr val="990000"/>
              </a:gs>
              <a:gs pos="100000">
                <a:srgbClr val="CC6600"/>
              </a:gs>
            </a:gsLst>
            <a:lin ang="18900000" scaled="1"/>
          </a:gra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553200" y="1371600"/>
            <a:ext cx="14509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Creature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781800" y="1689100"/>
            <a:ext cx="1025525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name</a:t>
            </a:r>
          </a:p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strength</a:t>
            </a:r>
          </a:p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hitpoints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526218" y="1600200"/>
            <a:ext cx="5283819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But wait … this is what we want the</a:t>
            </a:r>
          </a:p>
          <a:p>
            <a:r>
              <a:rPr lang="en-US" sz="2000" dirty="0" smtClean="0">
                <a:latin typeface="Comic Sans MS" pitchFamily="66" charset="0"/>
              </a:rPr>
              <a:t>Dwarf </a:t>
            </a:r>
            <a:r>
              <a:rPr lang="en-US" sz="2000" dirty="0" err="1" smtClean="0">
                <a:latin typeface="Comic Sans MS" pitchFamily="66" charset="0"/>
              </a:rPr>
              <a:t>getFightPoints</a:t>
            </a:r>
            <a:r>
              <a:rPr lang="en-US" sz="2000" dirty="0" smtClean="0">
                <a:latin typeface="Comic Sans MS" pitchFamily="66" charset="0"/>
              </a:rPr>
              <a:t> function to look like: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524000" y="3124200"/>
            <a:ext cx="3804247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Comic Sans MS" pitchFamily="66" charset="0"/>
              </a:rPr>
              <a:t>int</a:t>
            </a:r>
            <a:r>
              <a:rPr lang="en-US" sz="2000" dirty="0">
                <a:latin typeface="Comic Sans MS" pitchFamily="66" charset="0"/>
              </a:rPr>
              <a:t> Dwarf::</a:t>
            </a:r>
            <a:r>
              <a:rPr lang="en-US" sz="2000" dirty="0" err="1">
                <a:latin typeface="Comic Sans MS" pitchFamily="66" charset="0"/>
              </a:rPr>
              <a:t>getFightPoints</a:t>
            </a:r>
            <a:r>
              <a:rPr lang="en-US" sz="2000" dirty="0">
                <a:latin typeface="Comic Sans MS" pitchFamily="66" charset="0"/>
              </a:rPr>
              <a:t>( )</a:t>
            </a:r>
          </a:p>
          <a:p>
            <a:r>
              <a:rPr lang="en-US" sz="2000" dirty="0">
                <a:latin typeface="Comic Sans MS" pitchFamily="66" charset="0"/>
              </a:rPr>
              <a:t>{</a:t>
            </a:r>
          </a:p>
          <a:p>
            <a:r>
              <a:rPr lang="en-US" sz="2000" dirty="0" smtClean="0">
                <a:latin typeface="Comic Sans MS" pitchFamily="66" charset="0"/>
              </a:rPr>
              <a:t>     return strength </a:t>
            </a:r>
            <a:r>
              <a:rPr lang="en-US" sz="2000" dirty="0">
                <a:latin typeface="Comic Sans MS" pitchFamily="66" charset="0"/>
              </a:rPr>
              <a:t>+ weapons;</a:t>
            </a:r>
          </a:p>
          <a:p>
            <a:r>
              <a:rPr lang="en-US" sz="2000" dirty="0" smtClean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6705600" y="4724400"/>
            <a:ext cx="85632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Dwarf</a:t>
            </a:r>
            <a:endParaRPr lang="en-US" sz="1800" dirty="0">
              <a:latin typeface="Comic Sans MS" pitchFamily="66" charset="0"/>
            </a:endParaRPr>
          </a:p>
        </p:txBody>
      </p:sp>
      <p:pic>
        <p:nvPicPr>
          <p:cNvPr id="34824" name="Picture 8" descr="dwar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3200400"/>
            <a:ext cx="11938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5" name="Line 9"/>
          <p:cNvSpPr>
            <a:spLocks noChangeShapeType="1"/>
          </p:cNvSpPr>
          <p:nvPr/>
        </p:nvSpPr>
        <p:spPr bwMode="auto">
          <a:xfrm flipV="1">
            <a:off x="7239000" y="2667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6781800" y="2362200"/>
            <a:ext cx="1828800" cy="1371600"/>
          </a:xfrm>
          <a:prstGeom prst="rect">
            <a:avLst/>
          </a:prstGeom>
          <a:gradFill rotWithShape="1">
            <a:gsLst>
              <a:gs pos="0">
                <a:srgbClr val="990000"/>
              </a:gs>
              <a:gs pos="100000">
                <a:srgbClr val="CC6600"/>
              </a:gs>
            </a:gsLst>
            <a:lin ang="18900000" scaled="1"/>
          </a:gra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010400" y="2438400"/>
            <a:ext cx="14509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Creature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7239000" y="2755900"/>
            <a:ext cx="1025525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name</a:t>
            </a:r>
          </a:p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strength</a:t>
            </a:r>
          </a:p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hitpoints</a:t>
            </a:r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7162800" y="5791200"/>
            <a:ext cx="85632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Dwarf</a:t>
            </a:r>
            <a:endParaRPr lang="en-US" sz="1800" dirty="0">
              <a:latin typeface="Comic Sans MS" pitchFamily="66" charset="0"/>
            </a:endParaRPr>
          </a:p>
        </p:txBody>
      </p:sp>
      <p:pic>
        <p:nvPicPr>
          <p:cNvPr id="35847" name="Picture 8" descr="dwar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267200"/>
            <a:ext cx="11938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8" name="Line 9"/>
          <p:cNvSpPr>
            <a:spLocks noChangeShapeType="1"/>
          </p:cNvSpPr>
          <p:nvPr/>
        </p:nvSpPr>
        <p:spPr bwMode="auto">
          <a:xfrm flipV="1">
            <a:off x="7696200" y="3733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609600" y="533400"/>
            <a:ext cx="8241359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Now both </a:t>
            </a:r>
            <a:r>
              <a:rPr lang="en-US" sz="2000" dirty="0">
                <a:latin typeface="Comic Sans MS" pitchFamily="66" charset="0"/>
              </a:rPr>
              <a:t>the Creature class and the Dwarf </a:t>
            </a:r>
            <a:r>
              <a:rPr lang="en-US" sz="2000" dirty="0" smtClean="0">
                <a:latin typeface="Comic Sans MS" pitchFamily="66" charset="0"/>
              </a:rPr>
              <a:t>class have a function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named </a:t>
            </a:r>
            <a:r>
              <a:rPr lang="en-US" sz="2000" dirty="0" err="1" smtClean="0">
                <a:latin typeface="Comic Sans MS" pitchFamily="66" charset="0"/>
              </a:rPr>
              <a:t>getFightPoints</a:t>
            </a:r>
            <a:r>
              <a:rPr lang="en-US" sz="2000" dirty="0" smtClean="0">
                <a:latin typeface="Comic Sans MS" pitchFamily="66" charset="0"/>
              </a:rPr>
              <a:t>( ). If we have a Dwarf object dw1, how do we</a:t>
            </a:r>
          </a:p>
          <a:p>
            <a:r>
              <a:rPr lang="en-US" sz="2000" dirty="0" smtClean="0">
                <a:latin typeface="Comic Sans MS" pitchFamily="66" charset="0"/>
              </a:rPr>
              <a:t>get the compiler to use the correct </a:t>
            </a:r>
            <a:r>
              <a:rPr lang="en-US" sz="2000" dirty="0" err="1" smtClean="0">
                <a:latin typeface="Comic Sans MS" pitchFamily="66" charset="0"/>
              </a:rPr>
              <a:t>getFightPoints</a:t>
            </a:r>
            <a:r>
              <a:rPr lang="en-US" sz="2000" dirty="0" smtClean="0">
                <a:latin typeface="Comic Sans MS" pitchFamily="66" charset="0"/>
              </a:rPr>
              <a:t>( ) function?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645508" y="2114895"/>
            <a:ext cx="3825086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Creature::</a:t>
            </a:r>
            <a:r>
              <a:rPr lang="en-US" sz="2000" dirty="0" err="1" smtClean="0">
                <a:latin typeface="Comic Sans MS" pitchFamily="66" charset="0"/>
              </a:rPr>
              <a:t>getFightPoints</a:t>
            </a:r>
            <a:r>
              <a:rPr lang="en-US" sz="2000" dirty="0" smtClean="0">
                <a:latin typeface="Comic Sans MS" pitchFamily="66" charset="0"/>
              </a:rPr>
              <a:t>( )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{</a:t>
            </a:r>
          </a:p>
          <a:p>
            <a:r>
              <a:rPr lang="en-US" sz="2000" dirty="0" smtClean="0">
                <a:latin typeface="Comic Sans MS" pitchFamily="66" charset="0"/>
              </a:rPr>
              <a:t>     return strength;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556433" y="4148215"/>
            <a:ext cx="3804247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Comic Sans MS" pitchFamily="66" charset="0"/>
              </a:rPr>
              <a:t>int</a:t>
            </a:r>
            <a:r>
              <a:rPr lang="en-US" sz="2000" dirty="0">
                <a:latin typeface="Comic Sans MS" pitchFamily="66" charset="0"/>
              </a:rPr>
              <a:t> Dwarf::</a:t>
            </a:r>
            <a:r>
              <a:rPr lang="en-US" sz="2000" dirty="0" err="1">
                <a:latin typeface="Comic Sans MS" pitchFamily="66" charset="0"/>
              </a:rPr>
              <a:t>getFightPoints</a:t>
            </a:r>
            <a:r>
              <a:rPr lang="en-US" sz="2000" dirty="0">
                <a:latin typeface="Comic Sans MS" pitchFamily="66" charset="0"/>
              </a:rPr>
              <a:t>( )</a:t>
            </a:r>
          </a:p>
          <a:p>
            <a:r>
              <a:rPr lang="en-US" sz="2000" dirty="0">
                <a:latin typeface="Comic Sans MS" pitchFamily="66" charset="0"/>
              </a:rPr>
              <a:t>{</a:t>
            </a:r>
          </a:p>
          <a:p>
            <a:r>
              <a:rPr lang="en-US" sz="2000" dirty="0" smtClean="0">
                <a:latin typeface="Comic Sans MS" pitchFamily="66" charset="0"/>
              </a:rPr>
              <a:t>     return strength </a:t>
            </a:r>
            <a:r>
              <a:rPr lang="en-US" sz="2000" dirty="0">
                <a:latin typeface="Comic Sans MS" pitchFamily="66" charset="0"/>
              </a:rPr>
              <a:t>+ weapons;</a:t>
            </a:r>
          </a:p>
          <a:p>
            <a:r>
              <a:rPr lang="en-US" sz="2000" dirty="0" smtClean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1663560" y="2209800"/>
            <a:ext cx="6096000" cy="40934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Because we have a function in </a:t>
            </a:r>
            <a:r>
              <a:rPr lang="en-US" sz="2000" dirty="0">
                <a:latin typeface="Comic Sans MS" pitchFamily="66" charset="0"/>
              </a:rPr>
              <a:t>the base class </a:t>
            </a:r>
            <a:r>
              <a:rPr lang="en-US" sz="2000" dirty="0" smtClean="0">
                <a:latin typeface="Comic Sans MS" pitchFamily="66" charset="0"/>
              </a:rPr>
              <a:t>and a </a:t>
            </a:r>
            <a:r>
              <a:rPr lang="en-US" sz="2000" dirty="0">
                <a:latin typeface="Comic Sans MS" pitchFamily="66" charset="0"/>
              </a:rPr>
              <a:t>similar </a:t>
            </a:r>
            <a:r>
              <a:rPr lang="en-US" sz="2000" dirty="0" smtClean="0">
                <a:latin typeface="Comic Sans MS" pitchFamily="66" charset="0"/>
              </a:rPr>
              <a:t>function </a:t>
            </a:r>
            <a:r>
              <a:rPr lang="en-US" sz="2000" dirty="0">
                <a:latin typeface="Comic Sans MS" pitchFamily="66" charset="0"/>
              </a:rPr>
              <a:t>in the </a:t>
            </a:r>
            <a:r>
              <a:rPr lang="en-US" sz="2000" dirty="0" smtClean="0">
                <a:latin typeface="Comic Sans MS" pitchFamily="66" charset="0"/>
              </a:rPr>
              <a:t>derived class </a:t>
            </a:r>
            <a:r>
              <a:rPr lang="en-US" sz="2000" dirty="0">
                <a:latin typeface="Comic Sans MS" pitchFamily="66" charset="0"/>
              </a:rPr>
              <a:t>that has exactly the same signature, </a:t>
            </a:r>
            <a:r>
              <a:rPr lang="en-US" sz="2000" dirty="0" smtClean="0">
                <a:latin typeface="Comic Sans MS" pitchFamily="66" charset="0"/>
              </a:rPr>
              <a:t>the function in the derived class is said to </a:t>
            </a:r>
            <a:r>
              <a:rPr lang="en-US" sz="2000" dirty="0" smtClean="0">
                <a:solidFill>
                  <a:srgbClr val="FFC000"/>
                </a:solidFill>
                <a:latin typeface="Comic Sans MS" pitchFamily="66" charset="0"/>
              </a:rPr>
              <a:t>override</a:t>
            </a:r>
            <a:r>
              <a:rPr lang="en-US" sz="2000" dirty="0" smtClean="0">
                <a:latin typeface="Comic Sans MS" pitchFamily="66" charset="0"/>
              </a:rPr>
              <a:t> the function of the same name in the base class. The function in</a:t>
            </a:r>
          </a:p>
          <a:p>
            <a:r>
              <a:rPr lang="en-US" sz="2000" dirty="0" smtClean="0">
                <a:latin typeface="Comic Sans MS" pitchFamily="66" charset="0"/>
              </a:rPr>
              <a:t>the base class is said to be </a:t>
            </a:r>
            <a:r>
              <a:rPr lang="en-US" sz="2000" dirty="0" smtClean="0">
                <a:solidFill>
                  <a:srgbClr val="FFC000"/>
                </a:solidFill>
                <a:latin typeface="Comic Sans MS" pitchFamily="66" charset="0"/>
              </a:rPr>
              <a:t>hidden</a:t>
            </a:r>
            <a:r>
              <a:rPr lang="en-US" sz="2000" dirty="0" smtClean="0">
                <a:latin typeface="Comic Sans MS" pitchFamily="66" charset="0"/>
              </a:rPr>
              <a:t> by the</a:t>
            </a:r>
          </a:p>
          <a:p>
            <a:r>
              <a:rPr lang="en-US" sz="2000" dirty="0" smtClean="0">
                <a:latin typeface="Comic Sans MS" pitchFamily="66" charset="0"/>
              </a:rPr>
              <a:t>function in the derived class.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When the </a:t>
            </a:r>
            <a:r>
              <a:rPr lang="en-US" sz="2000" dirty="0" err="1" smtClean="0">
                <a:latin typeface="Comic Sans MS" pitchFamily="66" charset="0"/>
              </a:rPr>
              <a:t>getFightPoints</a:t>
            </a:r>
            <a:r>
              <a:rPr lang="en-US" sz="2000" dirty="0" smtClean="0">
                <a:latin typeface="Comic Sans MS" pitchFamily="66" charset="0"/>
              </a:rPr>
              <a:t>( ) function in the Creature class is overridden, the compiler uses the </a:t>
            </a:r>
            <a:r>
              <a:rPr lang="en-US" sz="2000" dirty="0" err="1" smtClean="0">
                <a:latin typeface="Comic Sans MS" pitchFamily="66" charset="0"/>
              </a:rPr>
              <a:t>getFightPoints</a:t>
            </a:r>
            <a:r>
              <a:rPr lang="en-US" sz="2000" dirty="0" smtClean="0">
                <a:latin typeface="Comic Sans MS" pitchFamily="66" charset="0"/>
              </a:rPr>
              <a:t>( ) function declared in the dwarf class, when a </a:t>
            </a:r>
            <a:r>
              <a:rPr lang="en-US" sz="2000" dirty="0" err="1" smtClean="0">
                <a:latin typeface="Comic Sans MS" pitchFamily="66" charset="0"/>
              </a:rPr>
              <a:t>getFightPoints</a:t>
            </a:r>
            <a:r>
              <a:rPr lang="en-US" sz="2000" dirty="0" smtClean="0">
                <a:latin typeface="Comic Sans MS" pitchFamily="66" charset="0"/>
              </a:rPr>
              <a:t>( ) message is sent to an object of the </a:t>
            </a:r>
            <a:r>
              <a:rPr lang="en-US" sz="2000" dirty="0">
                <a:latin typeface="Comic Sans MS" pitchFamily="66" charset="0"/>
              </a:rPr>
              <a:t>D</a:t>
            </a:r>
            <a:r>
              <a:rPr lang="en-US" sz="2000" dirty="0" smtClean="0">
                <a:latin typeface="Comic Sans MS" pitchFamily="66" charset="0"/>
              </a:rPr>
              <a:t>warf class.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2286000" y="1224201"/>
            <a:ext cx="4158511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Function Over-riding</a:t>
            </a:r>
            <a:endParaRPr lang="en-US" sz="32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" descr="dwar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438400"/>
            <a:ext cx="11938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6096000" y="3886200"/>
            <a:ext cx="53893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dw1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37892" name="Text Box 6"/>
          <p:cNvSpPr txBox="1">
            <a:spLocks noChangeArrowheads="1"/>
          </p:cNvSpPr>
          <p:nvPr/>
        </p:nvSpPr>
        <p:spPr bwMode="auto">
          <a:xfrm>
            <a:off x="1905000" y="1240971"/>
            <a:ext cx="6135013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So, if I create a Dwarf object named</a:t>
            </a:r>
          </a:p>
          <a:p>
            <a:r>
              <a:rPr lang="en-US" sz="2000" dirty="0" smtClean="0">
                <a:latin typeface="Comic Sans MS" pitchFamily="66" charset="0"/>
              </a:rPr>
              <a:t>dw1</a:t>
            </a:r>
            <a:r>
              <a:rPr lang="en-US" sz="2000" dirty="0">
                <a:latin typeface="Comic Sans MS" pitchFamily="66" charset="0"/>
              </a:rPr>
              <a:t>, and send </a:t>
            </a:r>
            <a:r>
              <a:rPr lang="en-US" sz="2000" dirty="0" smtClean="0">
                <a:latin typeface="Comic Sans MS" pitchFamily="66" charset="0"/>
              </a:rPr>
              <a:t>dw1 </a:t>
            </a:r>
            <a:r>
              <a:rPr lang="en-US" sz="2000" dirty="0">
                <a:latin typeface="Comic Sans MS" pitchFamily="66" charset="0"/>
              </a:rPr>
              <a:t>a </a:t>
            </a:r>
            <a:r>
              <a:rPr lang="en-US" sz="2000" dirty="0" err="1" smtClean="0">
                <a:latin typeface="Comic Sans MS" pitchFamily="66" charset="0"/>
              </a:rPr>
              <a:t>getFightPoints</a:t>
            </a:r>
            <a:r>
              <a:rPr lang="en-US" sz="2000" dirty="0" smtClean="0">
                <a:latin typeface="Comic Sans MS" pitchFamily="66" charset="0"/>
              </a:rPr>
              <a:t>( ) message </a:t>
            </a:r>
            <a:r>
              <a:rPr lang="en-US" sz="2000" dirty="0">
                <a:latin typeface="Comic Sans MS" pitchFamily="66" charset="0"/>
              </a:rPr>
              <a:t>. . .</a:t>
            </a:r>
          </a:p>
        </p:txBody>
      </p:sp>
      <p:sp>
        <p:nvSpPr>
          <p:cNvPr id="37893" name="Line 7"/>
          <p:cNvSpPr>
            <a:spLocks noChangeShapeType="1"/>
          </p:cNvSpPr>
          <p:nvPr/>
        </p:nvSpPr>
        <p:spPr bwMode="auto">
          <a:xfrm flipV="1">
            <a:off x="4642244" y="3124200"/>
            <a:ext cx="1072756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1937657" y="2936845"/>
            <a:ext cx="270458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dw1.getFightPoints( </a:t>
            </a:r>
            <a:r>
              <a:rPr lang="en-US" sz="2000" dirty="0">
                <a:latin typeface="Comic Sans MS" pitchFamily="66" charset="0"/>
              </a:rPr>
              <a:t>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38564" y="4876800"/>
            <a:ext cx="3804247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Comic Sans MS" pitchFamily="66" charset="0"/>
              </a:rPr>
              <a:t>int</a:t>
            </a:r>
            <a:r>
              <a:rPr lang="en-US" sz="2000" dirty="0">
                <a:latin typeface="Comic Sans MS" pitchFamily="66" charset="0"/>
              </a:rPr>
              <a:t> Dwarf::</a:t>
            </a:r>
            <a:r>
              <a:rPr lang="en-US" sz="2000" dirty="0" err="1">
                <a:latin typeface="Comic Sans MS" pitchFamily="66" charset="0"/>
              </a:rPr>
              <a:t>getFightPoints</a:t>
            </a:r>
            <a:r>
              <a:rPr lang="en-US" sz="2000" dirty="0">
                <a:latin typeface="Comic Sans MS" pitchFamily="66" charset="0"/>
              </a:rPr>
              <a:t>( )</a:t>
            </a:r>
          </a:p>
          <a:p>
            <a:r>
              <a:rPr lang="en-US" sz="2000" dirty="0">
                <a:latin typeface="Comic Sans MS" pitchFamily="66" charset="0"/>
              </a:rPr>
              <a:t>{</a:t>
            </a:r>
          </a:p>
          <a:p>
            <a:r>
              <a:rPr lang="en-US" sz="2000" dirty="0" smtClean="0">
                <a:latin typeface="Comic Sans MS" pitchFamily="66" charset="0"/>
              </a:rPr>
              <a:t>     return strength </a:t>
            </a:r>
            <a:r>
              <a:rPr lang="en-US" sz="2000" dirty="0">
                <a:latin typeface="Comic Sans MS" pitchFamily="66" charset="0"/>
              </a:rPr>
              <a:t>+ weapons;</a:t>
            </a:r>
          </a:p>
          <a:p>
            <a:r>
              <a:rPr lang="en-US" sz="2000" dirty="0" smtClean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1002" y="4055477"/>
            <a:ext cx="3621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This function gets executed.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685800" y="2133600"/>
            <a:ext cx="819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dwarf</a:t>
            </a:r>
          </a:p>
        </p:txBody>
      </p:sp>
      <p:pic>
        <p:nvPicPr>
          <p:cNvPr id="39939" name="Picture 5" descr="dwar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9600"/>
            <a:ext cx="11938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Text Box 6"/>
          <p:cNvSpPr txBox="1">
            <a:spLocks noChangeArrowheads="1"/>
          </p:cNvSpPr>
          <p:nvPr/>
        </p:nvSpPr>
        <p:spPr bwMode="auto">
          <a:xfrm>
            <a:off x="2209800" y="1066800"/>
            <a:ext cx="5865708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Dwarves </a:t>
            </a:r>
            <a:r>
              <a:rPr lang="en-US" dirty="0">
                <a:latin typeface="Comic Sans MS" pitchFamily="66" charset="0"/>
              </a:rPr>
              <a:t>have a unique </a:t>
            </a:r>
            <a:r>
              <a:rPr lang="en-US" dirty="0" smtClean="0">
                <a:latin typeface="Comic Sans MS" pitchFamily="66" charset="0"/>
              </a:rPr>
              <a:t>property named</a:t>
            </a:r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weapons. The </a:t>
            </a:r>
            <a:r>
              <a:rPr lang="en-US" dirty="0">
                <a:latin typeface="Comic Sans MS" pitchFamily="66" charset="0"/>
              </a:rPr>
              <a:t>class definition </a:t>
            </a:r>
            <a:r>
              <a:rPr lang="en-US" dirty="0" smtClean="0">
                <a:latin typeface="Comic Sans MS" pitchFamily="66" charset="0"/>
              </a:rPr>
              <a:t>looks like: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9941" name="Text Box 7"/>
          <p:cNvSpPr txBox="1">
            <a:spLocks noChangeArrowheads="1"/>
          </p:cNvSpPr>
          <p:nvPr/>
        </p:nvSpPr>
        <p:spPr bwMode="auto">
          <a:xfrm>
            <a:off x="2743200" y="2590800"/>
            <a:ext cx="3624710" cy="3477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class </a:t>
            </a:r>
            <a:r>
              <a:rPr lang="en-US" sz="2000" dirty="0">
                <a:latin typeface="Comic Sans MS" pitchFamily="66" charset="0"/>
              </a:rPr>
              <a:t>Dwarf : </a:t>
            </a:r>
            <a:r>
              <a:rPr lang="en-US" sz="2000" dirty="0" smtClean="0">
                <a:latin typeface="Comic Sans MS" pitchFamily="66" charset="0"/>
              </a:rPr>
              <a:t>Creature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{</a:t>
            </a:r>
          </a:p>
          <a:p>
            <a:r>
              <a:rPr lang="en-US" sz="2000" dirty="0">
                <a:latin typeface="Comic Sans MS" pitchFamily="66" charset="0"/>
              </a:rPr>
              <a:t>     </a:t>
            </a:r>
            <a:r>
              <a:rPr lang="en-US" sz="2000" dirty="0" smtClean="0">
                <a:latin typeface="Comic Sans MS" pitchFamily="66" charset="0"/>
              </a:rPr>
              <a:t>private</a:t>
            </a:r>
          </a:p>
          <a:p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        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weapons;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   </a:t>
            </a:r>
            <a:r>
              <a:rPr lang="en-US" sz="2000" dirty="0" smtClean="0">
                <a:latin typeface="Comic Sans MS" pitchFamily="66" charset="0"/>
              </a:rPr>
              <a:t>public:</a:t>
            </a:r>
          </a:p>
          <a:p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         Dwarf</a:t>
            </a:r>
            <a:r>
              <a:rPr lang="en-US" sz="2000" dirty="0">
                <a:latin typeface="Comic Sans MS" pitchFamily="66" charset="0"/>
              </a:rPr>
              <a:t>( );</a:t>
            </a:r>
          </a:p>
          <a:p>
            <a:r>
              <a:rPr lang="en-US" sz="2000" dirty="0">
                <a:latin typeface="Comic Sans MS" pitchFamily="66" charset="0"/>
              </a:rPr>
              <a:t>      </a:t>
            </a:r>
            <a:r>
              <a:rPr lang="en-US" sz="2000" dirty="0" smtClean="0">
                <a:latin typeface="Comic Sans MS" pitchFamily="66" charset="0"/>
              </a:rPr>
              <a:t>    Dwarf(string</a:t>
            </a:r>
            <a:r>
              <a:rPr lang="en-US" sz="2000" dirty="0">
                <a:latin typeface="Comic Sans MS" pitchFamily="66" charset="0"/>
              </a:rPr>
              <a:t>, </a:t>
            </a:r>
            <a:r>
              <a:rPr lang="en-US" sz="2000" dirty="0" err="1">
                <a:latin typeface="Comic Sans MS" pitchFamily="66" charset="0"/>
              </a:rPr>
              <a:t>int</a:t>
            </a:r>
            <a:r>
              <a:rPr lang="en-US" sz="2000" dirty="0">
                <a:latin typeface="Comic Sans MS" pitchFamily="66" charset="0"/>
              </a:rPr>
              <a:t>, 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    </a:t>
            </a: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getFightPoints</a:t>
            </a:r>
            <a:r>
              <a:rPr lang="en-US" sz="2000" dirty="0" smtClean="0">
                <a:latin typeface="Comic Sans MS" pitchFamily="66" charset="0"/>
              </a:rPr>
              <a:t>( );</a:t>
            </a:r>
          </a:p>
          <a:p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         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getWeapons</a:t>
            </a:r>
            <a:r>
              <a:rPr lang="en-US" sz="2000" dirty="0" smtClean="0">
                <a:latin typeface="Comic Sans MS" pitchFamily="66" charset="0"/>
              </a:rPr>
              <a:t>( )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3111" y="1537384"/>
            <a:ext cx="1606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Project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4629" y="2807003"/>
            <a:ext cx="60628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At the end of this lesson, you will </a:t>
            </a:r>
            <a:r>
              <a:rPr lang="en-US" sz="2000" dirty="0" smtClean="0">
                <a:latin typeface="Comic Sans MS" pitchFamily="66" charset="0"/>
              </a:rPr>
              <a:t>implement an</a:t>
            </a:r>
          </a:p>
          <a:p>
            <a:r>
              <a:rPr lang="en-US" sz="2000" dirty="0" smtClean="0">
                <a:latin typeface="Comic Sans MS" pitchFamily="66" charset="0"/>
              </a:rPr>
              <a:t>Employee class hierarchy.</a:t>
            </a:r>
            <a:endParaRPr lang="en-US" sz="2000" dirty="0" smtClean="0">
              <a:latin typeface="Comic Sans MS" pitchFamily="66" charset="0"/>
            </a:endParaRPr>
          </a:p>
          <a:p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The </a:t>
            </a:r>
            <a:r>
              <a:rPr lang="en-US" sz="2000" dirty="0" smtClean="0">
                <a:latin typeface="Comic Sans MS" pitchFamily="66" charset="0"/>
              </a:rPr>
              <a:t>program specification appears at the end of </a:t>
            </a:r>
          </a:p>
          <a:p>
            <a:r>
              <a:rPr lang="en-US" sz="2000" dirty="0" smtClean="0">
                <a:latin typeface="Comic Sans MS" pitchFamily="66" charset="0"/>
              </a:rPr>
              <a:t>Chapter </a:t>
            </a:r>
            <a:r>
              <a:rPr lang="en-US" sz="2000" dirty="0" smtClean="0">
                <a:latin typeface="Comic Sans MS" pitchFamily="66" charset="0"/>
              </a:rPr>
              <a:t>12</a:t>
            </a:r>
            <a:r>
              <a:rPr lang="en-US" sz="2000" dirty="0" smtClean="0">
                <a:latin typeface="Comic Sans MS" pitchFamily="66" charset="0"/>
              </a:rPr>
              <a:t>.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683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609600"/>
            <a:ext cx="58705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chemeClr val="tx1"/>
                </a:solidFill>
                <a:latin typeface="Comic Sans MS" pitchFamily="66" charset="0"/>
              </a:rPr>
              <a:t>Now create a Dwarf object …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518122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Dwarf </a:t>
            </a:r>
            <a:r>
              <a:rPr lang="en-US" sz="2000" dirty="0" smtClean="0">
                <a:latin typeface="Comic Sans MS" pitchFamily="66" charset="0"/>
              </a:rPr>
              <a:t>dw1 = new Dwarf( </a:t>
            </a:r>
            <a:r>
              <a:rPr lang="en-US" sz="2000" dirty="0">
                <a:latin typeface="Comic Sans MS" pitchFamily="66" charset="0"/>
              </a:rPr>
              <a:t>“</a:t>
            </a:r>
            <a:r>
              <a:rPr lang="en-US" sz="2000" dirty="0" err="1">
                <a:latin typeface="Comic Sans MS" pitchFamily="66" charset="0"/>
              </a:rPr>
              <a:t>Rohan</a:t>
            </a:r>
            <a:r>
              <a:rPr lang="en-US" sz="2000" dirty="0">
                <a:latin typeface="Comic Sans MS" pitchFamily="66" charset="0"/>
              </a:rPr>
              <a:t>”, </a:t>
            </a:r>
            <a:r>
              <a:rPr lang="en-US" sz="2000" dirty="0" smtClean="0">
                <a:latin typeface="Comic Sans MS" pitchFamily="66" charset="0"/>
              </a:rPr>
              <a:t>350, 3);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5562600" y="2590800"/>
            <a:ext cx="2133600" cy="2971800"/>
          </a:xfrm>
          <a:prstGeom prst="rect">
            <a:avLst/>
          </a:prstGeom>
          <a:gradFill rotWithShape="1">
            <a:gsLst>
              <a:gs pos="0">
                <a:schemeClr val="accent1">
                  <a:alpha val="82999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6172200" y="5638800"/>
            <a:ext cx="62549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dw1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5562600" y="33528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5562600" y="41148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7696200" y="2846388"/>
            <a:ext cx="66357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name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7715250" y="3529013"/>
            <a:ext cx="101441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strength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533400" y="2819400"/>
            <a:ext cx="4572000" cy="2590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When the constructor is called, the</a:t>
            </a:r>
          </a:p>
          <a:p>
            <a:r>
              <a:rPr lang="en-US" sz="2000">
                <a:latin typeface="Comic Sans MS" pitchFamily="66" charset="0"/>
              </a:rPr>
              <a:t>computer looks at the Dwarf class</a:t>
            </a:r>
          </a:p>
          <a:p>
            <a:r>
              <a:rPr lang="en-US" sz="2000">
                <a:latin typeface="Comic Sans MS" pitchFamily="66" charset="0"/>
              </a:rPr>
              <a:t>to see how much storage to allocate.</a:t>
            </a:r>
          </a:p>
          <a:p>
            <a:r>
              <a:rPr lang="en-US" sz="2000">
                <a:latin typeface="Comic Sans MS" pitchFamily="66" charset="0"/>
              </a:rPr>
              <a:t>It notes that a Dwarf is a Creature,</a:t>
            </a:r>
          </a:p>
          <a:p>
            <a:r>
              <a:rPr lang="en-US" sz="2000">
                <a:latin typeface="Comic Sans MS" pitchFamily="66" charset="0"/>
              </a:rPr>
              <a:t>so it looks at the Creature class also.</a:t>
            </a:r>
          </a:p>
          <a:p>
            <a:r>
              <a:rPr lang="en-US" sz="2000">
                <a:latin typeface="Comic Sans MS" pitchFamily="66" charset="0"/>
              </a:rPr>
              <a:t>Enough storage is allocated for the</a:t>
            </a:r>
          </a:p>
          <a:p>
            <a:r>
              <a:rPr lang="en-US" sz="2000">
                <a:latin typeface="Comic Sans MS" pitchFamily="66" charset="0"/>
              </a:rPr>
              <a:t>data members of both the base and </a:t>
            </a:r>
          </a:p>
          <a:p>
            <a:r>
              <a:rPr lang="en-US" sz="2000">
                <a:latin typeface="Comic Sans MS" pitchFamily="66" charset="0"/>
              </a:rPr>
              <a:t>the derived classes.</a:t>
            </a:r>
            <a:r>
              <a:rPr lang="en-US">
                <a:latin typeface="Comic Sans MS" pitchFamily="66" charset="0"/>
              </a:rPr>
              <a:t> </a:t>
            </a:r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5562600" y="48006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7772400" y="4953000"/>
            <a:ext cx="966931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weapons</a:t>
            </a:r>
            <a:endParaRPr lang="en-US" sz="1600" dirty="0">
              <a:latin typeface="Comic Sans MS" pitchFamily="66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562600" y="2590800"/>
            <a:ext cx="2133600" cy="2209800"/>
            <a:chOff x="3504" y="1632"/>
            <a:chExt cx="1344" cy="1392"/>
          </a:xfrm>
        </p:grpSpPr>
        <p:sp>
          <p:nvSpPr>
            <p:cNvPr id="40976" name="Rectangle 14"/>
            <p:cNvSpPr>
              <a:spLocks noChangeArrowheads="1"/>
            </p:cNvSpPr>
            <p:nvPr/>
          </p:nvSpPr>
          <p:spPr bwMode="auto">
            <a:xfrm>
              <a:off x="3504" y="1632"/>
              <a:ext cx="1344" cy="1392"/>
            </a:xfrm>
            <a:prstGeom prst="rect">
              <a:avLst/>
            </a:prstGeom>
            <a:gradFill rotWithShape="1">
              <a:gsLst>
                <a:gs pos="0">
                  <a:srgbClr val="CC6600"/>
                </a:gs>
                <a:gs pos="100000">
                  <a:srgbClr val="99000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Text Box 15"/>
            <p:cNvSpPr txBox="1">
              <a:spLocks noChangeArrowheads="1"/>
            </p:cNvSpPr>
            <p:nvPr/>
          </p:nvSpPr>
          <p:spPr bwMode="auto">
            <a:xfrm>
              <a:off x="3648" y="2256"/>
              <a:ext cx="1045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Creature Part</a:t>
              </a:r>
            </a:p>
          </p:txBody>
        </p:sp>
      </p:grp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5943600" y="4953000"/>
            <a:ext cx="1371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Dwarf Part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295400" y="1981200"/>
            <a:ext cx="6700873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Dwarf::Dwarf(string </a:t>
            </a:r>
            <a:r>
              <a:rPr lang="en-US" sz="2000" dirty="0" smtClean="0">
                <a:latin typeface="Comic Sans MS" pitchFamily="66" charset="0"/>
              </a:rPr>
              <a:t>name, </a:t>
            </a:r>
            <a:r>
              <a:rPr lang="en-US" sz="2000" dirty="0" err="1">
                <a:latin typeface="Comic Sans MS" pitchFamily="66" charset="0"/>
              </a:rPr>
              <a:t>int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strength, </a:t>
            </a:r>
            <a:r>
              <a:rPr lang="en-US" sz="2000" dirty="0" err="1">
                <a:latin typeface="Comic Sans MS" pitchFamily="66" charset="0"/>
              </a:rPr>
              <a:t>int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weapons)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: </a:t>
            </a:r>
            <a:r>
              <a:rPr lang="en-US" sz="2000" dirty="0" smtClean="0">
                <a:latin typeface="Comic Sans MS" pitchFamily="66" charset="0"/>
              </a:rPr>
              <a:t>Creature(name, strength)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{</a:t>
            </a:r>
          </a:p>
          <a:p>
            <a:r>
              <a:rPr lang="en-US" sz="2000" dirty="0" smtClean="0">
                <a:latin typeface="Comic Sans MS" pitchFamily="66" charset="0"/>
              </a:rPr>
              <a:t>    this-&gt;weapons </a:t>
            </a:r>
            <a:r>
              <a:rPr lang="en-US" sz="2000" dirty="0">
                <a:latin typeface="Comic Sans MS" pitchFamily="66" charset="0"/>
              </a:rPr>
              <a:t>= </a:t>
            </a:r>
            <a:r>
              <a:rPr lang="en-US" sz="2000" dirty="0" smtClean="0">
                <a:latin typeface="Comic Sans MS" pitchFamily="66" charset="0"/>
              </a:rPr>
              <a:t>weapons</a:t>
            </a:r>
            <a:r>
              <a:rPr lang="en-US" sz="2000" dirty="0">
                <a:latin typeface="Comic Sans MS" pitchFamily="66" charset="0"/>
              </a:rPr>
              <a:t>;</a:t>
            </a:r>
          </a:p>
          <a:p>
            <a:r>
              <a:rPr lang="en-US" sz="2000" dirty="0">
                <a:latin typeface="Comic Sans MS" pitchFamily="66" charset="0"/>
              </a:rPr>
              <a:t>}</a:t>
            </a:r>
          </a:p>
          <a:p>
            <a:r>
              <a:rPr lang="en-US" sz="2000" dirty="0" smtClean="0">
                <a:latin typeface="Comic Sans MS" pitchFamily="66" charset="0"/>
              </a:rPr>
              <a:t>     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</a:t>
            </a:r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1295400" y="914400"/>
            <a:ext cx="35083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The Dwarf Constructor</a:t>
            </a:r>
          </a:p>
        </p:txBody>
      </p:sp>
      <p:sp>
        <p:nvSpPr>
          <p:cNvPr id="41988" name="Text Box 6"/>
          <p:cNvSpPr txBox="1">
            <a:spLocks noChangeArrowheads="1"/>
          </p:cNvSpPr>
          <p:nvPr/>
        </p:nvSpPr>
        <p:spPr bwMode="auto">
          <a:xfrm>
            <a:off x="5105400" y="2638961"/>
            <a:ext cx="3817071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Comic Sans MS" pitchFamily="66" charset="0"/>
              </a:rPr>
              <a:t>In order </a:t>
            </a:r>
            <a:r>
              <a:rPr lang="en-US" sz="1600" dirty="0">
                <a:solidFill>
                  <a:schemeClr val="accent2"/>
                </a:solidFill>
                <a:latin typeface="Comic Sans MS" pitchFamily="66" charset="0"/>
              </a:rPr>
              <a:t>to initialize </a:t>
            </a:r>
            <a:r>
              <a:rPr lang="en-US" sz="1600" dirty="0" smtClean="0">
                <a:solidFill>
                  <a:schemeClr val="accent2"/>
                </a:solidFill>
                <a:latin typeface="Comic Sans MS" pitchFamily="66" charset="0"/>
              </a:rPr>
              <a:t>data declared in </a:t>
            </a:r>
          </a:p>
          <a:p>
            <a:r>
              <a:rPr lang="en-US" sz="1600" dirty="0" smtClean="0">
                <a:solidFill>
                  <a:schemeClr val="accent2"/>
                </a:solidFill>
                <a:latin typeface="Comic Sans MS" pitchFamily="66" charset="0"/>
              </a:rPr>
              <a:t>the </a:t>
            </a:r>
            <a:r>
              <a:rPr lang="en-US" sz="1600" dirty="0">
                <a:solidFill>
                  <a:schemeClr val="accent2"/>
                </a:solidFill>
                <a:latin typeface="Comic Sans MS" pitchFamily="66" charset="0"/>
              </a:rPr>
              <a:t>parent class </a:t>
            </a:r>
            <a:r>
              <a:rPr lang="en-US" sz="1600" dirty="0" smtClean="0">
                <a:solidFill>
                  <a:schemeClr val="accent2"/>
                </a:solidFill>
                <a:latin typeface="Comic Sans MS" pitchFamily="66" charset="0"/>
              </a:rPr>
              <a:t>we must </a:t>
            </a:r>
            <a:r>
              <a:rPr lang="en-US" sz="1600" dirty="0">
                <a:solidFill>
                  <a:schemeClr val="accent2"/>
                </a:solidFill>
                <a:latin typeface="Comic Sans MS" pitchFamily="66" charset="0"/>
              </a:rPr>
              <a:t>invoke </a:t>
            </a:r>
            <a:r>
              <a:rPr lang="en-US" sz="1600" dirty="0" smtClean="0">
                <a:solidFill>
                  <a:schemeClr val="accent2"/>
                </a:solidFill>
                <a:latin typeface="Comic Sans MS" pitchFamily="66" charset="0"/>
              </a:rPr>
              <a:t>the</a:t>
            </a:r>
          </a:p>
          <a:p>
            <a:r>
              <a:rPr lang="en-US" sz="1600" dirty="0" smtClean="0">
                <a:solidFill>
                  <a:schemeClr val="accent2"/>
                </a:solidFill>
                <a:latin typeface="Comic Sans MS" pitchFamily="66" charset="0"/>
              </a:rPr>
              <a:t>base </a:t>
            </a:r>
            <a:r>
              <a:rPr lang="en-US" sz="1600" dirty="0">
                <a:solidFill>
                  <a:schemeClr val="accent2"/>
                </a:solidFill>
                <a:latin typeface="Comic Sans MS" pitchFamily="66" charset="0"/>
              </a:rPr>
              <a:t>class </a:t>
            </a:r>
            <a:r>
              <a:rPr lang="en-US" sz="1600" dirty="0" smtClean="0">
                <a:solidFill>
                  <a:schemeClr val="accent2"/>
                </a:solidFill>
                <a:latin typeface="Comic Sans MS" pitchFamily="66" charset="0"/>
              </a:rPr>
              <a:t>constructor in the</a:t>
            </a:r>
          </a:p>
          <a:p>
            <a:r>
              <a:rPr lang="en-US" sz="1600" dirty="0" smtClean="0">
                <a:solidFill>
                  <a:schemeClr val="accent2"/>
                </a:solidFill>
                <a:latin typeface="Comic Sans MS" pitchFamily="66" charset="0"/>
              </a:rPr>
              <a:t>derived class initializer list.</a:t>
            </a:r>
            <a:endParaRPr lang="en-US" sz="16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41989" name="Line 7"/>
          <p:cNvSpPr>
            <a:spLocks noChangeShapeType="1"/>
          </p:cNvSpPr>
          <p:nvPr/>
        </p:nvSpPr>
        <p:spPr bwMode="auto">
          <a:xfrm flipH="1" flipV="1">
            <a:off x="3429000" y="2667000"/>
            <a:ext cx="1752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0" name="Text Box 8"/>
          <p:cNvSpPr txBox="1">
            <a:spLocks noChangeArrowheads="1"/>
          </p:cNvSpPr>
          <p:nvPr/>
        </p:nvSpPr>
        <p:spPr bwMode="auto">
          <a:xfrm>
            <a:off x="2133600" y="4038600"/>
            <a:ext cx="5689378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mic Sans MS" pitchFamily="66" charset="0"/>
              </a:rPr>
              <a:t>If you do not explicitly </a:t>
            </a:r>
            <a:r>
              <a:rPr lang="en-US" sz="1600" dirty="0" smtClean="0">
                <a:latin typeface="Comic Sans MS" pitchFamily="66" charset="0"/>
              </a:rPr>
              <a:t>invoke </a:t>
            </a:r>
            <a:r>
              <a:rPr lang="en-US" sz="1600" dirty="0">
                <a:latin typeface="Comic Sans MS" pitchFamily="66" charset="0"/>
              </a:rPr>
              <a:t>the Creature</a:t>
            </a:r>
          </a:p>
          <a:p>
            <a:r>
              <a:rPr lang="en-US" sz="1600" dirty="0">
                <a:latin typeface="Comic Sans MS" pitchFamily="66" charset="0"/>
              </a:rPr>
              <a:t>constructor, the default Creature constructor</a:t>
            </a:r>
          </a:p>
          <a:p>
            <a:r>
              <a:rPr lang="en-US" sz="1600" dirty="0">
                <a:latin typeface="Comic Sans MS" pitchFamily="66" charset="0"/>
              </a:rPr>
              <a:t>is called </a:t>
            </a:r>
            <a:r>
              <a:rPr lang="en-US" sz="1600" dirty="0" smtClean="0">
                <a:latin typeface="Comic Sans MS" pitchFamily="66" charset="0"/>
              </a:rPr>
              <a:t>automatically.</a:t>
            </a:r>
          </a:p>
          <a:p>
            <a:endParaRPr lang="en-US" sz="1600" dirty="0" smtClean="0">
              <a:latin typeface="Comic Sans MS" pitchFamily="66" charset="0"/>
            </a:endParaRPr>
          </a:p>
          <a:p>
            <a:r>
              <a:rPr lang="en-US" sz="1600" dirty="0" smtClean="0">
                <a:latin typeface="Comic Sans MS" pitchFamily="66" charset="0"/>
              </a:rPr>
              <a:t>The base class constructor finishes executing before the</a:t>
            </a:r>
          </a:p>
          <a:p>
            <a:r>
              <a:rPr lang="en-US" sz="1600" dirty="0" smtClean="0">
                <a:latin typeface="Comic Sans MS" pitchFamily="66" charset="0"/>
              </a:rPr>
              <a:t>derived class constructor does.</a:t>
            </a:r>
            <a:endParaRPr lang="en-US" sz="1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1" y="1600200"/>
            <a:ext cx="487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Hiding Members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447800" y="3440113"/>
            <a:ext cx="7079182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If a </a:t>
            </a:r>
            <a:r>
              <a:rPr lang="en-US" sz="2000" dirty="0" smtClean="0">
                <a:latin typeface="Comic Sans MS" pitchFamily="66" charset="0"/>
              </a:rPr>
              <a:t>derived </a:t>
            </a:r>
            <a:r>
              <a:rPr lang="en-US" sz="2000" dirty="0">
                <a:latin typeface="Comic Sans MS" pitchFamily="66" charset="0"/>
              </a:rPr>
              <a:t>class declares a </a:t>
            </a:r>
            <a:r>
              <a:rPr lang="en-US" sz="2000" dirty="0" err="1" smtClean="0">
                <a:latin typeface="Comic Sans MS" pitchFamily="66" charset="0"/>
              </a:rPr>
              <a:t>memberusing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>
                <a:latin typeface="Comic Sans MS" pitchFamily="66" charset="0"/>
              </a:rPr>
              <a:t>the same name</a:t>
            </a:r>
          </a:p>
          <a:p>
            <a:r>
              <a:rPr lang="en-US" sz="2000" dirty="0">
                <a:latin typeface="Comic Sans MS" pitchFamily="66" charset="0"/>
              </a:rPr>
              <a:t>as a </a:t>
            </a:r>
            <a:r>
              <a:rPr lang="en-US" sz="2000" dirty="0" smtClean="0">
                <a:latin typeface="Comic Sans MS" pitchFamily="66" charset="0"/>
              </a:rPr>
              <a:t>member in </a:t>
            </a:r>
            <a:r>
              <a:rPr lang="en-US" sz="2000" dirty="0">
                <a:latin typeface="Comic Sans MS" pitchFamily="66" charset="0"/>
              </a:rPr>
              <a:t>a parent class, the </a:t>
            </a:r>
            <a:r>
              <a:rPr lang="en-US" sz="2000" dirty="0" err="1" smtClean="0">
                <a:latin typeface="Comic Sans MS" pitchFamily="66" charset="0"/>
              </a:rPr>
              <a:t>memberin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>
                <a:latin typeface="Comic Sans MS" pitchFamily="66" charset="0"/>
              </a:rPr>
              <a:t>the child </a:t>
            </a:r>
          </a:p>
          <a:p>
            <a:r>
              <a:rPr lang="en-US" sz="2000" dirty="0">
                <a:latin typeface="Comic Sans MS" pitchFamily="66" charset="0"/>
              </a:rPr>
              <a:t>class is said to </a:t>
            </a:r>
            <a:r>
              <a:rPr lang="en-US" sz="2000" dirty="0" smtClean="0">
                <a:solidFill>
                  <a:srgbClr val="FFC000"/>
                </a:solidFill>
                <a:latin typeface="Comic Sans MS" pitchFamily="66" charset="0"/>
              </a:rPr>
              <a:t>hide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>
                <a:latin typeface="Comic Sans MS" pitchFamily="66" charset="0"/>
              </a:rPr>
              <a:t>the variable in the parent. 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We don’t hide </a:t>
            </a:r>
            <a:r>
              <a:rPr lang="en-US" sz="2000" b="1" dirty="0" smtClean="0">
                <a:latin typeface="Comic Sans MS" pitchFamily="66" charset="0"/>
              </a:rPr>
              <a:t>variables </a:t>
            </a:r>
            <a:r>
              <a:rPr lang="en-US" sz="2000" dirty="0" smtClean="0">
                <a:latin typeface="Comic Sans MS" pitchFamily="66" charset="0"/>
              </a:rPr>
              <a:t>(don’t!), but we do hide/override</a:t>
            </a:r>
          </a:p>
          <a:p>
            <a:r>
              <a:rPr lang="en-US" sz="2000" dirty="0">
                <a:latin typeface="Comic Sans MS" pitchFamily="66" charset="0"/>
              </a:rPr>
              <a:t>f</a:t>
            </a:r>
            <a:r>
              <a:rPr lang="en-US" sz="2000" dirty="0" smtClean="0">
                <a:latin typeface="Comic Sans MS" pitchFamily="66" charset="0"/>
              </a:rPr>
              <a:t>unctions.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3657600" y="1447800"/>
            <a:ext cx="1828800" cy="1371600"/>
          </a:xfrm>
          <a:prstGeom prst="rect">
            <a:avLst/>
          </a:prstGeom>
          <a:gradFill rotWithShape="1">
            <a:gsLst>
              <a:gs pos="0">
                <a:srgbClr val="990000"/>
              </a:gs>
              <a:gs pos="100000">
                <a:srgbClr val="CC6600"/>
              </a:gs>
            </a:gsLst>
            <a:lin ang="18900000" scaled="1"/>
          </a:gra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886200" y="1524000"/>
            <a:ext cx="14509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Creature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V="1">
            <a:off x="3048000" y="2895600"/>
            <a:ext cx="1066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H="1" flipV="1">
            <a:off x="4724400" y="2819400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4038600" y="1905000"/>
            <a:ext cx="1025525" cy="1069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name</a:t>
            </a:r>
          </a:p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strength</a:t>
            </a:r>
          </a:p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hitpoints</a:t>
            </a:r>
          </a:p>
          <a:p>
            <a:endParaRPr lang="en-US" sz="160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2133600" y="4800600"/>
            <a:ext cx="85632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Dwarf</a:t>
            </a:r>
            <a:endParaRPr lang="en-US" sz="1800" dirty="0">
              <a:latin typeface="Comic Sans MS" pitchFamily="66" charset="0"/>
            </a:endParaRPr>
          </a:p>
        </p:txBody>
      </p:sp>
      <p:pic>
        <p:nvPicPr>
          <p:cNvPr id="25609" name="Picture 9" descr="dwar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276600"/>
            <a:ext cx="11938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4648200" y="3276600"/>
            <a:ext cx="1828800" cy="1295400"/>
          </a:xfrm>
          <a:prstGeom prst="rect">
            <a:avLst/>
          </a:prstGeom>
          <a:gradFill rotWithShape="1">
            <a:gsLst>
              <a:gs pos="0">
                <a:srgbClr val="990000"/>
              </a:gs>
              <a:gs pos="100000">
                <a:srgbClr val="CC6600"/>
              </a:gs>
            </a:gsLst>
            <a:lin ang="18900000" scaled="1"/>
          </a:gra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611" name="Text Box 13"/>
          <p:cNvSpPr txBox="1">
            <a:spLocks noChangeArrowheads="1"/>
          </p:cNvSpPr>
          <p:nvPr/>
        </p:nvSpPr>
        <p:spPr bwMode="auto">
          <a:xfrm>
            <a:off x="4876800" y="3352800"/>
            <a:ext cx="145097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Magical</a:t>
            </a:r>
          </a:p>
          <a:p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Creature</a:t>
            </a:r>
          </a:p>
        </p:txBody>
      </p:sp>
      <p:sp>
        <p:nvSpPr>
          <p:cNvPr id="25612" name="Text Box 14"/>
          <p:cNvSpPr txBox="1">
            <a:spLocks noChangeArrowheads="1"/>
          </p:cNvSpPr>
          <p:nvPr/>
        </p:nvSpPr>
        <p:spPr bwMode="auto">
          <a:xfrm>
            <a:off x="5181600" y="4114800"/>
            <a:ext cx="7112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spells</a:t>
            </a:r>
          </a:p>
        </p:txBody>
      </p:sp>
      <p:sp>
        <p:nvSpPr>
          <p:cNvPr id="25613" name="Line 15"/>
          <p:cNvSpPr>
            <a:spLocks noChangeShapeType="1"/>
          </p:cNvSpPr>
          <p:nvPr/>
        </p:nvSpPr>
        <p:spPr bwMode="auto">
          <a:xfrm flipV="1">
            <a:off x="5029200" y="45720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4" name="Line 16"/>
          <p:cNvSpPr>
            <a:spLocks noChangeShapeType="1"/>
          </p:cNvSpPr>
          <p:nvPr/>
        </p:nvSpPr>
        <p:spPr bwMode="auto">
          <a:xfrm flipH="1" flipV="1">
            <a:off x="5943600" y="4572000"/>
            <a:ext cx="457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Text Box 17"/>
          <p:cNvSpPr txBox="1">
            <a:spLocks noChangeArrowheads="1"/>
          </p:cNvSpPr>
          <p:nvPr/>
        </p:nvSpPr>
        <p:spPr bwMode="auto">
          <a:xfrm>
            <a:off x="4800600" y="6491288"/>
            <a:ext cx="50847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Elf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25616" name="Text Box 18"/>
          <p:cNvSpPr txBox="1">
            <a:spLocks noChangeArrowheads="1"/>
          </p:cNvSpPr>
          <p:nvPr/>
        </p:nvSpPr>
        <p:spPr bwMode="auto">
          <a:xfrm>
            <a:off x="6172200" y="6491288"/>
            <a:ext cx="73770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Fairy</a:t>
            </a:r>
            <a:endParaRPr lang="en-US" sz="1800" dirty="0">
              <a:latin typeface="Comic Sans MS" pitchFamily="66" charset="0"/>
            </a:endParaRPr>
          </a:p>
        </p:txBody>
      </p:sp>
      <p:pic>
        <p:nvPicPr>
          <p:cNvPr id="25617" name="Picture 19" descr="el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953000"/>
            <a:ext cx="10477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8" name="Picture 20" descr="fai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4953000"/>
            <a:ext cx="112236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9" name="Text Box 22"/>
          <p:cNvSpPr txBox="1">
            <a:spLocks noChangeArrowheads="1"/>
          </p:cNvSpPr>
          <p:nvPr/>
        </p:nvSpPr>
        <p:spPr bwMode="auto">
          <a:xfrm>
            <a:off x="1066800" y="2362200"/>
            <a:ext cx="1765227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Dwarf inherits</a:t>
            </a:r>
            <a:endParaRPr lang="en-US" sz="1800" dirty="0"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from </a:t>
            </a:r>
            <a:r>
              <a:rPr lang="en-US" sz="1800" dirty="0">
                <a:latin typeface="Comic Sans MS" pitchFamily="66" charset="0"/>
              </a:rPr>
              <a:t>Creature</a:t>
            </a:r>
          </a:p>
        </p:txBody>
      </p:sp>
      <p:sp>
        <p:nvSpPr>
          <p:cNvPr id="25620" name="Text Box 23"/>
          <p:cNvSpPr txBox="1">
            <a:spLocks noChangeArrowheads="1"/>
          </p:cNvSpPr>
          <p:nvPr/>
        </p:nvSpPr>
        <p:spPr bwMode="auto">
          <a:xfrm>
            <a:off x="1600200" y="5562600"/>
            <a:ext cx="2619375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Elf and Fairy </a:t>
            </a:r>
            <a:r>
              <a:rPr lang="en-US" sz="1800" dirty="0" smtClean="0">
                <a:latin typeface="Comic Sans MS" pitchFamily="66" charset="0"/>
              </a:rPr>
              <a:t>inherit</a:t>
            </a:r>
            <a:endParaRPr lang="en-US" sz="1800" dirty="0"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from </a:t>
            </a:r>
            <a:r>
              <a:rPr lang="en-US" sz="1800" dirty="0">
                <a:latin typeface="Comic Sans MS" pitchFamily="66" charset="0"/>
              </a:rPr>
              <a:t>Magical Creature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91200" y="2438400"/>
            <a:ext cx="2715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Magical Creature</a:t>
            </a:r>
          </a:p>
          <a:p>
            <a:r>
              <a:rPr lang="en-US" sz="1800" dirty="0" smtClean="0">
                <a:latin typeface="Comic Sans MS" pitchFamily="66" charset="0"/>
              </a:rPr>
              <a:t>inherits from Creature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1524000" y="228600"/>
            <a:ext cx="6553200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Comic Sans MS" pitchFamily="66" charset="0"/>
              </a:rPr>
              <a:t>If elves and fairies are both magical</a:t>
            </a:r>
          </a:p>
          <a:p>
            <a:pPr algn="ctr"/>
            <a:r>
              <a:rPr lang="en-US" sz="2000" dirty="0">
                <a:latin typeface="Comic Sans MS" pitchFamily="66" charset="0"/>
              </a:rPr>
              <a:t>creatures, we might envision another</a:t>
            </a:r>
          </a:p>
          <a:p>
            <a:pPr algn="ctr"/>
            <a:r>
              <a:rPr lang="en-US" sz="2000" dirty="0">
                <a:latin typeface="Comic Sans MS" pitchFamily="66" charset="0"/>
              </a:rPr>
              <a:t>layer of base and derived class</a:t>
            </a:r>
          </a:p>
        </p:txBody>
      </p:sp>
    </p:spTree>
    <p:extLst>
      <p:ext uri="{BB962C8B-B14F-4D97-AF65-F5344CB8AC3E}">
        <p14:creationId xmlns:p14="http://schemas.microsoft.com/office/powerpoint/2010/main" val="71915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3600" y="2286000"/>
            <a:ext cx="5490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Designing With Inheritance</a:t>
            </a:r>
            <a:endParaRPr lang="en-US" sz="32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2200" y="1143000"/>
            <a:ext cx="4161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Designing With Inheritance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400" y="2362200"/>
            <a:ext cx="5429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Often we start with a notion of some very </a:t>
            </a:r>
          </a:p>
          <a:p>
            <a:r>
              <a:rPr lang="en-US" sz="2000" dirty="0" smtClean="0">
                <a:latin typeface="Comic Sans MS" pitchFamily="66" charset="0"/>
              </a:rPr>
              <a:t>specific classes (Fairy, Elf, Dwarf … ) and </a:t>
            </a:r>
          </a:p>
          <a:p>
            <a:r>
              <a:rPr lang="en-US" sz="2000" dirty="0" smtClean="0">
                <a:latin typeface="Comic Sans MS" pitchFamily="66" charset="0"/>
              </a:rPr>
              <a:t>move to more general classes by discovering</a:t>
            </a:r>
          </a:p>
          <a:p>
            <a:r>
              <a:rPr lang="en-US" sz="2000" dirty="0" smtClean="0">
                <a:latin typeface="Comic Sans MS" pitchFamily="66" charset="0"/>
              </a:rPr>
              <a:t>commonalities.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2200" y="1143000"/>
            <a:ext cx="4161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Designing With Inheritance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400" y="2362200"/>
            <a:ext cx="568777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For example, suppose that we wanted to write</a:t>
            </a:r>
          </a:p>
          <a:p>
            <a:r>
              <a:rPr lang="en-US" sz="2000" dirty="0" smtClean="0">
                <a:latin typeface="Comic Sans MS" pitchFamily="66" charset="0"/>
              </a:rPr>
              <a:t>a program that deals with instruments in an</a:t>
            </a:r>
          </a:p>
          <a:p>
            <a:r>
              <a:rPr lang="en-US" sz="2000" dirty="0" smtClean="0">
                <a:latin typeface="Comic Sans MS" pitchFamily="66" charset="0"/>
              </a:rPr>
              <a:t>orchestra</a:t>
            </a:r>
          </a:p>
          <a:p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Violin</a:t>
            </a:r>
          </a:p>
          <a:p>
            <a:r>
              <a:rPr lang="en-US" sz="2000" dirty="0" smtClean="0">
                <a:latin typeface="Comic Sans MS" pitchFamily="66" charset="0"/>
              </a:rPr>
              <a:t>Oboe</a:t>
            </a:r>
          </a:p>
          <a:p>
            <a:r>
              <a:rPr lang="en-US" sz="2000" dirty="0" smtClean="0">
                <a:latin typeface="Comic Sans MS" pitchFamily="66" charset="0"/>
              </a:rPr>
              <a:t>Viola</a:t>
            </a:r>
          </a:p>
          <a:p>
            <a:r>
              <a:rPr lang="en-US" sz="2000" dirty="0" smtClean="0">
                <a:latin typeface="Comic Sans MS" pitchFamily="66" charset="0"/>
              </a:rPr>
              <a:t>Clarinet</a:t>
            </a:r>
          </a:p>
          <a:p>
            <a:r>
              <a:rPr lang="en-US" sz="2000" dirty="0" smtClean="0">
                <a:latin typeface="Comic Sans MS" pitchFamily="66" charset="0"/>
              </a:rPr>
              <a:t>Kettle Drum</a:t>
            </a:r>
          </a:p>
          <a:p>
            <a:r>
              <a:rPr lang="en-US" sz="2000" dirty="0" smtClean="0">
                <a:latin typeface="Comic Sans MS" pitchFamily="66" charset="0"/>
              </a:rPr>
              <a:t> . . .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2200" y="1143000"/>
            <a:ext cx="4161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Designing With Inheritance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400" y="2362200"/>
            <a:ext cx="52389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Now design a class that contains all of the</a:t>
            </a:r>
          </a:p>
          <a:p>
            <a:r>
              <a:rPr lang="en-US" sz="2000" dirty="0" smtClean="0">
                <a:latin typeface="Comic Sans MS" pitchFamily="66" charset="0"/>
              </a:rPr>
              <a:t>things that orchestra instruments have in</a:t>
            </a:r>
          </a:p>
          <a:p>
            <a:r>
              <a:rPr lang="en-US" sz="2000" dirty="0" smtClean="0">
                <a:latin typeface="Comic Sans MS" pitchFamily="66" charset="0"/>
              </a:rPr>
              <a:t>common.</a:t>
            </a:r>
          </a:p>
          <a:p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* Instrument name</a:t>
            </a:r>
          </a:p>
          <a:p>
            <a:r>
              <a:rPr lang="en-US" sz="2000" dirty="0" smtClean="0">
                <a:latin typeface="Comic Sans MS" pitchFamily="66" charset="0"/>
              </a:rPr>
              <a:t>* Owner</a:t>
            </a:r>
          </a:p>
          <a:p>
            <a:r>
              <a:rPr lang="en-US" sz="2000" dirty="0" smtClean="0">
                <a:latin typeface="Comic Sans MS" pitchFamily="66" charset="0"/>
              </a:rPr>
              <a:t>* Where it is in the orchestra</a:t>
            </a:r>
          </a:p>
          <a:p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Then write methods to manage this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2200" y="1143000"/>
            <a:ext cx="4161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Designing With Inheritance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2209800"/>
            <a:ext cx="61350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Look at all of the instruments in the orchestra.</a:t>
            </a:r>
          </a:p>
          <a:p>
            <a:r>
              <a:rPr lang="en-US" sz="2000" dirty="0" smtClean="0">
                <a:latin typeface="Comic Sans MS" pitchFamily="66" charset="0"/>
              </a:rPr>
              <a:t>can they be organized into some different groups</a:t>
            </a:r>
          </a:p>
          <a:p>
            <a:r>
              <a:rPr lang="en-US" sz="2000" dirty="0" smtClean="0">
                <a:latin typeface="Comic Sans MS" pitchFamily="66" charset="0"/>
              </a:rPr>
              <a:t>where each group has some things in common.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800" y="3581400"/>
            <a:ext cx="1600200" cy="762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3810000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  <a:latin typeface="Comic Sans MS" pitchFamily="66" charset="0"/>
              </a:rPr>
              <a:t>Instrument</a:t>
            </a:r>
            <a:endParaRPr lang="en-US" sz="18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4876800"/>
            <a:ext cx="1600200" cy="762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510540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  <a:latin typeface="Comic Sans MS" pitchFamily="66" charset="0"/>
              </a:rPr>
              <a:t>Woodwinds</a:t>
            </a:r>
            <a:endParaRPr lang="en-US" sz="18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5600" y="4876800"/>
            <a:ext cx="1600200" cy="762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51054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  <a:latin typeface="Comic Sans MS" pitchFamily="66" charset="0"/>
              </a:rPr>
              <a:t>Brass</a:t>
            </a:r>
            <a:endParaRPr lang="en-US" sz="18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0" y="4876800"/>
            <a:ext cx="1600200" cy="762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5105400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  <a:latin typeface="Comic Sans MS" pitchFamily="66" charset="0"/>
              </a:rPr>
              <a:t>Percussion</a:t>
            </a:r>
            <a:endParaRPr lang="en-US" sz="18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cxnSp>
        <p:nvCxnSpPr>
          <p:cNvPr id="14" name="Straight Arrow Connector 13"/>
          <p:cNvCxnSpPr>
            <a:stCxn id="7" idx="0"/>
          </p:cNvCxnSpPr>
          <p:nvPr/>
        </p:nvCxnSpPr>
        <p:spPr bwMode="auto">
          <a:xfrm rot="5400000" flipH="1" flipV="1">
            <a:off x="2419350" y="3562350"/>
            <a:ext cx="762000" cy="18669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3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Straight Arrow Connector 14"/>
          <p:cNvCxnSpPr>
            <a:stCxn id="9" idx="0"/>
            <a:endCxn id="5" idx="2"/>
          </p:cNvCxnSpPr>
          <p:nvPr/>
        </p:nvCxnSpPr>
        <p:spPr bwMode="auto">
          <a:xfrm rot="5400000" flipH="1" flipV="1">
            <a:off x="3848100" y="4191000"/>
            <a:ext cx="533400" cy="8382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3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8" name="Straight Arrow Connector 17"/>
          <p:cNvCxnSpPr>
            <a:stCxn id="20" idx="0"/>
          </p:cNvCxnSpPr>
          <p:nvPr/>
        </p:nvCxnSpPr>
        <p:spPr bwMode="auto">
          <a:xfrm rot="16200000" flipV="1">
            <a:off x="5886450" y="3562350"/>
            <a:ext cx="762000" cy="18669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3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400800" y="4876800"/>
            <a:ext cx="1600200" cy="762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05600" y="510540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  <a:latin typeface="Comic Sans MS" pitchFamily="66" charset="0"/>
              </a:rPr>
              <a:t>String</a:t>
            </a:r>
            <a:endParaRPr lang="en-US" sz="18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rot="10800000">
            <a:off x="4724400" y="4343400"/>
            <a:ext cx="914400" cy="5334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3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085806" y="3352800"/>
            <a:ext cx="1600200" cy="762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66806" y="358140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  <a:latin typeface="Comic Sans MS" pitchFamily="66" charset="0"/>
              </a:rPr>
              <a:t>Violin</a:t>
            </a:r>
            <a:endParaRPr lang="en-US" sz="18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5806" y="4495800"/>
            <a:ext cx="1600200" cy="762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43006" y="47244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  <a:latin typeface="Comic Sans MS" pitchFamily="66" charset="0"/>
              </a:rPr>
              <a:t>Cello</a:t>
            </a:r>
            <a:endParaRPr lang="en-US" sz="18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0" y="762000"/>
            <a:ext cx="1600200" cy="762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86200" y="990600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  <a:latin typeface="Comic Sans MS" pitchFamily="66" charset="0"/>
              </a:rPr>
              <a:t>Instrument</a:t>
            </a:r>
            <a:endParaRPr lang="en-US" sz="18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43000" y="2057400"/>
            <a:ext cx="1600200" cy="762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19200" y="228600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  <a:latin typeface="Comic Sans MS" pitchFamily="66" charset="0"/>
              </a:rPr>
              <a:t>Woodwinds</a:t>
            </a:r>
            <a:endParaRPr lang="en-US" sz="18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71800" y="2057400"/>
            <a:ext cx="1600200" cy="762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52800" y="22860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  <a:latin typeface="Comic Sans MS" pitchFamily="66" charset="0"/>
              </a:rPr>
              <a:t>Brass</a:t>
            </a:r>
            <a:endParaRPr lang="en-US" sz="18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24400" y="2057400"/>
            <a:ext cx="1600200" cy="762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2286000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  <a:latin typeface="Comic Sans MS" pitchFamily="66" charset="0"/>
              </a:rPr>
              <a:t>Percussion</a:t>
            </a:r>
            <a:endParaRPr lang="en-US" sz="18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cxnSp>
        <p:nvCxnSpPr>
          <p:cNvPr id="29" name="Straight Arrow Connector 28"/>
          <p:cNvCxnSpPr>
            <a:stCxn id="23" idx="0"/>
          </p:cNvCxnSpPr>
          <p:nvPr/>
        </p:nvCxnSpPr>
        <p:spPr bwMode="auto">
          <a:xfrm rot="5400000" flipH="1" flipV="1">
            <a:off x="2495550" y="742950"/>
            <a:ext cx="762000" cy="18669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3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0" name="Straight Arrow Connector 29"/>
          <p:cNvCxnSpPr>
            <a:stCxn id="25" idx="0"/>
            <a:endCxn id="21" idx="2"/>
          </p:cNvCxnSpPr>
          <p:nvPr/>
        </p:nvCxnSpPr>
        <p:spPr bwMode="auto">
          <a:xfrm rot="5400000" flipH="1" flipV="1">
            <a:off x="3924300" y="1371600"/>
            <a:ext cx="533400" cy="8382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3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1" name="Straight Arrow Connector 30"/>
          <p:cNvCxnSpPr>
            <a:stCxn id="32" idx="0"/>
          </p:cNvCxnSpPr>
          <p:nvPr/>
        </p:nvCxnSpPr>
        <p:spPr bwMode="auto">
          <a:xfrm rot="16200000" flipV="1">
            <a:off x="5962650" y="742950"/>
            <a:ext cx="762000" cy="18669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3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6477000" y="2057400"/>
            <a:ext cx="1600200" cy="762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81800" y="228600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  <a:latin typeface="Comic Sans MS" pitchFamily="66" charset="0"/>
              </a:rPr>
              <a:t>String</a:t>
            </a:r>
            <a:endParaRPr lang="en-US" sz="18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rot="10800000">
            <a:off x="4800600" y="1524000"/>
            <a:ext cx="914400" cy="5334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3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181600" y="3352800"/>
            <a:ext cx="1600200" cy="762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57800" y="35814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  <a:latin typeface="Comic Sans MS" pitchFamily="66" charset="0"/>
              </a:rPr>
              <a:t>Kettle Drum</a:t>
            </a:r>
            <a:endParaRPr lang="en-US" sz="18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600" y="4495800"/>
            <a:ext cx="1600200" cy="762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410200" y="464820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  <a:latin typeface="Comic Sans MS" pitchFamily="66" charset="0"/>
              </a:rPr>
              <a:t>Cymbals</a:t>
            </a:r>
            <a:endParaRPr lang="en-US" sz="18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76600" y="3352800"/>
            <a:ext cx="1600200" cy="762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352800" y="3581400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  <a:latin typeface="Comic Sans MS" pitchFamily="66" charset="0"/>
              </a:rPr>
              <a:t>French Horn</a:t>
            </a:r>
            <a:endParaRPr lang="en-US" sz="18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76600" y="4495800"/>
            <a:ext cx="1600200" cy="762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505200" y="464820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  <a:latin typeface="Comic Sans MS" pitchFamily="66" charset="0"/>
              </a:rPr>
              <a:t>Trumpet</a:t>
            </a:r>
            <a:endParaRPr lang="en-US" sz="18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71600" y="3352800"/>
            <a:ext cx="1600200" cy="762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676400" y="358140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  <a:latin typeface="Comic Sans MS" pitchFamily="66" charset="0"/>
              </a:rPr>
              <a:t>Clarinet</a:t>
            </a:r>
            <a:endParaRPr lang="en-US" sz="18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71600" y="4495800"/>
            <a:ext cx="1600200" cy="762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828800" y="472440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  <a:latin typeface="Comic Sans MS" pitchFamily="66" charset="0"/>
              </a:rPr>
              <a:t>Oboe</a:t>
            </a:r>
            <a:endParaRPr lang="en-US" sz="18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rot="5400000" flipH="1" flipV="1">
            <a:off x="190500" y="3848100"/>
            <a:ext cx="2057400" cy="15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Connector 51"/>
          <p:cNvCxnSpPr>
            <a:endCxn id="46" idx="1"/>
          </p:cNvCxnSpPr>
          <p:nvPr/>
        </p:nvCxnSpPr>
        <p:spPr bwMode="auto">
          <a:xfrm>
            <a:off x="1219200" y="4876800"/>
            <a:ext cx="15240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1219200" y="3733800"/>
            <a:ext cx="15240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5400000" flipH="1" flipV="1">
            <a:off x="2096294" y="3847306"/>
            <a:ext cx="2057400" cy="15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3124994" y="4876006"/>
            <a:ext cx="15240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3124994" y="3733006"/>
            <a:ext cx="15240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 rot="5400000" flipH="1" flipV="1">
            <a:off x="4001294" y="3847306"/>
            <a:ext cx="2057400" cy="15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5029994" y="4876006"/>
            <a:ext cx="15240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5029994" y="3733006"/>
            <a:ext cx="15240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5400000" flipH="1" flipV="1">
            <a:off x="5906294" y="3847306"/>
            <a:ext cx="2057400" cy="15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6934200" y="4876006"/>
            <a:ext cx="15240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6934200" y="3733006"/>
            <a:ext cx="15240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3124200" y="1295400"/>
            <a:ext cx="36607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CCECFF"/>
                </a:solidFill>
                <a:latin typeface="Comic Sans MS" pitchFamily="66" charset="0"/>
              </a:rPr>
              <a:t>Topics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2667000" y="2667000"/>
            <a:ext cx="5014514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Inheritance</a:t>
            </a:r>
          </a:p>
          <a:p>
            <a:r>
              <a:rPr lang="en-US" sz="2000" dirty="0">
                <a:latin typeface="Comic Sans MS" pitchFamily="66" charset="0"/>
              </a:rPr>
              <a:t>Constructors and Inheritance</a:t>
            </a:r>
          </a:p>
          <a:p>
            <a:r>
              <a:rPr lang="en-US" sz="2000" dirty="0" smtClean="0">
                <a:latin typeface="Comic Sans MS" pitchFamily="66" charset="0"/>
              </a:rPr>
              <a:t>Overriding Functions and </a:t>
            </a:r>
            <a:r>
              <a:rPr lang="en-US" sz="2000" dirty="0">
                <a:latin typeface="Comic Sans MS" pitchFamily="66" charset="0"/>
              </a:rPr>
              <a:t>Variables</a:t>
            </a:r>
          </a:p>
          <a:p>
            <a:r>
              <a:rPr lang="en-US" sz="2000" dirty="0" smtClean="0">
                <a:latin typeface="Comic Sans MS" pitchFamily="66" charset="0"/>
              </a:rPr>
              <a:t>Designing with Inheritance in </a:t>
            </a:r>
            <a:r>
              <a:rPr lang="en-US" sz="2000" dirty="0" smtClean="0">
                <a:latin typeface="Comic Sans MS" pitchFamily="66" charset="0"/>
              </a:rPr>
              <a:t>mind</a:t>
            </a:r>
          </a:p>
          <a:p>
            <a:r>
              <a:rPr lang="en-US" sz="2000" dirty="0" smtClean="0">
                <a:latin typeface="Comic Sans MS" pitchFamily="66" charset="0"/>
              </a:rPr>
              <a:t>Overriding methods via virtual functions</a:t>
            </a:r>
            <a:endParaRPr lang="en-US" sz="2000" dirty="0">
              <a:latin typeface="Comic Sans MS" pitchFamily="66" charset="0"/>
            </a:endParaRPr>
          </a:p>
        </p:txBody>
      </p:sp>
      <p:pic>
        <p:nvPicPr>
          <p:cNvPr id="14340" name="Picture 6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80828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0861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35756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65918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40005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1155411"/>
            <a:ext cx="3983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Pointers to Objects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286000"/>
            <a:ext cx="747832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Programs that deal with lots of objects often use arrays of</a:t>
            </a:r>
          </a:p>
          <a:p>
            <a:r>
              <a:rPr lang="en-US" sz="2000" dirty="0" smtClean="0">
                <a:latin typeface="Comic Sans MS" pitchFamily="66" charset="0"/>
              </a:rPr>
              <a:t>pointers to those objects. Recall that a pointer is a C++ data </a:t>
            </a:r>
          </a:p>
          <a:p>
            <a:r>
              <a:rPr lang="en-US" sz="2000" dirty="0" smtClean="0">
                <a:latin typeface="Comic Sans MS" pitchFamily="66" charset="0"/>
              </a:rPr>
              <a:t>type that stores an address. For example, 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    Creature* c1;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d</a:t>
            </a:r>
            <a:r>
              <a:rPr lang="en-US" sz="2000" dirty="0" smtClean="0">
                <a:latin typeface="Comic Sans MS" pitchFamily="66" charset="0"/>
              </a:rPr>
              <a:t>eclares c1 to be a variable that contains the address of a </a:t>
            </a:r>
          </a:p>
          <a:p>
            <a:r>
              <a:rPr lang="en-US" sz="2000" dirty="0" smtClean="0">
                <a:latin typeface="Comic Sans MS" pitchFamily="66" charset="0"/>
              </a:rPr>
              <a:t>creature object.</a:t>
            </a:r>
          </a:p>
        </p:txBody>
      </p:sp>
    </p:spTree>
    <p:extLst>
      <p:ext uri="{BB962C8B-B14F-4D97-AF65-F5344CB8AC3E}">
        <p14:creationId xmlns:p14="http://schemas.microsoft.com/office/powerpoint/2010/main" val="932775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1155411"/>
            <a:ext cx="3791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Dynamic Allocation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286000"/>
            <a:ext cx="79896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Programs that deal with lots of objects often allocate the</a:t>
            </a:r>
          </a:p>
          <a:p>
            <a:r>
              <a:rPr lang="en-US" sz="2000" dirty="0" smtClean="0">
                <a:latin typeface="Comic Sans MS" pitchFamily="66" charset="0"/>
              </a:rPr>
              <a:t>space for those objects dynamically. Remember that dynamically </a:t>
            </a:r>
          </a:p>
          <a:p>
            <a:r>
              <a:rPr lang="en-US" sz="2000" dirty="0" smtClean="0">
                <a:latin typeface="Comic Sans MS" pitchFamily="66" charset="0"/>
              </a:rPr>
              <a:t>allocated objects are stored on the heap and we use the 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new</a:t>
            </a:r>
            <a:r>
              <a:rPr lang="en-US" sz="2000" dirty="0" smtClean="0">
                <a:latin typeface="Comic Sans MS" pitchFamily="66" charset="0"/>
              </a:rPr>
              <a:t> </a:t>
            </a:r>
          </a:p>
          <a:p>
            <a:r>
              <a:rPr lang="en-US" sz="2000" dirty="0" smtClean="0">
                <a:latin typeface="Comic Sans MS" pitchFamily="66" charset="0"/>
              </a:rPr>
              <a:t>keyword to allocate an object dynamically: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    Creature* c1 = new Creature(“joe”, 123);</a:t>
            </a:r>
          </a:p>
        </p:txBody>
      </p:sp>
    </p:spTree>
    <p:extLst>
      <p:ext uri="{BB962C8B-B14F-4D97-AF65-F5344CB8AC3E}">
        <p14:creationId xmlns:p14="http://schemas.microsoft.com/office/powerpoint/2010/main" val="534634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7073" y="1155411"/>
            <a:ext cx="766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Arrays and Vectors of Object Pointers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286000"/>
            <a:ext cx="77957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Programs that deal with lots of objects, where the number</a:t>
            </a:r>
          </a:p>
          <a:p>
            <a:r>
              <a:rPr lang="en-US" sz="2000" dirty="0" smtClean="0">
                <a:latin typeface="Comic Sans MS" pitchFamily="66" charset="0"/>
              </a:rPr>
              <a:t>of objects the program has to deal with is unknown at compile </a:t>
            </a:r>
          </a:p>
          <a:p>
            <a:r>
              <a:rPr lang="en-US" sz="2000" dirty="0" smtClean="0">
                <a:latin typeface="Comic Sans MS" pitchFamily="66" charset="0"/>
              </a:rPr>
              <a:t>time, will use an array or more often a vector to store pointers </a:t>
            </a:r>
          </a:p>
          <a:p>
            <a:r>
              <a:rPr lang="en-US" sz="2000" dirty="0" smtClean="0">
                <a:latin typeface="Comic Sans MS" pitchFamily="66" charset="0"/>
              </a:rPr>
              <a:t>to dynamically allocated objects.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    vector&lt;Creature*&gt; </a:t>
            </a:r>
            <a:r>
              <a:rPr lang="en-US" sz="2000" dirty="0" err="1" smtClean="0">
                <a:latin typeface="Comic Sans MS" pitchFamily="66" charset="0"/>
              </a:rPr>
              <a:t>aTeam</a:t>
            </a:r>
            <a:r>
              <a:rPr lang="en-US" sz="2000" dirty="0" smtClean="0">
                <a:latin typeface="Comic Sans MS" pitchFamily="66" charset="0"/>
              </a:rPr>
              <a:t>;</a:t>
            </a:r>
          </a:p>
          <a:p>
            <a:r>
              <a:rPr lang="en-US" sz="2000" dirty="0" smtClean="0">
                <a:latin typeface="Comic Sans MS" pitchFamily="66" charset="0"/>
              </a:rPr>
              <a:t>    . . .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en-US" sz="2000" dirty="0" err="1" smtClean="0">
                <a:latin typeface="Comic Sans MS" pitchFamily="66" charset="0"/>
              </a:rPr>
              <a:t>aTeam.push_back</a:t>
            </a:r>
            <a:r>
              <a:rPr lang="en-US" sz="2000" dirty="0" smtClean="0">
                <a:latin typeface="Comic Sans MS" pitchFamily="66" charset="0"/>
              </a:rPr>
              <a:t>( new Creature(‘</a:t>
            </a:r>
            <a:r>
              <a:rPr lang="en-US" sz="2000" dirty="0" err="1" smtClean="0">
                <a:latin typeface="Comic Sans MS" pitchFamily="66" charset="0"/>
              </a:rPr>
              <a:t>joe</a:t>
            </a:r>
            <a:r>
              <a:rPr lang="en-US" sz="2000" dirty="0" smtClean="0">
                <a:latin typeface="Comic Sans MS" pitchFamily="66" charset="0"/>
              </a:rPr>
              <a:t>”, 123) );</a:t>
            </a:r>
          </a:p>
        </p:txBody>
      </p:sp>
    </p:spTree>
    <p:extLst>
      <p:ext uri="{BB962C8B-B14F-4D97-AF65-F5344CB8AC3E}">
        <p14:creationId xmlns:p14="http://schemas.microsoft.com/office/powerpoint/2010/main" val="5236388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78668" y="1371600"/>
            <a:ext cx="8080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chemeClr val="tx1"/>
                </a:solidFill>
                <a:latin typeface="Comic Sans MS" pitchFamily="66" charset="0"/>
              </a:rPr>
              <a:t>Inheritance and Pointers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143000" y="2819400"/>
            <a:ext cx="6782626" cy="25545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Because of the is-a relationship, an object of a </a:t>
            </a:r>
            <a:r>
              <a:rPr lang="en-US" sz="2000" dirty="0" smtClean="0">
                <a:latin typeface="Comic Sans MS" pitchFamily="66" charset="0"/>
              </a:rPr>
              <a:t>derived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class </a:t>
            </a:r>
            <a:r>
              <a:rPr lang="en-US" sz="2000" dirty="0">
                <a:latin typeface="Comic Sans MS" pitchFamily="66" charset="0"/>
              </a:rPr>
              <a:t>can always be treated as an object of the</a:t>
            </a:r>
          </a:p>
          <a:p>
            <a:r>
              <a:rPr lang="en-US" sz="2000" dirty="0">
                <a:latin typeface="Comic Sans MS" pitchFamily="66" charset="0"/>
              </a:rPr>
              <a:t>corresponding base class.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In particular, you can always store </a:t>
            </a:r>
            <a:r>
              <a:rPr lang="en-US" sz="2000" dirty="0" smtClean="0">
                <a:latin typeface="Comic Sans MS" pitchFamily="66" charset="0"/>
              </a:rPr>
              <a:t>the address of a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derived class object in a base class </a:t>
            </a:r>
            <a:r>
              <a:rPr lang="en-US" sz="2000" dirty="0" smtClean="0">
                <a:latin typeface="Comic Sans MS" pitchFamily="66" charset="0"/>
              </a:rPr>
              <a:t>pointer variable.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This also works with references.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578429" y="2133600"/>
            <a:ext cx="543129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Creature* c1 = new Dwarf(“</a:t>
            </a:r>
            <a:r>
              <a:rPr lang="en-US" sz="1800" dirty="0" err="1">
                <a:latin typeface="Comic Sans MS" pitchFamily="66" charset="0"/>
              </a:rPr>
              <a:t>Egrew</a:t>
            </a:r>
            <a:r>
              <a:rPr lang="en-US" sz="1800" dirty="0">
                <a:latin typeface="Comic Sans MS" pitchFamily="66" charset="0"/>
              </a:rPr>
              <a:t>”, 600, 500, 2</a:t>
            </a:r>
            <a:r>
              <a:rPr lang="en-US" sz="1800" dirty="0" smtClean="0">
                <a:latin typeface="Comic Sans MS" pitchFamily="66" charset="0"/>
              </a:rPr>
              <a:t>);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5715000" y="3200400"/>
            <a:ext cx="1524000" cy="1981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5604100" y="5257800"/>
            <a:ext cx="1745799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Tahoma" pitchFamily="34" charset="0"/>
              </a:rPr>
              <a:t>The Dwarf object</a:t>
            </a:r>
            <a:endParaRPr lang="en-US" sz="1600" dirty="0">
              <a:latin typeface="Tahoma" pitchFamily="34" charset="0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905000" y="4114800"/>
            <a:ext cx="2209800" cy="457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2343150" y="4540250"/>
            <a:ext cx="391454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Tahoma" pitchFamily="34" charset="0"/>
              </a:rPr>
              <a:t>c1</a:t>
            </a:r>
            <a:endParaRPr lang="en-US" sz="1600" dirty="0">
              <a:latin typeface="Tahoma" pitchFamily="34" charset="0"/>
            </a:endParaRPr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3733800" y="4343400"/>
            <a:ext cx="2286000" cy="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 type="none" w="sm" len="sm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3657600" y="42672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2209800" y="5105400"/>
            <a:ext cx="1808508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92D050"/>
                </a:solidFill>
                <a:latin typeface="Comic Sans MS" pitchFamily="66" charset="0"/>
              </a:rPr>
              <a:t>c1 is a</a:t>
            </a:r>
            <a:endParaRPr lang="en-US" sz="1600" dirty="0">
              <a:solidFill>
                <a:srgbClr val="92D050"/>
              </a:solidFill>
              <a:latin typeface="Comic Sans MS" pitchFamily="66" charset="0"/>
            </a:endParaRPr>
          </a:p>
          <a:p>
            <a:pPr algn="ctr"/>
            <a:r>
              <a:rPr lang="en-US" sz="1600" b="1" dirty="0" smtClean="0">
                <a:solidFill>
                  <a:srgbClr val="92D050"/>
                </a:solidFill>
                <a:latin typeface="Comic Sans MS" pitchFamily="66" charset="0"/>
              </a:rPr>
              <a:t>Creature</a:t>
            </a:r>
            <a:r>
              <a:rPr lang="en-US" sz="1600" dirty="0" smtClean="0">
                <a:solidFill>
                  <a:srgbClr val="92D050"/>
                </a:solidFill>
                <a:latin typeface="Comic Sans MS" pitchFamily="66" charset="0"/>
              </a:rPr>
              <a:t> pointer</a:t>
            </a:r>
            <a:endParaRPr lang="en-US" sz="1600" dirty="0">
              <a:solidFill>
                <a:srgbClr val="92D05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49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4692" y="1652954"/>
            <a:ext cx="6890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You could define a vector of Creature pointers like this: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8924" y="2740003"/>
            <a:ext cx="66591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const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TEAM = 3;</a:t>
            </a:r>
          </a:p>
          <a:p>
            <a:r>
              <a:rPr lang="en-US" sz="2000" dirty="0" smtClean="0">
                <a:latin typeface="Comic Sans MS" pitchFamily="66" charset="0"/>
              </a:rPr>
              <a:t>Vector&lt;Creature*&gt; </a:t>
            </a:r>
            <a:r>
              <a:rPr lang="en-US" sz="2000" dirty="0" err="1" smtClean="0">
                <a:latin typeface="Comic Sans MS" pitchFamily="66" charset="0"/>
              </a:rPr>
              <a:t>aTeam</a:t>
            </a:r>
            <a:r>
              <a:rPr lang="en-US" sz="2000" dirty="0" smtClean="0">
                <a:latin typeface="Comic Sans MS" pitchFamily="66" charset="0"/>
              </a:rPr>
              <a:t>;</a:t>
            </a:r>
          </a:p>
          <a:p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err="1" smtClean="0">
                <a:latin typeface="Comic Sans MS" pitchFamily="66" charset="0"/>
              </a:rPr>
              <a:t>aTeam.push_back</a:t>
            </a:r>
            <a:r>
              <a:rPr lang="en-US" sz="2000" dirty="0" smtClean="0">
                <a:latin typeface="Comic Sans MS" pitchFamily="66" charset="0"/>
              </a:rPr>
              <a:t>( new Dwarf(“</a:t>
            </a:r>
            <a:r>
              <a:rPr lang="en-US" sz="2000" dirty="0" err="1" smtClean="0">
                <a:latin typeface="Comic Sans MS" pitchFamily="66" charset="0"/>
              </a:rPr>
              <a:t>Bulgar</a:t>
            </a:r>
            <a:r>
              <a:rPr lang="en-US" sz="2000" dirty="0" smtClean="0">
                <a:latin typeface="Comic Sans MS" pitchFamily="66" charset="0"/>
              </a:rPr>
              <a:t>”, 100, 300, 4) );</a:t>
            </a:r>
          </a:p>
          <a:p>
            <a:r>
              <a:rPr lang="en-US" sz="2000" dirty="0" err="1" smtClean="0">
                <a:latin typeface="Comic Sans MS" pitchFamily="66" charset="0"/>
              </a:rPr>
              <a:t>aTeam.push_back</a:t>
            </a:r>
            <a:r>
              <a:rPr lang="en-US" sz="2000" dirty="0" smtClean="0">
                <a:latin typeface="Comic Sans MS" pitchFamily="66" charset="0"/>
              </a:rPr>
              <a:t>( new Elf(“</a:t>
            </a:r>
            <a:r>
              <a:rPr lang="en-US" sz="2000" dirty="0" err="1" smtClean="0">
                <a:latin typeface="Comic Sans MS" pitchFamily="66" charset="0"/>
              </a:rPr>
              <a:t>Razel</a:t>
            </a:r>
            <a:r>
              <a:rPr lang="en-US" sz="2000" dirty="0" smtClean="0">
                <a:latin typeface="Comic Sans MS" pitchFamily="66" charset="0"/>
              </a:rPr>
              <a:t>”, 200, 200, 12) );</a:t>
            </a:r>
          </a:p>
          <a:p>
            <a:r>
              <a:rPr lang="en-US" sz="2000" dirty="0" err="1" smtClean="0">
                <a:latin typeface="Comic Sans MS" pitchFamily="66" charset="0"/>
              </a:rPr>
              <a:t>aTeam.push_back</a:t>
            </a:r>
            <a:r>
              <a:rPr lang="en-US" sz="2000" dirty="0" smtClean="0">
                <a:latin typeface="Comic Sans MS" pitchFamily="66" charset="0"/>
              </a:rPr>
              <a:t>( new Fairy(“Fiona”, 250, 150, 6, 3) );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4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4692" y="978772"/>
            <a:ext cx="5609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Now write a loop to compute the fight points</a:t>
            </a:r>
          </a:p>
          <a:p>
            <a:r>
              <a:rPr lang="en-US" sz="2000" dirty="0" smtClean="0">
                <a:latin typeface="Comic Sans MS" pitchFamily="66" charset="0"/>
              </a:rPr>
              <a:t>for each of the creatures on my team: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5462" y="1932110"/>
            <a:ext cx="667041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mic Sans MS" pitchFamily="66" charset="0"/>
              </a:rPr>
              <a:t>const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int</a:t>
            </a:r>
            <a:r>
              <a:rPr lang="en-US" sz="2000" dirty="0">
                <a:latin typeface="Comic Sans MS" pitchFamily="66" charset="0"/>
              </a:rPr>
              <a:t> TEAM = 3;</a:t>
            </a:r>
          </a:p>
          <a:p>
            <a:r>
              <a:rPr lang="en-US" sz="2000" dirty="0" smtClean="0">
                <a:latin typeface="Comic Sans MS" pitchFamily="66" charset="0"/>
              </a:rPr>
              <a:t>Vector&lt;Creature*&gt; </a:t>
            </a:r>
            <a:r>
              <a:rPr lang="en-US" sz="2000" dirty="0" err="1">
                <a:latin typeface="Comic Sans MS" pitchFamily="66" charset="0"/>
              </a:rPr>
              <a:t>aTeam</a:t>
            </a:r>
            <a:r>
              <a:rPr lang="en-US" sz="2000" dirty="0">
                <a:latin typeface="Comic Sans MS" pitchFamily="66" charset="0"/>
              </a:rPr>
              <a:t>;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 err="1">
                <a:latin typeface="Comic Sans MS" pitchFamily="66" charset="0"/>
              </a:rPr>
              <a:t>aTeam.push_back</a:t>
            </a:r>
            <a:r>
              <a:rPr lang="en-US" sz="2000" dirty="0">
                <a:latin typeface="Comic Sans MS" pitchFamily="66" charset="0"/>
              </a:rPr>
              <a:t>( new Dwarf(“</a:t>
            </a:r>
            <a:r>
              <a:rPr lang="en-US" sz="2000" dirty="0" err="1">
                <a:latin typeface="Comic Sans MS" pitchFamily="66" charset="0"/>
              </a:rPr>
              <a:t>Bulgar</a:t>
            </a:r>
            <a:r>
              <a:rPr lang="en-US" sz="2000" dirty="0">
                <a:latin typeface="Comic Sans MS" pitchFamily="66" charset="0"/>
              </a:rPr>
              <a:t>”, 100, 300, 4) );</a:t>
            </a:r>
          </a:p>
          <a:p>
            <a:r>
              <a:rPr lang="en-US" sz="2000" dirty="0" err="1">
                <a:latin typeface="Comic Sans MS" pitchFamily="66" charset="0"/>
              </a:rPr>
              <a:t>aTeam.push_back</a:t>
            </a:r>
            <a:r>
              <a:rPr lang="en-US" sz="2000" dirty="0">
                <a:latin typeface="Comic Sans MS" pitchFamily="66" charset="0"/>
              </a:rPr>
              <a:t>( new Elf(“</a:t>
            </a:r>
            <a:r>
              <a:rPr lang="en-US" sz="2000" dirty="0" err="1">
                <a:latin typeface="Comic Sans MS" pitchFamily="66" charset="0"/>
              </a:rPr>
              <a:t>Razel</a:t>
            </a:r>
            <a:r>
              <a:rPr lang="en-US" sz="2000" dirty="0">
                <a:latin typeface="Comic Sans MS" pitchFamily="66" charset="0"/>
              </a:rPr>
              <a:t>”, 200, 200, 12) );</a:t>
            </a:r>
          </a:p>
          <a:p>
            <a:r>
              <a:rPr lang="en-US" sz="2000" dirty="0" err="1">
                <a:latin typeface="Comic Sans MS" pitchFamily="66" charset="0"/>
              </a:rPr>
              <a:t>aTeam.push_back</a:t>
            </a:r>
            <a:r>
              <a:rPr lang="en-US" sz="2000" dirty="0">
                <a:latin typeface="Comic Sans MS" pitchFamily="66" charset="0"/>
              </a:rPr>
              <a:t>( new Fairy(“Fiona”, 250, 150, 6, 3) );</a:t>
            </a:r>
          </a:p>
          <a:p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for (Creature *</a:t>
            </a:r>
            <a:r>
              <a:rPr lang="en-US" sz="2000" dirty="0" err="1" smtClean="0">
                <a:latin typeface="Comic Sans MS" pitchFamily="66" charset="0"/>
              </a:rPr>
              <a:t>cp</a:t>
            </a:r>
            <a:r>
              <a:rPr lang="en-US" sz="2000" dirty="0" smtClean="0">
                <a:latin typeface="Comic Sans MS" pitchFamily="66" charset="0"/>
              </a:rPr>
              <a:t>: </a:t>
            </a:r>
            <a:r>
              <a:rPr lang="en-US" sz="2000" dirty="0" err="1" smtClean="0">
                <a:latin typeface="Comic Sans MS" pitchFamily="66" charset="0"/>
              </a:rPr>
              <a:t>aTeam</a:t>
            </a:r>
            <a:r>
              <a:rPr lang="en-US" sz="2000" dirty="0" smtClean="0">
                <a:latin typeface="Comic Sans MS" pitchFamily="66" charset="0"/>
              </a:rPr>
              <a:t>)</a:t>
            </a:r>
          </a:p>
          <a:p>
            <a:r>
              <a:rPr lang="en-US" sz="2000" dirty="0" smtClean="0">
                <a:latin typeface="Comic Sans MS" pitchFamily="66" charset="0"/>
              </a:rPr>
              <a:t>{</a:t>
            </a:r>
          </a:p>
          <a:p>
            <a:r>
              <a:rPr lang="en-US" sz="2000" dirty="0" smtClean="0">
                <a:latin typeface="Comic Sans MS" pitchFamily="66" charset="0"/>
              </a:rPr>
              <a:t>   </a:t>
            </a:r>
            <a:r>
              <a:rPr lang="en-US" sz="2000" dirty="0" err="1" smtClean="0">
                <a:latin typeface="Comic Sans MS" pitchFamily="66" charset="0"/>
              </a:rPr>
              <a:t>cout</a:t>
            </a:r>
            <a:r>
              <a:rPr lang="en-US" sz="2000" dirty="0" smtClean="0">
                <a:latin typeface="Comic Sans MS" pitchFamily="66" charset="0"/>
              </a:rPr>
              <a:t> &lt;&lt; “Fight Points = ” &lt;&lt; </a:t>
            </a:r>
            <a:r>
              <a:rPr lang="en-US" sz="2000" dirty="0" err="1" smtClean="0">
                <a:latin typeface="Comic Sans MS" pitchFamily="66" charset="0"/>
              </a:rPr>
              <a:t>cp</a:t>
            </a:r>
            <a:r>
              <a:rPr lang="en-US" sz="2000" dirty="0" smtClean="0">
                <a:latin typeface="Comic Sans MS" pitchFamily="66" charset="0"/>
              </a:rPr>
              <a:t>-&gt;</a:t>
            </a:r>
            <a:r>
              <a:rPr lang="en-US" sz="2000" dirty="0" err="1" smtClean="0">
                <a:latin typeface="Comic Sans MS" pitchFamily="66" charset="0"/>
              </a:rPr>
              <a:t>getFightPoints</a:t>
            </a:r>
            <a:r>
              <a:rPr lang="en-US" sz="2000" dirty="0" smtClean="0">
                <a:latin typeface="Comic Sans MS" pitchFamily="66" charset="0"/>
              </a:rPr>
              <a:t>( ));</a:t>
            </a:r>
          </a:p>
          <a:p>
            <a:r>
              <a:rPr lang="en-US" sz="2000" dirty="0">
                <a:latin typeface="Comic Sans MS" pitchFamily="66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90849" y="5820690"/>
            <a:ext cx="3385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Remember that </a:t>
            </a:r>
            <a:r>
              <a:rPr lang="en-US" sz="1400" dirty="0" err="1" smtClean="0">
                <a:solidFill>
                  <a:srgbClr val="FFC000"/>
                </a:solidFill>
                <a:latin typeface="Comic Sans MS" pitchFamily="66" charset="0"/>
              </a:rPr>
              <a:t>getFightPoints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( ) is 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implemented differently in each class </a:t>
            </a:r>
            <a:endParaRPr lang="en-US" sz="1400" dirty="0">
              <a:solidFill>
                <a:srgbClr val="FFC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7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6193" y="2145323"/>
            <a:ext cx="537999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Since </a:t>
            </a:r>
            <a:r>
              <a:rPr lang="en-US" sz="2000" dirty="0" err="1" smtClean="0">
                <a:latin typeface="Comic Sans MS" pitchFamily="66" charset="0"/>
              </a:rPr>
              <a:t>aTeam</a:t>
            </a:r>
            <a:r>
              <a:rPr lang="en-US" sz="2000" dirty="0" smtClean="0">
                <a:latin typeface="Comic Sans MS" pitchFamily="66" charset="0"/>
              </a:rPr>
              <a:t> is an array of Creature class</a:t>
            </a:r>
          </a:p>
          <a:p>
            <a:r>
              <a:rPr lang="en-US" sz="2000" dirty="0" smtClean="0">
                <a:latin typeface="Comic Sans MS" pitchFamily="66" charset="0"/>
              </a:rPr>
              <a:t>pointers, we know that this code will</a:t>
            </a:r>
          </a:p>
          <a:p>
            <a:r>
              <a:rPr lang="en-US" sz="2000" dirty="0" smtClean="0">
                <a:latin typeface="Comic Sans MS" pitchFamily="66" charset="0"/>
              </a:rPr>
              <a:t>call the </a:t>
            </a:r>
            <a:r>
              <a:rPr lang="en-US" sz="2000" dirty="0" err="1" smtClean="0">
                <a:latin typeface="Comic Sans MS" pitchFamily="66" charset="0"/>
              </a:rPr>
              <a:t>getFightPoints</a:t>
            </a:r>
            <a:r>
              <a:rPr lang="en-US" sz="2000" dirty="0" smtClean="0">
                <a:latin typeface="Comic Sans MS" pitchFamily="66" charset="0"/>
              </a:rPr>
              <a:t>( ) method in the </a:t>
            </a:r>
          </a:p>
          <a:p>
            <a:r>
              <a:rPr lang="en-US" sz="2000" dirty="0" smtClean="0">
                <a:latin typeface="Comic Sans MS" pitchFamily="66" charset="0"/>
              </a:rPr>
              <a:t>Creature class.  Can we write this code so</a:t>
            </a:r>
          </a:p>
          <a:p>
            <a:r>
              <a:rPr lang="en-US" sz="2000" dirty="0" smtClean="0">
                <a:latin typeface="Comic Sans MS" pitchFamily="66" charset="0"/>
              </a:rPr>
              <a:t>that it will call the correct </a:t>
            </a:r>
            <a:r>
              <a:rPr lang="en-US" sz="2000" dirty="0" err="1" smtClean="0">
                <a:latin typeface="Comic Sans MS" pitchFamily="66" charset="0"/>
              </a:rPr>
              <a:t>getFightPoints</a:t>
            </a:r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method for the type of object being</a:t>
            </a:r>
          </a:p>
          <a:p>
            <a:r>
              <a:rPr lang="en-US" sz="2000" dirty="0" smtClean="0">
                <a:latin typeface="Comic Sans MS" pitchFamily="66" charset="0"/>
              </a:rPr>
              <a:t>pointed to?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2669" y="5081954"/>
            <a:ext cx="291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The answer is YES!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29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6019800" y="2667000"/>
            <a:ext cx="1828800" cy="1371600"/>
          </a:xfrm>
          <a:prstGeom prst="rect">
            <a:avLst/>
          </a:prstGeom>
          <a:gradFill rotWithShape="1">
            <a:gsLst>
              <a:gs pos="0">
                <a:srgbClr val="990000"/>
              </a:gs>
              <a:gs pos="100000">
                <a:srgbClr val="CC6600"/>
              </a:gs>
            </a:gsLst>
            <a:lin ang="18900000" scaled="1"/>
          </a:gra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248400" y="2743200"/>
            <a:ext cx="14509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Creature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477000" y="3060700"/>
            <a:ext cx="1025525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name</a:t>
            </a:r>
          </a:p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strength</a:t>
            </a:r>
          </a:p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hitpoints</a:t>
            </a:r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6400800" y="6096000"/>
            <a:ext cx="85632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Dwarf</a:t>
            </a:r>
            <a:endParaRPr lang="en-US" sz="1800" dirty="0">
              <a:latin typeface="Comic Sans MS" pitchFamily="66" charset="0"/>
            </a:endParaRPr>
          </a:p>
        </p:txBody>
      </p:sp>
      <p:pic>
        <p:nvPicPr>
          <p:cNvPr id="35847" name="Picture 8" descr="dwar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4572000"/>
            <a:ext cx="11938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8" name="Line 9"/>
          <p:cNvSpPr>
            <a:spLocks noChangeShapeType="1"/>
          </p:cNvSpPr>
          <p:nvPr/>
        </p:nvSpPr>
        <p:spPr bwMode="auto">
          <a:xfrm flipV="1">
            <a:off x="6934200" y="40386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2860431" y="753208"/>
            <a:ext cx="3445174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Virtual Functions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371600" y="2286000"/>
            <a:ext cx="3778599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virtual </a:t>
            </a:r>
            <a:r>
              <a:rPr lang="en-US" sz="1600" dirty="0" err="1" smtClean="0">
                <a:latin typeface="Comic Sans MS" pitchFamily="66" charset="0"/>
              </a:rPr>
              <a:t>int</a:t>
            </a:r>
            <a:r>
              <a:rPr lang="en-US" sz="1600" dirty="0" smtClean="0">
                <a:latin typeface="Comic Sans MS" pitchFamily="66" charset="0"/>
              </a:rPr>
              <a:t> Creature::</a:t>
            </a:r>
            <a:r>
              <a:rPr lang="en-US" sz="1600" dirty="0" err="1" smtClean="0">
                <a:latin typeface="Comic Sans MS" pitchFamily="66" charset="0"/>
              </a:rPr>
              <a:t>getFightPoints</a:t>
            </a:r>
            <a:r>
              <a:rPr lang="en-US" sz="1600" dirty="0" smtClean="0">
                <a:latin typeface="Comic Sans MS" pitchFamily="66" charset="0"/>
              </a:rPr>
              <a:t>( </a:t>
            </a:r>
            <a:r>
              <a:rPr lang="en-US" sz="1600" dirty="0">
                <a:latin typeface="Comic Sans MS" pitchFamily="66" charset="0"/>
              </a:rPr>
              <a:t>)</a:t>
            </a:r>
          </a:p>
          <a:p>
            <a:r>
              <a:rPr lang="en-US" sz="1600" dirty="0">
                <a:latin typeface="Comic Sans MS" pitchFamily="66" charset="0"/>
              </a:rPr>
              <a:t>{</a:t>
            </a:r>
          </a:p>
          <a:p>
            <a:r>
              <a:rPr lang="en-US" sz="1600" dirty="0" smtClean="0">
                <a:latin typeface="Comic Sans MS" pitchFamily="66" charset="0"/>
              </a:rPr>
              <a:t>    return strength;</a:t>
            </a:r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}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386800" y="4168676"/>
            <a:ext cx="3767378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mic Sans MS" pitchFamily="66" charset="0"/>
              </a:rPr>
              <a:t>int</a:t>
            </a:r>
            <a:r>
              <a:rPr lang="en-US" sz="1600" dirty="0" smtClean="0">
                <a:latin typeface="Comic Sans MS" pitchFamily="66" charset="0"/>
              </a:rPr>
              <a:t> Dwarf::</a:t>
            </a:r>
            <a:r>
              <a:rPr lang="en-US" sz="1600" dirty="0" err="1" smtClean="0">
                <a:latin typeface="Comic Sans MS" pitchFamily="66" charset="0"/>
              </a:rPr>
              <a:t>getFightPoints</a:t>
            </a:r>
            <a:r>
              <a:rPr lang="en-US" sz="1600" dirty="0" smtClean="0">
                <a:latin typeface="Comic Sans MS" pitchFamily="66" charset="0"/>
              </a:rPr>
              <a:t>( ) </a:t>
            </a:r>
            <a:r>
              <a:rPr lang="en-US" sz="1600" dirty="0">
                <a:solidFill>
                  <a:srgbClr val="FFFF00"/>
                </a:solidFill>
                <a:latin typeface="Comic Sans MS" pitchFamily="66" charset="0"/>
              </a:rPr>
              <a:t>override</a:t>
            </a:r>
            <a:r>
              <a:rPr lang="en-US" sz="1600" dirty="0">
                <a:latin typeface="Comic Sans MS" pitchFamily="66" charset="0"/>
              </a:rPr>
              <a:t> </a:t>
            </a:r>
          </a:p>
          <a:p>
            <a:r>
              <a:rPr lang="en-US" sz="1600" dirty="0">
                <a:latin typeface="Comic Sans MS" pitchFamily="66" charset="0"/>
              </a:rPr>
              <a:t>{</a:t>
            </a:r>
          </a:p>
          <a:p>
            <a:r>
              <a:rPr lang="en-US" sz="1600" dirty="0" smtClean="0">
                <a:latin typeface="Comic Sans MS" pitchFamily="66" charset="0"/>
              </a:rPr>
              <a:t>    return strength + weapons;</a:t>
            </a:r>
          </a:p>
          <a:p>
            <a:r>
              <a:rPr lang="en-US" sz="1600" dirty="0" smtClean="0">
                <a:latin typeface="Comic Sans MS" pitchFamily="66" charset="0"/>
              </a:rPr>
              <a:t>}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9305" y="1517940"/>
            <a:ext cx="5580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omic Sans MS" pitchFamily="66" charset="0"/>
              </a:rPr>
              <a:t>* Make the </a:t>
            </a:r>
            <a:r>
              <a:rPr lang="en-US" sz="1400" dirty="0" err="1" smtClean="0">
                <a:solidFill>
                  <a:srgbClr val="FFFF00"/>
                </a:solidFill>
                <a:latin typeface="Comic Sans MS" pitchFamily="66" charset="0"/>
              </a:rPr>
              <a:t>getFightPoints</a:t>
            </a:r>
            <a:r>
              <a:rPr lang="en-US" sz="1400" dirty="0" smtClean="0">
                <a:solidFill>
                  <a:srgbClr val="FFFF00"/>
                </a:solidFill>
                <a:latin typeface="Comic Sans MS" pitchFamily="66" charset="0"/>
              </a:rPr>
              <a:t> function in the Creature class virtual.</a:t>
            </a:r>
            <a:endParaRPr lang="en-US" sz="14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3627704" y="4599434"/>
            <a:ext cx="2306168" cy="7765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4486480" y="2667000"/>
            <a:ext cx="1327438" cy="46989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573932" y="1984443"/>
            <a:ext cx="943583" cy="30155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3441365" y="3724203"/>
            <a:ext cx="1045115" cy="4363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4799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3870" y="517410"/>
            <a:ext cx="667041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mic Sans MS" pitchFamily="66" charset="0"/>
              </a:rPr>
              <a:t>const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int</a:t>
            </a:r>
            <a:r>
              <a:rPr lang="en-US" sz="2000" dirty="0">
                <a:latin typeface="Comic Sans MS" pitchFamily="66" charset="0"/>
              </a:rPr>
              <a:t> TEAM = 3;</a:t>
            </a:r>
          </a:p>
          <a:p>
            <a:r>
              <a:rPr lang="en-US" sz="2000" dirty="0">
                <a:latin typeface="Comic Sans MS" pitchFamily="66" charset="0"/>
              </a:rPr>
              <a:t>Vector&lt;Creature*&gt; </a:t>
            </a:r>
            <a:r>
              <a:rPr lang="en-US" sz="2000" dirty="0" err="1">
                <a:latin typeface="Comic Sans MS" pitchFamily="66" charset="0"/>
              </a:rPr>
              <a:t>aTeam</a:t>
            </a:r>
            <a:r>
              <a:rPr lang="en-US" sz="2000" dirty="0">
                <a:latin typeface="Comic Sans MS" pitchFamily="66" charset="0"/>
              </a:rPr>
              <a:t>;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 err="1">
                <a:latin typeface="Comic Sans MS" pitchFamily="66" charset="0"/>
              </a:rPr>
              <a:t>aTeam.push_back</a:t>
            </a:r>
            <a:r>
              <a:rPr lang="en-US" sz="2000" dirty="0">
                <a:latin typeface="Comic Sans MS" pitchFamily="66" charset="0"/>
              </a:rPr>
              <a:t>( new Dwarf(“</a:t>
            </a:r>
            <a:r>
              <a:rPr lang="en-US" sz="2000" dirty="0" err="1">
                <a:latin typeface="Comic Sans MS" pitchFamily="66" charset="0"/>
              </a:rPr>
              <a:t>Bulgar</a:t>
            </a:r>
            <a:r>
              <a:rPr lang="en-US" sz="2000" dirty="0">
                <a:latin typeface="Comic Sans MS" pitchFamily="66" charset="0"/>
              </a:rPr>
              <a:t>”, 100, 300, 4) );</a:t>
            </a:r>
          </a:p>
          <a:p>
            <a:r>
              <a:rPr lang="en-US" sz="2000" dirty="0" err="1">
                <a:latin typeface="Comic Sans MS" pitchFamily="66" charset="0"/>
              </a:rPr>
              <a:t>aTeam.push_back</a:t>
            </a:r>
            <a:r>
              <a:rPr lang="en-US" sz="2000" dirty="0">
                <a:latin typeface="Comic Sans MS" pitchFamily="66" charset="0"/>
              </a:rPr>
              <a:t>( new Elf(“</a:t>
            </a:r>
            <a:r>
              <a:rPr lang="en-US" sz="2000" dirty="0" err="1">
                <a:latin typeface="Comic Sans MS" pitchFamily="66" charset="0"/>
              </a:rPr>
              <a:t>Razel</a:t>
            </a:r>
            <a:r>
              <a:rPr lang="en-US" sz="2000" dirty="0">
                <a:latin typeface="Comic Sans MS" pitchFamily="66" charset="0"/>
              </a:rPr>
              <a:t>”, 200, 200, 12) );</a:t>
            </a:r>
          </a:p>
          <a:p>
            <a:r>
              <a:rPr lang="en-US" sz="2000" dirty="0" err="1">
                <a:latin typeface="Comic Sans MS" pitchFamily="66" charset="0"/>
              </a:rPr>
              <a:t>aTeam.push_back</a:t>
            </a:r>
            <a:r>
              <a:rPr lang="en-US" sz="2000" dirty="0">
                <a:latin typeface="Comic Sans MS" pitchFamily="66" charset="0"/>
              </a:rPr>
              <a:t>( new Fairy(“Fiona”, 250, 150, 6, 3) );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for </a:t>
            </a:r>
            <a:r>
              <a:rPr lang="en-US" sz="2000" dirty="0" smtClean="0">
                <a:latin typeface="Comic Sans MS" pitchFamily="66" charset="0"/>
              </a:rPr>
              <a:t>(Creatur</a:t>
            </a:r>
            <a:r>
              <a:rPr lang="en-US" sz="2000" dirty="0">
                <a:latin typeface="Comic Sans MS" pitchFamily="66" charset="0"/>
              </a:rPr>
              <a:t>e</a:t>
            </a:r>
            <a:r>
              <a:rPr lang="en-US" sz="2000" dirty="0" smtClean="0">
                <a:latin typeface="Comic Sans MS" pitchFamily="66" charset="0"/>
              </a:rPr>
              <a:t> *c: </a:t>
            </a:r>
            <a:r>
              <a:rPr lang="en-US" sz="2000" dirty="0" err="1" smtClean="0">
                <a:latin typeface="Comic Sans MS" pitchFamily="66" charset="0"/>
              </a:rPr>
              <a:t>aTeam</a:t>
            </a:r>
            <a:r>
              <a:rPr lang="en-US" sz="2000" dirty="0" smtClean="0">
                <a:latin typeface="Comic Sans MS" pitchFamily="66" charset="0"/>
              </a:rPr>
              <a:t>)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{</a:t>
            </a:r>
          </a:p>
          <a:p>
            <a:r>
              <a:rPr lang="en-US" sz="2000" dirty="0">
                <a:latin typeface="Comic Sans MS" pitchFamily="66" charset="0"/>
              </a:rPr>
              <a:t>   </a:t>
            </a:r>
            <a:r>
              <a:rPr lang="en-US" sz="2000" dirty="0" err="1">
                <a:latin typeface="Comic Sans MS" pitchFamily="66" charset="0"/>
              </a:rPr>
              <a:t>cout</a:t>
            </a:r>
            <a:r>
              <a:rPr lang="en-US" sz="2000" dirty="0">
                <a:latin typeface="Comic Sans MS" pitchFamily="66" charset="0"/>
              </a:rPr>
              <a:t> &lt;&lt; “Fight Points = ” &lt;&lt; </a:t>
            </a:r>
            <a:r>
              <a:rPr lang="en-US" sz="2000" dirty="0" smtClean="0">
                <a:latin typeface="Comic Sans MS" pitchFamily="66" charset="0"/>
              </a:rPr>
              <a:t>c-</a:t>
            </a:r>
            <a:r>
              <a:rPr lang="en-US" sz="2000" dirty="0">
                <a:latin typeface="Comic Sans MS" pitchFamily="66" charset="0"/>
              </a:rPr>
              <a:t>&gt;</a:t>
            </a:r>
            <a:r>
              <a:rPr lang="en-US" sz="2000" dirty="0" err="1">
                <a:latin typeface="Comic Sans MS" pitchFamily="66" charset="0"/>
              </a:rPr>
              <a:t>getFightPoints</a:t>
            </a:r>
            <a:r>
              <a:rPr lang="en-US" sz="2000" dirty="0">
                <a:latin typeface="Comic Sans MS" pitchFamily="66" charset="0"/>
              </a:rPr>
              <a:t>( ));</a:t>
            </a:r>
          </a:p>
          <a:p>
            <a:r>
              <a:rPr lang="en-US" sz="2000" dirty="0">
                <a:latin typeface="Comic Sans MS" pitchFamily="66" charset="0"/>
              </a:rPr>
              <a:t>}</a:t>
            </a:r>
          </a:p>
        </p:txBody>
      </p:sp>
      <p:pic>
        <p:nvPicPr>
          <p:cNvPr id="4" name="Picture 6" descr="dwar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499" y="5231423"/>
            <a:ext cx="849924" cy="99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el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8630" y="5114194"/>
            <a:ext cx="797477" cy="1101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fai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83314" y="5196255"/>
            <a:ext cx="845179" cy="1090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 bwMode="auto">
          <a:xfrm rot="10800000" flipV="1">
            <a:off x="1644165" y="4044461"/>
            <a:ext cx="1881551" cy="101990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92D05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063870" y="4009293"/>
            <a:ext cx="16482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92D050"/>
                </a:solidFill>
                <a:latin typeface="Comic Sans MS" pitchFamily="66" charset="0"/>
              </a:rPr>
              <a:t>aTeam</a:t>
            </a:r>
            <a:r>
              <a:rPr lang="en-US" sz="1400" dirty="0" smtClean="0">
                <a:solidFill>
                  <a:srgbClr val="92D050"/>
                </a:solidFill>
                <a:latin typeface="Comic Sans MS" pitchFamily="66" charset="0"/>
              </a:rPr>
              <a:t>[0]:</a:t>
            </a:r>
          </a:p>
          <a:p>
            <a:r>
              <a:rPr lang="en-US" sz="1400" dirty="0" smtClean="0">
                <a:solidFill>
                  <a:srgbClr val="92D050"/>
                </a:solidFill>
                <a:latin typeface="Comic Sans MS" pitchFamily="66" charset="0"/>
              </a:rPr>
              <a:t>The Dwarf’s </a:t>
            </a:r>
          </a:p>
          <a:p>
            <a:r>
              <a:rPr lang="en-US" sz="1400" dirty="0" err="1" smtClean="0">
                <a:solidFill>
                  <a:srgbClr val="92D050"/>
                </a:solidFill>
                <a:latin typeface="Comic Sans MS" pitchFamily="66" charset="0"/>
              </a:rPr>
              <a:t>getFightPoints</a:t>
            </a:r>
            <a:r>
              <a:rPr lang="en-US" sz="1400" dirty="0" smtClean="0">
                <a:solidFill>
                  <a:srgbClr val="92D050"/>
                </a:solidFill>
                <a:latin typeface="Comic Sans MS" pitchFamily="66" charset="0"/>
              </a:rPr>
              <a:t>( )</a:t>
            </a:r>
          </a:p>
          <a:p>
            <a:r>
              <a:rPr lang="en-US" sz="1400" dirty="0" smtClean="0">
                <a:solidFill>
                  <a:srgbClr val="92D050"/>
                </a:solidFill>
                <a:latin typeface="Comic Sans MS" pitchFamily="66" charset="0"/>
              </a:rPr>
              <a:t>function</a:t>
            </a:r>
            <a:endParaRPr lang="en-US" sz="1400" dirty="0">
              <a:solidFill>
                <a:srgbClr val="92D050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5124" y="4152437"/>
            <a:ext cx="16193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92D050"/>
                </a:solidFill>
                <a:latin typeface="Comic Sans MS" pitchFamily="66" charset="0"/>
              </a:rPr>
              <a:t>aTeam</a:t>
            </a:r>
            <a:r>
              <a:rPr lang="en-US" sz="1400" dirty="0" smtClean="0">
                <a:solidFill>
                  <a:srgbClr val="92D050"/>
                </a:solidFill>
                <a:latin typeface="Comic Sans MS" pitchFamily="66" charset="0"/>
              </a:rPr>
              <a:t>[1]:</a:t>
            </a:r>
          </a:p>
          <a:p>
            <a:r>
              <a:rPr lang="en-US" sz="1400" dirty="0" smtClean="0">
                <a:solidFill>
                  <a:srgbClr val="92D050"/>
                </a:solidFill>
                <a:latin typeface="Comic Sans MS" pitchFamily="66" charset="0"/>
              </a:rPr>
              <a:t>The Elf’s </a:t>
            </a:r>
          </a:p>
          <a:p>
            <a:r>
              <a:rPr lang="en-US" sz="1400" dirty="0" err="1" smtClean="0">
                <a:solidFill>
                  <a:srgbClr val="92D050"/>
                </a:solidFill>
                <a:latin typeface="Comic Sans MS" pitchFamily="66" charset="0"/>
              </a:rPr>
              <a:t>getFightPoints</a:t>
            </a:r>
            <a:r>
              <a:rPr lang="en-US" sz="1400" dirty="0" smtClean="0">
                <a:solidFill>
                  <a:srgbClr val="92D050"/>
                </a:solidFill>
                <a:latin typeface="Comic Sans MS" pitchFamily="66" charset="0"/>
              </a:rPr>
              <a:t>( )</a:t>
            </a:r>
          </a:p>
          <a:p>
            <a:r>
              <a:rPr lang="en-US" sz="1400" dirty="0" smtClean="0">
                <a:solidFill>
                  <a:srgbClr val="92D050"/>
                </a:solidFill>
                <a:latin typeface="Comic Sans MS" pitchFamily="66" charset="0"/>
              </a:rPr>
              <a:t>function</a:t>
            </a:r>
            <a:endParaRPr lang="en-US" sz="1400" dirty="0">
              <a:solidFill>
                <a:srgbClr val="92D050"/>
              </a:solidFill>
              <a:latin typeface="Comic Sans MS" pitchFamily="66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rot="5400000">
            <a:off x="3752852" y="4339004"/>
            <a:ext cx="911468" cy="41617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92D05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840466" y="3944815"/>
            <a:ext cx="16482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92D050"/>
                </a:solidFill>
                <a:latin typeface="Comic Sans MS" pitchFamily="66" charset="0"/>
              </a:rPr>
              <a:t>aTeam</a:t>
            </a:r>
            <a:r>
              <a:rPr lang="en-US" sz="1400" dirty="0" smtClean="0">
                <a:solidFill>
                  <a:srgbClr val="92D050"/>
                </a:solidFill>
                <a:latin typeface="Comic Sans MS" pitchFamily="66" charset="0"/>
              </a:rPr>
              <a:t>[2]:</a:t>
            </a:r>
          </a:p>
          <a:p>
            <a:r>
              <a:rPr lang="en-US" sz="1400" dirty="0" smtClean="0">
                <a:solidFill>
                  <a:srgbClr val="92D050"/>
                </a:solidFill>
                <a:latin typeface="Comic Sans MS" pitchFamily="66" charset="0"/>
              </a:rPr>
              <a:t>The Fairy’s</a:t>
            </a:r>
          </a:p>
          <a:p>
            <a:r>
              <a:rPr lang="en-US" sz="1400" dirty="0" err="1" smtClean="0">
                <a:solidFill>
                  <a:srgbClr val="92D050"/>
                </a:solidFill>
                <a:latin typeface="Comic Sans MS" pitchFamily="66" charset="0"/>
              </a:rPr>
              <a:t>getFightPoints</a:t>
            </a:r>
            <a:r>
              <a:rPr lang="en-US" sz="1400" dirty="0" smtClean="0">
                <a:solidFill>
                  <a:srgbClr val="92D050"/>
                </a:solidFill>
                <a:latin typeface="Comic Sans MS" pitchFamily="66" charset="0"/>
              </a:rPr>
              <a:t>( ) </a:t>
            </a:r>
          </a:p>
          <a:p>
            <a:r>
              <a:rPr lang="en-US" sz="1400" dirty="0" smtClean="0">
                <a:solidFill>
                  <a:srgbClr val="92D050"/>
                </a:solidFill>
                <a:latin typeface="Comic Sans MS" pitchFamily="66" charset="0"/>
              </a:rPr>
              <a:t>function</a:t>
            </a:r>
            <a:endParaRPr lang="en-US" sz="1400" dirty="0">
              <a:solidFill>
                <a:srgbClr val="92D050"/>
              </a:solidFill>
              <a:latin typeface="Comic Sans MS" pitchFamily="66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rot="16200000" flipH="1">
            <a:off x="6041783" y="4001970"/>
            <a:ext cx="1198684" cy="87336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92D05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2849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1752600" y="1905000"/>
            <a:ext cx="5668963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Inheritance is the act of deriving a new class</a:t>
            </a:r>
          </a:p>
          <a:p>
            <a:r>
              <a:rPr lang="en-US" sz="2000" dirty="0">
                <a:latin typeface="Comic Sans MS" pitchFamily="66" charset="0"/>
              </a:rPr>
              <a:t>from an already existing class. It is analogous </a:t>
            </a:r>
          </a:p>
          <a:p>
            <a:r>
              <a:rPr lang="en-US" sz="2000" dirty="0">
                <a:latin typeface="Comic Sans MS" pitchFamily="66" charset="0"/>
              </a:rPr>
              <a:t>to creating a new house blueprint </a:t>
            </a:r>
            <a:r>
              <a:rPr lang="en-US" sz="2000" dirty="0" smtClean="0">
                <a:latin typeface="Comic Sans MS" pitchFamily="66" charset="0"/>
              </a:rPr>
              <a:t>based on an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existing one.</a:t>
            </a:r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1752600" y="3505200"/>
            <a:ext cx="5395913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Inheritance is useful when we find a natural</a:t>
            </a:r>
          </a:p>
          <a:p>
            <a:r>
              <a:rPr lang="en-US" sz="2000">
                <a:latin typeface="Comic Sans MS" pitchFamily="66" charset="0"/>
              </a:rPr>
              <a:t>hierarchical relationship between classes.</a:t>
            </a: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1687513" y="4572000"/>
            <a:ext cx="5870575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Inheritance makes it possible to re-use existing</a:t>
            </a:r>
          </a:p>
          <a:p>
            <a:r>
              <a:rPr lang="en-US" sz="2000">
                <a:latin typeface="Comic Sans MS" pitchFamily="66" charset="0"/>
              </a:rPr>
              <a:t>code, thus saving time and minimizing bugs.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79541" y="274303"/>
            <a:ext cx="51085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Virtual Functions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H="1">
            <a:off x="953310" y="1568824"/>
            <a:ext cx="3600759" cy="11128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563785" y="1321680"/>
            <a:ext cx="4679486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mic Sans MS" pitchFamily="66" charset="0"/>
              </a:rPr>
              <a:t>the keyword </a:t>
            </a:r>
            <a:r>
              <a:rPr lang="en-US" sz="1600" b="1" dirty="0">
                <a:solidFill>
                  <a:srgbClr val="FFFF00"/>
                </a:solidFill>
                <a:latin typeface="Comic Sans MS" pitchFamily="66" charset="0"/>
              </a:rPr>
              <a:t>virtual </a:t>
            </a:r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in a base class function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says </a:t>
            </a:r>
            <a:r>
              <a:rPr lang="en-US" sz="1600" dirty="0">
                <a:solidFill>
                  <a:srgbClr val="FFFF00"/>
                </a:solidFill>
                <a:latin typeface="Comic Sans MS" pitchFamily="66" charset="0"/>
              </a:rPr>
              <a:t>that </a:t>
            </a:r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this function will use polymorphism.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When we </a:t>
            </a:r>
            <a:r>
              <a:rPr lang="en-US" sz="1600" dirty="0">
                <a:solidFill>
                  <a:srgbClr val="FFFF00"/>
                </a:solidFill>
                <a:latin typeface="Comic Sans MS" pitchFamily="66" charset="0"/>
              </a:rPr>
              <a:t>use a </a:t>
            </a:r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base class pointer to </a:t>
            </a:r>
            <a:r>
              <a:rPr lang="en-US" sz="1600" dirty="0">
                <a:solidFill>
                  <a:srgbClr val="FFFF00"/>
                </a:solidFill>
                <a:latin typeface="Comic Sans MS" pitchFamily="66" charset="0"/>
              </a:rPr>
              <a:t>point to </a:t>
            </a:r>
            <a:endParaRPr lang="en-US" sz="1600" dirty="0" smtClean="0">
              <a:solidFill>
                <a:srgbClr val="FFFF00"/>
              </a:solidFill>
              <a:latin typeface="Comic Sans MS" pitchFamily="66" charset="0"/>
            </a:endParaRPr>
          </a:p>
          <a:p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the </a:t>
            </a:r>
            <a:r>
              <a:rPr lang="en-US" sz="1600" dirty="0">
                <a:solidFill>
                  <a:srgbClr val="FFFF00"/>
                </a:solidFill>
                <a:latin typeface="Comic Sans MS" pitchFamily="66" charset="0"/>
              </a:rPr>
              <a:t>object</a:t>
            </a:r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, and invoke the </a:t>
            </a:r>
            <a:r>
              <a:rPr lang="en-US" sz="1600" dirty="0">
                <a:solidFill>
                  <a:srgbClr val="FFFF00"/>
                </a:solidFill>
                <a:latin typeface="Comic Sans MS" pitchFamily="66" charset="0"/>
              </a:rPr>
              <a:t>virtual function, </a:t>
            </a:r>
            <a:endParaRPr lang="en-US" sz="1600" dirty="0" smtClean="0">
              <a:solidFill>
                <a:srgbClr val="FFFF00"/>
              </a:solidFill>
              <a:latin typeface="Comic Sans MS" pitchFamily="66" charset="0"/>
            </a:endParaRPr>
          </a:p>
          <a:p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the system </a:t>
            </a:r>
            <a:r>
              <a:rPr lang="en-US" sz="1600" dirty="0">
                <a:solidFill>
                  <a:srgbClr val="FFFF00"/>
                </a:solidFill>
                <a:latin typeface="Comic Sans MS" pitchFamily="66" charset="0"/>
              </a:rPr>
              <a:t>will </a:t>
            </a:r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automatically </a:t>
            </a:r>
            <a:r>
              <a:rPr lang="en-US" sz="1600" dirty="0">
                <a:solidFill>
                  <a:srgbClr val="FFFF00"/>
                </a:solidFill>
                <a:latin typeface="Comic Sans MS" pitchFamily="66" charset="0"/>
              </a:rPr>
              <a:t>find </a:t>
            </a:r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and execute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the </a:t>
            </a:r>
            <a:r>
              <a:rPr lang="en-US" sz="1600" dirty="0">
                <a:solidFill>
                  <a:srgbClr val="FFFF00"/>
                </a:solidFill>
                <a:latin typeface="Comic Sans MS" pitchFamily="66" charset="0"/>
              </a:rPr>
              <a:t>function </a:t>
            </a:r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defined in </a:t>
            </a:r>
            <a:r>
              <a:rPr lang="en-US" sz="1600" dirty="0">
                <a:solidFill>
                  <a:srgbClr val="FFFF00"/>
                </a:solidFill>
                <a:latin typeface="Comic Sans MS" pitchFamily="66" charset="0"/>
              </a:rPr>
              <a:t>the </a:t>
            </a:r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correct derived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class</a:t>
            </a:r>
            <a:r>
              <a:rPr lang="en-US" sz="1600" dirty="0">
                <a:solidFill>
                  <a:srgbClr val="FFFF00"/>
                </a:solidFill>
                <a:latin typeface="Comic Sans MS" pitchFamily="66" charset="0"/>
              </a:rPr>
              <a:t>, </a:t>
            </a:r>
            <a:r>
              <a:rPr lang="en-US" sz="1600" u="sng" dirty="0">
                <a:solidFill>
                  <a:srgbClr val="FFFF00"/>
                </a:solidFill>
                <a:latin typeface="Comic Sans MS" pitchFamily="66" charset="0"/>
              </a:rPr>
              <a:t>not</a:t>
            </a:r>
            <a:r>
              <a:rPr lang="en-US" sz="1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the one defined in </a:t>
            </a:r>
            <a:r>
              <a:rPr lang="en-US" sz="1600" dirty="0">
                <a:solidFill>
                  <a:srgbClr val="FFFF00"/>
                </a:solidFill>
                <a:latin typeface="Comic Sans MS" pitchFamily="66" charset="0"/>
              </a:rPr>
              <a:t>the </a:t>
            </a:r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base </a:t>
            </a:r>
            <a:r>
              <a:rPr lang="en-US" sz="1600" dirty="0">
                <a:solidFill>
                  <a:srgbClr val="FFFF00"/>
                </a:solidFill>
                <a:latin typeface="Comic Sans MS" pitchFamily="66" charset="0"/>
              </a:rPr>
              <a:t>class!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498730" y="4056433"/>
            <a:ext cx="4448175" cy="1069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mic Sans MS" pitchFamily="66" charset="0"/>
              </a:rPr>
              <a:t>Moreover, if we have many different derived</a:t>
            </a:r>
          </a:p>
          <a:p>
            <a:r>
              <a:rPr lang="en-US" sz="1600" dirty="0">
                <a:solidFill>
                  <a:srgbClr val="FFFF00"/>
                </a:solidFill>
                <a:latin typeface="Comic Sans MS" pitchFamily="66" charset="0"/>
              </a:rPr>
              <a:t>classes, the system will find the correct</a:t>
            </a:r>
          </a:p>
          <a:p>
            <a:r>
              <a:rPr lang="en-US" sz="1600" dirty="0">
                <a:solidFill>
                  <a:srgbClr val="FFFF00"/>
                </a:solidFill>
                <a:latin typeface="Comic Sans MS" pitchFamily="66" charset="0"/>
              </a:rPr>
              <a:t>function for the object that the </a:t>
            </a:r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reference </a:t>
            </a:r>
            <a:endParaRPr lang="en-US" sz="1600" dirty="0">
              <a:solidFill>
                <a:srgbClr val="FFFF00"/>
              </a:solidFill>
              <a:latin typeface="Comic Sans MS" pitchFamily="66" charset="0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mic Sans MS" pitchFamily="66" charset="0"/>
              </a:rPr>
              <a:t>points to.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5266959" y="5460759"/>
            <a:ext cx="2679700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mic Sans MS" pitchFamily="66" charset="0"/>
              </a:rPr>
              <a:t>This is called </a:t>
            </a:r>
            <a:r>
              <a:rPr lang="en-US" sz="1600" b="1" dirty="0">
                <a:solidFill>
                  <a:srgbClr val="FFFF00"/>
                </a:solidFill>
                <a:latin typeface="Comic Sans MS" pitchFamily="66" charset="0"/>
              </a:rPr>
              <a:t>late binding</a:t>
            </a:r>
            <a:r>
              <a:rPr lang="en-US" sz="1600" dirty="0">
                <a:solidFill>
                  <a:srgbClr val="FFFF00"/>
                </a:solidFill>
                <a:latin typeface="Comic Sans MS" pitchFamily="66" charset="0"/>
              </a:rPr>
              <a:t>,</a:t>
            </a:r>
          </a:p>
          <a:p>
            <a:r>
              <a:rPr lang="en-US" sz="1600" dirty="0">
                <a:solidFill>
                  <a:srgbClr val="FFFF00"/>
                </a:solidFill>
                <a:latin typeface="Comic Sans MS" pitchFamily="66" charset="0"/>
              </a:rPr>
              <a:t>or </a:t>
            </a:r>
            <a:r>
              <a:rPr lang="en-US" sz="1600" b="1" dirty="0">
                <a:solidFill>
                  <a:srgbClr val="FFFF00"/>
                </a:solidFill>
                <a:latin typeface="Comic Sans MS" pitchFamily="66" charset="0"/>
              </a:rPr>
              <a:t>dynamic binding.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51692" y="2681654"/>
            <a:ext cx="3876382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  <a:latin typeface="Comic Sans MS" pitchFamily="66" charset="0"/>
              </a:rPr>
              <a:t>virtual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int</a:t>
            </a:r>
            <a:r>
              <a:rPr lang="en-US" sz="1800" dirty="0" smtClean="0">
                <a:latin typeface="Comic Sans MS" pitchFamily="66" charset="0"/>
              </a:rPr>
              <a:t> Creature::</a:t>
            </a:r>
            <a:r>
              <a:rPr lang="en-US" sz="1800" dirty="0" err="1" smtClean="0">
                <a:latin typeface="Comic Sans MS" pitchFamily="66" charset="0"/>
              </a:rPr>
              <a:t>GetDamage</a:t>
            </a:r>
            <a:r>
              <a:rPr lang="en-US" sz="1800" dirty="0">
                <a:latin typeface="Comic Sans MS" pitchFamily="66" charset="0"/>
              </a:rPr>
              <a:t>( )</a:t>
            </a:r>
          </a:p>
          <a:p>
            <a:r>
              <a:rPr lang="en-US" sz="1800" dirty="0">
                <a:latin typeface="Comic Sans MS" pitchFamily="66" charset="0"/>
              </a:rPr>
              <a:t>{</a:t>
            </a:r>
          </a:p>
          <a:p>
            <a:r>
              <a:rPr lang="en-US" sz="1800" dirty="0" smtClean="0">
                <a:latin typeface="Comic Sans MS" pitchFamily="66" charset="0"/>
              </a:rPr>
              <a:t>     return strength;</a:t>
            </a:r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637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0" y="655638"/>
            <a:ext cx="6754813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CCECFF"/>
                </a:solidFill>
                <a:latin typeface="Comic Sans MS" pitchFamily="66" charset="0"/>
              </a:rPr>
              <a:t>Rules for Polymorphism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673470" y="1914525"/>
            <a:ext cx="6486071" cy="4247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1800" dirty="0">
                <a:latin typeface="Comic Sans MS" pitchFamily="66" charset="0"/>
              </a:rPr>
              <a:t>In the base class, the keyword </a:t>
            </a:r>
            <a:r>
              <a:rPr lang="en-US" sz="1800" b="1" dirty="0">
                <a:solidFill>
                  <a:srgbClr val="FFFF00"/>
                </a:solidFill>
                <a:latin typeface="Comic Sans MS" pitchFamily="66" charset="0"/>
              </a:rPr>
              <a:t>virtual</a:t>
            </a:r>
            <a:r>
              <a:rPr lang="en-US" sz="1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1800" dirty="0">
                <a:latin typeface="Comic Sans MS" pitchFamily="66" charset="0"/>
              </a:rPr>
              <a:t>must precede</a:t>
            </a:r>
          </a:p>
          <a:p>
            <a:pPr marL="342900" indent="-342900"/>
            <a:r>
              <a:rPr lang="en-US" sz="1800" dirty="0">
                <a:latin typeface="Comic Sans MS" pitchFamily="66" charset="0"/>
              </a:rPr>
              <a:t>any </a:t>
            </a:r>
            <a:r>
              <a:rPr lang="en-US" sz="1800" dirty="0" smtClean="0">
                <a:latin typeface="Comic Sans MS" pitchFamily="66" charset="0"/>
              </a:rPr>
              <a:t>function </a:t>
            </a:r>
            <a:r>
              <a:rPr lang="en-US" sz="1800" dirty="0">
                <a:latin typeface="Comic Sans MS" pitchFamily="66" charset="0"/>
              </a:rPr>
              <a:t>that you want to call using polymorphism.</a:t>
            </a:r>
          </a:p>
          <a:p>
            <a:pPr marL="342900" indent="-342900"/>
            <a:endParaRPr lang="en-US" sz="1800" dirty="0">
              <a:latin typeface="Comic Sans MS" pitchFamily="66" charset="0"/>
            </a:endParaRPr>
          </a:p>
          <a:p>
            <a:pPr marL="342900" indent="-342900"/>
            <a:r>
              <a:rPr lang="en-US" sz="1800" dirty="0">
                <a:latin typeface="Comic Sans MS" pitchFamily="66" charset="0"/>
              </a:rPr>
              <a:t>In </a:t>
            </a:r>
            <a:r>
              <a:rPr lang="en-US" sz="1800" dirty="0" smtClean="0">
                <a:latin typeface="Comic Sans MS" pitchFamily="66" charset="0"/>
              </a:rPr>
              <a:t>any </a:t>
            </a:r>
            <a:r>
              <a:rPr lang="en-US" sz="1800" dirty="0">
                <a:latin typeface="Comic Sans MS" pitchFamily="66" charset="0"/>
              </a:rPr>
              <a:t>derived class the signature must </a:t>
            </a:r>
            <a:r>
              <a:rPr lang="en-US" sz="1800" b="1" dirty="0">
                <a:latin typeface="Comic Sans MS" pitchFamily="66" charset="0"/>
              </a:rPr>
              <a:t>exactly match</a:t>
            </a:r>
          </a:p>
          <a:p>
            <a:pPr marL="342900" indent="-342900"/>
            <a:r>
              <a:rPr lang="en-US" sz="1800" dirty="0">
                <a:latin typeface="Comic Sans MS" pitchFamily="66" charset="0"/>
              </a:rPr>
              <a:t>the signature of the </a:t>
            </a:r>
            <a:r>
              <a:rPr lang="en-US" sz="1800" dirty="0" smtClean="0">
                <a:latin typeface="Comic Sans MS" pitchFamily="66" charset="0"/>
              </a:rPr>
              <a:t>function </a:t>
            </a:r>
            <a:r>
              <a:rPr lang="en-US" sz="1800" dirty="0">
                <a:latin typeface="Comic Sans MS" pitchFamily="66" charset="0"/>
              </a:rPr>
              <a:t>being </a:t>
            </a:r>
            <a:r>
              <a:rPr lang="en-US" sz="1800" dirty="0" smtClean="0">
                <a:latin typeface="Comic Sans MS" pitchFamily="66" charset="0"/>
              </a:rPr>
              <a:t>overridden</a:t>
            </a:r>
            <a:r>
              <a:rPr lang="en-US" sz="1800" dirty="0">
                <a:latin typeface="Comic Sans MS" pitchFamily="66" charset="0"/>
              </a:rPr>
              <a:t>. If the</a:t>
            </a:r>
          </a:p>
          <a:p>
            <a:pPr marL="342900" indent="-342900"/>
            <a:r>
              <a:rPr lang="en-US" sz="1800" dirty="0">
                <a:latin typeface="Comic Sans MS" pitchFamily="66" charset="0"/>
              </a:rPr>
              <a:t>signature is different, the compiler considers it to be</a:t>
            </a:r>
          </a:p>
          <a:p>
            <a:pPr marL="342900" indent="-342900"/>
            <a:r>
              <a:rPr lang="en-US" sz="1800" dirty="0">
                <a:latin typeface="Comic Sans MS" pitchFamily="66" charset="0"/>
              </a:rPr>
              <a:t>a different </a:t>
            </a:r>
            <a:r>
              <a:rPr lang="en-US" sz="1800" dirty="0" smtClean="0">
                <a:latin typeface="Comic Sans MS" pitchFamily="66" charset="0"/>
              </a:rPr>
              <a:t>function. The </a:t>
            </a:r>
            <a:r>
              <a:rPr lang="en-US" sz="1800" b="1" dirty="0">
                <a:solidFill>
                  <a:srgbClr val="FFFF00"/>
                </a:solidFill>
                <a:latin typeface="Comic Sans MS" pitchFamily="66" charset="0"/>
              </a:rPr>
              <a:t>override</a:t>
            </a:r>
            <a:r>
              <a:rPr lang="en-US" sz="1800" dirty="0" smtClean="0">
                <a:latin typeface="Comic Sans MS" pitchFamily="66" charset="0"/>
              </a:rPr>
              <a:t> keyword will cause</a:t>
            </a:r>
          </a:p>
          <a:p>
            <a:pPr marL="342900" indent="-342900"/>
            <a:r>
              <a:rPr lang="en-US" sz="1800" dirty="0">
                <a:latin typeface="Comic Sans MS" pitchFamily="66" charset="0"/>
              </a:rPr>
              <a:t>t</a:t>
            </a:r>
            <a:r>
              <a:rPr lang="en-US" sz="1800" dirty="0" smtClean="0">
                <a:latin typeface="Comic Sans MS" pitchFamily="66" charset="0"/>
              </a:rPr>
              <a:t>he signature to be enforced (it goes after </a:t>
            </a:r>
            <a:r>
              <a:rPr lang="en-US" sz="1800" smtClean="0">
                <a:latin typeface="Comic Sans MS" pitchFamily="66" charset="0"/>
              </a:rPr>
              <a:t>the signature).</a:t>
            </a:r>
            <a:endParaRPr lang="en-US" sz="1800" dirty="0" smtClean="0">
              <a:latin typeface="Comic Sans MS" pitchFamily="66" charset="0"/>
            </a:endParaRPr>
          </a:p>
          <a:p>
            <a:pPr marL="342900" indent="-342900"/>
            <a:endParaRPr lang="en-US" sz="1800" dirty="0">
              <a:latin typeface="Comic Sans MS" pitchFamily="66" charset="0"/>
            </a:endParaRPr>
          </a:p>
          <a:p>
            <a:pPr marL="342900" indent="-342900"/>
            <a:r>
              <a:rPr lang="en-US" sz="1800" dirty="0">
                <a:latin typeface="Comic Sans MS" pitchFamily="66" charset="0"/>
              </a:rPr>
              <a:t>The actual implementation of the </a:t>
            </a:r>
            <a:r>
              <a:rPr lang="en-US" sz="1800" dirty="0" smtClean="0">
                <a:latin typeface="Comic Sans MS" pitchFamily="66" charset="0"/>
              </a:rPr>
              <a:t>function </a:t>
            </a:r>
            <a:r>
              <a:rPr lang="en-US" sz="1800" dirty="0">
                <a:latin typeface="Comic Sans MS" pitchFamily="66" charset="0"/>
              </a:rPr>
              <a:t>in the</a:t>
            </a:r>
          </a:p>
          <a:p>
            <a:pPr marL="342900" indent="-342900"/>
            <a:r>
              <a:rPr lang="en-US" sz="1800" dirty="0">
                <a:latin typeface="Comic Sans MS" pitchFamily="66" charset="0"/>
              </a:rPr>
              <a:t>derived class will be different than that in the base</a:t>
            </a:r>
          </a:p>
          <a:p>
            <a:pPr marL="342900" indent="-342900"/>
            <a:r>
              <a:rPr lang="en-US" sz="1800" dirty="0">
                <a:latin typeface="Comic Sans MS" pitchFamily="66" charset="0"/>
              </a:rPr>
              <a:t>class.</a:t>
            </a:r>
          </a:p>
          <a:p>
            <a:pPr marL="342900" indent="-342900"/>
            <a:endParaRPr lang="en-US" sz="1800" dirty="0">
              <a:latin typeface="Comic Sans MS" pitchFamily="66" charset="0"/>
            </a:endParaRPr>
          </a:p>
          <a:p>
            <a:pPr marL="342900" indent="-342900"/>
            <a:r>
              <a:rPr lang="en-US" sz="1800" dirty="0">
                <a:latin typeface="Comic Sans MS" pitchFamily="66" charset="0"/>
              </a:rPr>
              <a:t>The </a:t>
            </a:r>
            <a:r>
              <a:rPr lang="en-US" sz="1800" dirty="0" smtClean="0">
                <a:latin typeface="Comic Sans MS" pitchFamily="66" charset="0"/>
              </a:rPr>
              <a:t>function </a:t>
            </a:r>
            <a:r>
              <a:rPr lang="en-US" sz="1800" dirty="0">
                <a:latin typeface="Comic Sans MS" pitchFamily="66" charset="0"/>
              </a:rPr>
              <a:t>is invoked through a </a:t>
            </a:r>
            <a:r>
              <a:rPr lang="en-US" sz="1800" b="1" dirty="0">
                <a:latin typeface="Comic Sans MS" pitchFamily="66" charset="0"/>
              </a:rPr>
              <a:t>base class </a:t>
            </a:r>
            <a:r>
              <a:rPr lang="en-US" sz="1800" b="1" dirty="0" smtClean="0">
                <a:latin typeface="Comic Sans MS" pitchFamily="66" charset="0"/>
              </a:rPr>
              <a:t>pointer</a:t>
            </a:r>
            <a:endParaRPr lang="en-US" sz="1800" b="1" dirty="0">
              <a:latin typeface="Comic Sans MS" pitchFamily="66" charset="0"/>
            </a:endParaRPr>
          </a:p>
          <a:p>
            <a:pPr marL="342900" indent="-342900"/>
            <a:r>
              <a:rPr lang="en-US" sz="1800" dirty="0">
                <a:latin typeface="Comic Sans MS" pitchFamily="66" charset="0"/>
              </a:rPr>
              <a:t>that </a:t>
            </a:r>
            <a:r>
              <a:rPr lang="en-US" sz="1800" dirty="0" smtClean="0">
                <a:latin typeface="Comic Sans MS" pitchFamily="66" charset="0"/>
              </a:rPr>
              <a:t>contains the address of a derived </a:t>
            </a:r>
            <a:r>
              <a:rPr lang="en-US" sz="1800" dirty="0">
                <a:latin typeface="Comic Sans MS" pitchFamily="66" charset="0"/>
              </a:rPr>
              <a:t>class object.</a:t>
            </a:r>
          </a:p>
        </p:txBody>
      </p:sp>
    </p:spTree>
    <p:extLst>
      <p:ext uri="{BB962C8B-B14F-4D97-AF65-F5344CB8AC3E}">
        <p14:creationId xmlns:p14="http://schemas.microsoft.com/office/powerpoint/2010/main" val="126607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6450" y="1238249"/>
            <a:ext cx="5141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Comic Sans MS" pitchFamily="66" charset="0"/>
              </a:rPr>
              <a:t>Downcasting</a:t>
            </a:r>
            <a:r>
              <a:rPr lang="en-US" sz="3600" dirty="0" smtClean="0">
                <a:latin typeface="Comic Sans MS" pitchFamily="66" charset="0"/>
              </a:rPr>
              <a:t> an Object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0724" y="2590740"/>
            <a:ext cx="195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Given the code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2371725" y="3086100"/>
            <a:ext cx="467493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Tahoma" pitchFamily="34" charset="0"/>
              </a:rPr>
              <a:t>Creature* cr1 = new Dwarf(“Samuel”, 150);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0658" y="4057649"/>
            <a:ext cx="63818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You can’t invoke the </a:t>
            </a:r>
            <a:r>
              <a:rPr lang="en-US" sz="2000" dirty="0" err="1" smtClean="0">
                <a:latin typeface="Comic Sans MS" pitchFamily="66" charset="0"/>
              </a:rPr>
              <a:t>toString</a:t>
            </a:r>
            <a:r>
              <a:rPr lang="en-US" sz="2000" dirty="0" smtClean="0">
                <a:latin typeface="Comic Sans MS" pitchFamily="66" charset="0"/>
              </a:rPr>
              <a:t>(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) method directly,</a:t>
            </a:r>
          </a:p>
          <a:p>
            <a:r>
              <a:rPr lang="en-US" sz="2000" dirty="0" smtClean="0">
                <a:latin typeface="Comic Sans MS" pitchFamily="66" charset="0"/>
              </a:rPr>
              <a:t>because cr1 is a Creature pointer and </a:t>
            </a:r>
            <a:r>
              <a:rPr lang="en-US" sz="2000" dirty="0" err="1" smtClean="0">
                <a:latin typeface="Comic Sans MS" pitchFamily="66" charset="0"/>
              </a:rPr>
              <a:t>toString</a:t>
            </a:r>
            <a:r>
              <a:rPr lang="en-US" sz="2000" dirty="0" smtClean="0">
                <a:latin typeface="Comic Sans MS" pitchFamily="66" charset="0"/>
              </a:rPr>
              <a:t>(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)</a:t>
            </a:r>
          </a:p>
          <a:p>
            <a:r>
              <a:rPr lang="en-US" sz="2000" dirty="0" smtClean="0">
                <a:latin typeface="Comic Sans MS" pitchFamily="66" charset="0"/>
              </a:rPr>
              <a:t>is not a virtual method in the Creature class.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1107" y="5373469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mic Sans MS" pitchFamily="66" charset="0"/>
                <a:cs typeface="Tahoma" pitchFamily="34" charset="0"/>
              </a:rPr>
              <a:t>cr1-&gt;</a:t>
            </a:r>
            <a:r>
              <a:rPr lang="en-US" sz="1800" dirty="0" err="1" smtClean="0">
                <a:latin typeface="Comic Sans MS" pitchFamily="66" charset="0"/>
                <a:cs typeface="Tahoma" pitchFamily="34" charset="0"/>
              </a:rPr>
              <a:t>toString</a:t>
            </a:r>
            <a:r>
              <a:rPr lang="en-US" sz="1800" dirty="0" smtClean="0">
                <a:latin typeface="Comic Sans MS" pitchFamily="66" charset="0"/>
                <a:cs typeface="Tahoma" pitchFamily="34" charset="0"/>
              </a:rPr>
              <a:t>(3);</a:t>
            </a:r>
            <a:endParaRPr lang="en-US" sz="1800" dirty="0">
              <a:latin typeface="Comic Sans MS" pitchFamily="66" charset="0"/>
              <a:cs typeface="Tahom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3181350" y="5558135"/>
            <a:ext cx="246697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60182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8165" y="1163879"/>
            <a:ext cx="6989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Using Run Time Type Identification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3039" y="2819400"/>
            <a:ext cx="5984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A </a:t>
            </a:r>
            <a:r>
              <a:rPr lang="en-US" sz="2000" b="1" dirty="0" smtClean="0">
                <a:latin typeface="Comic Sans MS" panose="030F0702030302020204" pitchFamily="66" charset="0"/>
              </a:rPr>
              <a:t>dynamic cast </a:t>
            </a:r>
            <a:r>
              <a:rPr lang="en-US" sz="2000" dirty="0" smtClean="0">
                <a:latin typeface="Comic Sans MS" panose="030F0702030302020204" pitchFamily="66" charset="0"/>
              </a:rPr>
              <a:t>verifies that a pointer can be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safely converted to a pointer of a derived class.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0978" y="4067145"/>
            <a:ext cx="6048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Dwarf* </a:t>
            </a:r>
            <a:r>
              <a:rPr lang="en-US" sz="2000" dirty="0" err="1" smtClean="0">
                <a:latin typeface="Comic Sans MS" panose="030F0702030302020204" pitchFamily="66" charset="0"/>
              </a:rPr>
              <a:t>dptr</a:t>
            </a:r>
            <a:r>
              <a:rPr lang="en-US" sz="2000" dirty="0" smtClean="0">
                <a:latin typeface="Comic Sans MS" panose="030F0702030302020204" pitchFamily="66" charset="0"/>
              </a:rPr>
              <a:t> = </a:t>
            </a:r>
            <a:r>
              <a:rPr lang="en-US" sz="2000" dirty="0" err="1" smtClean="0">
                <a:latin typeface="Comic Sans MS" panose="030F0702030302020204" pitchFamily="66" charset="0"/>
              </a:rPr>
              <a:t>dynamic_cast</a:t>
            </a:r>
            <a:r>
              <a:rPr lang="en-US" sz="2000" dirty="0" smtClean="0">
                <a:latin typeface="Comic Sans MS" panose="030F0702030302020204" pitchFamily="66" charset="0"/>
              </a:rPr>
              <a:t>&lt;Dwarf*&gt;(</a:t>
            </a:r>
            <a:r>
              <a:rPr lang="en-US" sz="2000" dirty="0" err="1" smtClean="0">
                <a:latin typeface="Comic Sans MS" panose="030F0702030302020204" pitchFamily="66" charset="0"/>
              </a:rPr>
              <a:t>aTeam</a:t>
            </a:r>
            <a:r>
              <a:rPr lang="en-US" sz="2000" dirty="0" smtClean="0">
                <a:latin typeface="Comic Sans MS" panose="030F0702030302020204" pitchFamily="66" charset="0"/>
              </a:rPr>
              <a:t>[0]);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3630" y="5007114"/>
            <a:ext cx="512314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Note: this is not the best way to implement </a:t>
            </a:r>
            <a:r>
              <a:rPr lang="en-US" sz="1800" dirty="0" err="1" smtClean="0"/>
              <a:t>toString</a:t>
            </a:r>
            <a:r>
              <a:rPr lang="en-US" sz="1800" dirty="0" smtClean="0"/>
              <a:t> functionality. We only wish to illustrate </a:t>
            </a:r>
            <a:r>
              <a:rPr lang="en-US" sz="1800" dirty="0" err="1" smtClean="0"/>
              <a:t>dynamic_cast</a:t>
            </a:r>
            <a:r>
              <a:rPr lang="en-US" sz="1800" dirty="0" smtClean="0"/>
              <a:t> (which is rarely used anyway). The best method to implement </a:t>
            </a:r>
            <a:r>
              <a:rPr lang="en-US" sz="1800" dirty="0" err="1" smtClean="0"/>
              <a:t>toString</a:t>
            </a:r>
            <a:r>
              <a:rPr lang="en-US" sz="1800" dirty="0" smtClean="0"/>
              <a:t> appears at the end of these slides.</a:t>
            </a:r>
          </a:p>
        </p:txBody>
      </p:sp>
    </p:spTree>
    <p:extLst>
      <p:ext uri="{BB962C8B-B14F-4D97-AF65-F5344CB8AC3E}">
        <p14:creationId xmlns:p14="http://schemas.microsoft.com/office/powerpoint/2010/main" val="105080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5746" y="1510077"/>
            <a:ext cx="70663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If the dynamic cast is successful, the </a:t>
            </a:r>
            <a:r>
              <a:rPr lang="en-US" sz="2000" dirty="0" err="1" smtClean="0">
                <a:latin typeface="Comic Sans MS" pitchFamily="66" charset="0"/>
              </a:rPr>
              <a:t>dynamic_cast</a:t>
            </a:r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operator returns the pointer, converted to the specified</a:t>
            </a:r>
          </a:p>
          <a:p>
            <a:r>
              <a:rPr lang="en-US" sz="2000" dirty="0" smtClean="0">
                <a:latin typeface="Comic Sans MS" pitchFamily="66" charset="0"/>
              </a:rPr>
              <a:t>type. If the conversion cannot be done, a null pointer is</a:t>
            </a:r>
          </a:p>
          <a:p>
            <a:r>
              <a:rPr lang="en-US" sz="2000" dirty="0" smtClean="0">
                <a:latin typeface="Comic Sans MS" pitchFamily="66" charset="0"/>
              </a:rPr>
              <a:t>returned. This called </a:t>
            </a:r>
            <a:r>
              <a:rPr lang="en-US" sz="2000" b="1" dirty="0" err="1" smtClean="0">
                <a:latin typeface="Comic Sans MS" pitchFamily="66" charset="0"/>
              </a:rPr>
              <a:t>downcasting</a:t>
            </a:r>
            <a:r>
              <a:rPr lang="en-US" sz="20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0376" y="3791615"/>
            <a:ext cx="41520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if </a:t>
            </a:r>
            <a:r>
              <a:rPr lang="en-US" sz="1800" dirty="0" smtClean="0">
                <a:latin typeface="Comic Sans MS" pitchFamily="66" charset="0"/>
              </a:rPr>
              <a:t>(</a:t>
            </a:r>
            <a:r>
              <a:rPr lang="en-US" sz="1800" dirty="0" err="1" smtClean="0">
                <a:latin typeface="Comic Sans MS" pitchFamily="66" charset="0"/>
              </a:rPr>
              <a:t>dptr</a:t>
            </a:r>
            <a:r>
              <a:rPr lang="en-US" sz="1800" dirty="0" smtClean="0">
                <a:latin typeface="Comic Sans MS" pitchFamily="66" charset="0"/>
              </a:rPr>
              <a:t> ) </a:t>
            </a:r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// its not a null pointer</a:t>
            </a:r>
            <a:endParaRPr lang="en-US" sz="1800" dirty="0">
              <a:solidFill>
                <a:srgbClr val="92D050"/>
              </a:solidFill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cout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>
                <a:latin typeface="Comic Sans MS" pitchFamily="66" charset="0"/>
              </a:rPr>
              <a:t>&lt;&lt; '\n' &lt;&lt; </a:t>
            </a:r>
            <a:r>
              <a:rPr lang="en-US" sz="1800" dirty="0" err="1" smtClean="0">
                <a:latin typeface="Comic Sans MS" pitchFamily="66" charset="0"/>
              </a:rPr>
              <a:t>dptr</a:t>
            </a:r>
            <a:r>
              <a:rPr lang="en-US" sz="1800" dirty="0" smtClean="0">
                <a:latin typeface="Comic Sans MS" pitchFamily="66" charset="0"/>
              </a:rPr>
              <a:t>-&gt;</a:t>
            </a:r>
            <a:r>
              <a:rPr lang="en-US" sz="1800" dirty="0" err="1" smtClean="0">
                <a:latin typeface="Comic Sans MS" pitchFamily="66" charset="0"/>
              </a:rPr>
              <a:t>toString</a:t>
            </a:r>
            <a:r>
              <a:rPr lang="en-US" sz="1800" dirty="0" smtClean="0">
                <a:latin typeface="Comic Sans MS" pitchFamily="66" charset="0"/>
              </a:rPr>
              <a:t>( 5 );</a:t>
            </a:r>
            <a:endParaRPr lang="en-US" sz="1800" dirty="0"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endParaRPr lang="en-US" sz="1800" dirty="0">
              <a:latin typeface="Comic Sans MS" pitchFamily="66" charset="0"/>
            </a:endParaRPr>
          </a:p>
          <a:p>
            <a:endParaRPr lang="en-US" sz="18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0376" y="3370869"/>
            <a:ext cx="6048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Dwarf* </a:t>
            </a:r>
            <a:r>
              <a:rPr lang="en-US" sz="2000" dirty="0" err="1" smtClean="0">
                <a:latin typeface="Comic Sans MS" panose="030F0702030302020204" pitchFamily="66" charset="0"/>
              </a:rPr>
              <a:t>dptr</a:t>
            </a:r>
            <a:r>
              <a:rPr lang="en-US" sz="2000" dirty="0" smtClean="0">
                <a:latin typeface="Comic Sans MS" panose="030F0702030302020204" pitchFamily="66" charset="0"/>
              </a:rPr>
              <a:t> = </a:t>
            </a:r>
            <a:r>
              <a:rPr lang="en-US" sz="2000" dirty="0" err="1" smtClean="0">
                <a:latin typeface="Comic Sans MS" panose="030F0702030302020204" pitchFamily="66" charset="0"/>
              </a:rPr>
              <a:t>dynamic_cast</a:t>
            </a:r>
            <a:r>
              <a:rPr lang="en-US" sz="2000" dirty="0" smtClean="0">
                <a:latin typeface="Comic Sans MS" panose="030F0702030302020204" pitchFamily="66" charset="0"/>
              </a:rPr>
              <a:t>&lt;Dwarf*&gt;(</a:t>
            </a:r>
            <a:r>
              <a:rPr lang="en-US" sz="2000" dirty="0" err="1" smtClean="0">
                <a:latin typeface="Comic Sans MS" panose="030F0702030302020204" pitchFamily="66" charset="0"/>
              </a:rPr>
              <a:t>aTeam</a:t>
            </a:r>
            <a:r>
              <a:rPr lang="en-US" sz="2000" dirty="0" smtClean="0">
                <a:latin typeface="Comic Sans MS" panose="030F0702030302020204" pitchFamily="66" charset="0"/>
              </a:rPr>
              <a:t>[0]);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56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488" y="1195282"/>
            <a:ext cx="5615964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Pure Virtual Functions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056162" y="2679125"/>
            <a:ext cx="7640233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In the previous example, we </a:t>
            </a:r>
            <a:r>
              <a:rPr lang="en-US" sz="2000" dirty="0" smtClean="0">
                <a:latin typeface="Comic Sans MS" pitchFamily="66" charset="0"/>
              </a:rPr>
              <a:t>overrode the </a:t>
            </a:r>
            <a:r>
              <a:rPr lang="en-US" sz="2000" dirty="0" err="1" smtClean="0">
                <a:latin typeface="Comic Sans MS" pitchFamily="66" charset="0"/>
              </a:rPr>
              <a:t>getFightPoints</a:t>
            </a:r>
            <a:r>
              <a:rPr lang="en-US" sz="2000" dirty="0" smtClean="0">
                <a:latin typeface="Comic Sans MS" pitchFamily="66" charset="0"/>
              </a:rPr>
              <a:t>( )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function in all of the classes derived from the Creature class. </a:t>
            </a:r>
          </a:p>
          <a:p>
            <a:r>
              <a:rPr lang="en-US" sz="2000" dirty="0" smtClean="0">
                <a:latin typeface="Comic Sans MS" pitchFamily="66" charset="0"/>
              </a:rPr>
              <a:t>However, there was nothing in the structure of the code that </a:t>
            </a:r>
          </a:p>
          <a:p>
            <a:r>
              <a:rPr lang="en-US" sz="2000" dirty="0" smtClean="0">
                <a:latin typeface="Comic Sans MS" pitchFamily="66" charset="0"/>
              </a:rPr>
              <a:t>forced us to do this.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092136" y="4255850"/>
            <a:ext cx="7140096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To force a derived class to override a virtual function in</a:t>
            </a:r>
          </a:p>
          <a:p>
            <a:r>
              <a:rPr lang="en-US" sz="2000" dirty="0" smtClean="0">
                <a:latin typeface="Comic Sans MS" pitchFamily="66" charset="0"/>
              </a:rPr>
              <a:t>the base class, we must define that function as a </a:t>
            </a:r>
            <a:r>
              <a:rPr lang="en-US" sz="2000" b="1" dirty="0" smtClean="0">
                <a:latin typeface="Comic Sans MS" pitchFamily="66" charset="0"/>
              </a:rPr>
              <a:t>pure</a:t>
            </a:r>
          </a:p>
          <a:p>
            <a:r>
              <a:rPr lang="en-US" sz="2000" b="1" dirty="0" smtClean="0">
                <a:latin typeface="Comic Sans MS" pitchFamily="66" charset="0"/>
              </a:rPr>
              <a:t>virtual function</a:t>
            </a:r>
            <a:r>
              <a:rPr lang="en-US" sz="2000" dirty="0" smtClean="0">
                <a:latin typeface="Comic Sans MS" pitchFamily="66" charset="0"/>
              </a:rPr>
              <a:t>. A pure virtual function makes its class</a:t>
            </a:r>
          </a:p>
          <a:p>
            <a:r>
              <a:rPr lang="en-US" sz="2000" dirty="0" smtClean="0">
                <a:latin typeface="Comic Sans MS" pitchFamily="66" charset="0"/>
              </a:rPr>
              <a:t>An </a:t>
            </a:r>
            <a:r>
              <a:rPr lang="en-US" sz="2000" b="1" dirty="0" smtClean="0">
                <a:latin typeface="Comic Sans MS" pitchFamily="66" charset="0"/>
              </a:rPr>
              <a:t>abstract class </a:t>
            </a:r>
            <a:r>
              <a:rPr lang="en-US" sz="2000" dirty="0" smtClean="0">
                <a:latin typeface="Comic Sans MS" pitchFamily="66" charset="0"/>
              </a:rPr>
              <a:t>(it is meant to be derived from and you</a:t>
            </a:r>
          </a:p>
          <a:p>
            <a:r>
              <a:rPr lang="en-US" sz="2000" dirty="0" smtClean="0">
                <a:latin typeface="Comic Sans MS" pitchFamily="66" charset="0"/>
              </a:rPr>
              <a:t>Can’t create any objects from it).</a:t>
            </a:r>
          </a:p>
        </p:txBody>
      </p:sp>
    </p:spTree>
    <p:extLst>
      <p:ext uri="{BB962C8B-B14F-4D97-AF65-F5344CB8AC3E}">
        <p14:creationId xmlns:p14="http://schemas.microsoft.com/office/powerpoint/2010/main" val="21249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Line 4"/>
          <p:cNvSpPr>
            <a:spLocks noChangeShapeType="1"/>
          </p:cNvSpPr>
          <p:nvPr/>
        </p:nvSpPr>
        <p:spPr bwMode="auto">
          <a:xfrm flipH="1">
            <a:off x="3876107" y="2464587"/>
            <a:ext cx="947648" cy="4165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920669" y="1887963"/>
            <a:ext cx="3804247" cy="280076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The </a:t>
            </a:r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= 0 </a:t>
            </a:r>
            <a:r>
              <a:rPr lang="en-US" sz="1600" dirty="0" smtClean="0">
                <a:latin typeface="Comic Sans MS" pitchFamily="66" charset="0"/>
              </a:rPr>
              <a:t>at the end of the function</a:t>
            </a:r>
          </a:p>
          <a:p>
            <a:r>
              <a:rPr lang="en-US" sz="1600" dirty="0" smtClean="0">
                <a:latin typeface="Comic Sans MS" pitchFamily="66" charset="0"/>
              </a:rPr>
              <a:t>prototype tells the compiler that</a:t>
            </a:r>
          </a:p>
          <a:p>
            <a:r>
              <a:rPr lang="en-US" sz="1600" dirty="0" smtClean="0">
                <a:latin typeface="Comic Sans MS" pitchFamily="66" charset="0"/>
              </a:rPr>
              <a:t>this is a pure virtual function.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 smtClean="0">
                <a:latin typeface="Comic Sans MS" pitchFamily="66" charset="0"/>
              </a:rPr>
              <a:t>Pure virtual functions need not have</a:t>
            </a:r>
          </a:p>
          <a:p>
            <a:r>
              <a:rPr lang="en-US" sz="1600" dirty="0" smtClean="0">
                <a:latin typeface="Comic Sans MS" pitchFamily="66" charset="0"/>
              </a:rPr>
              <a:t>implementation code in the class.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 smtClean="0">
                <a:latin typeface="Comic Sans MS" pitchFamily="66" charset="0"/>
              </a:rPr>
              <a:t>This forces every child class to</a:t>
            </a:r>
          </a:p>
          <a:p>
            <a:r>
              <a:rPr lang="en-US" sz="1600" dirty="0" smtClean="0">
                <a:latin typeface="Comic Sans MS" pitchFamily="66" charset="0"/>
              </a:rPr>
              <a:t>implement the function. If they don’t,</a:t>
            </a:r>
          </a:p>
          <a:p>
            <a:r>
              <a:rPr lang="en-US" sz="1600" dirty="0" smtClean="0">
                <a:latin typeface="Comic Sans MS" pitchFamily="66" charset="0"/>
              </a:rPr>
              <a:t>Then the derived classes are also</a:t>
            </a:r>
          </a:p>
          <a:p>
            <a:r>
              <a:rPr lang="en-US" sz="1600" dirty="0" smtClean="0">
                <a:latin typeface="Comic Sans MS" pitchFamily="66" charset="0"/>
              </a:rPr>
              <a:t>abstract.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51692" y="2672858"/>
            <a:ext cx="362791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virtual </a:t>
            </a:r>
            <a:r>
              <a:rPr lang="en-US" sz="1800" dirty="0" err="1" smtClean="0">
                <a:latin typeface="Comic Sans MS" pitchFamily="66" charset="0"/>
              </a:rPr>
              <a:t>int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getFightPoints</a:t>
            </a:r>
            <a:r>
              <a:rPr lang="en-US" sz="1800" dirty="0" smtClean="0">
                <a:latin typeface="Comic Sans MS" pitchFamily="66" charset="0"/>
              </a:rPr>
              <a:t>( ) = 0;</a:t>
            </a:r>
            <a:endParaRPr lang="en-US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9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78063" y="1156067"/>
            <a:ext cx="51085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Abstract Classes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4288" y="2566161"/>
            <a:ext cx="682911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If a class contains at least one pure virtual function, </a:t>
            </a:r>
          </a:p>
          <a:p>
            <a:r>
              <a:rPr lang="en-US" sz="2000" dirty="0" smtClean="0">
                <a:latin typeface="Comic Sans MS" pitchFamily="66" charset="0"/>
              </a:rPr>
              <a:t>the class becomes an 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abstract class</a:t>
            </a:r>
            <a:r>
              <a:rPr lang="en-US" sz="2000" dirty="0" smtClean="0">
                <a:latin typeface="Comic Sans MS" pitchFamily="66" charset="0"/>
              </a:rPr>
              <a:t>. </a:t>
            </a:r>
          </a:p>
          <a:p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You cannot create an object from an abstract class.</a:t>
            </a:r>
          </a:p>
          <a:p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Abstract classes are truly an abstraction. They provide</a:t>
            </a:r>
          </a:p>
          <a:p>
            <a:r>
              <a:rPr lang="en-US" sz="2000" dirty="0" smtClean="0">
                <a:latin typeface="Comic Sans MS" pitchFamily="66" charset="0"/>
              </a:rPr>
              <a:t>a contract for all derived classes, defining the public </a:t>
            </a:r>
          </a:p>
          <a:p>
            <a:r>
              <a:rPr lang="en-US" sz="2000" dirty="0" smtClean="0">
                <a:latin typeface="Comic Sans MS" pitchFamily="66" charset="0"/>
              </a:rPr>
              <a:t>methods that a derived class must implement.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If you can create an object from a class, we call that</a:t>
            </a:r>
          </a:p>
          <a:p>
            <a:r>
              <a:rPr lang="en-US" sz="2000" dirty="0" smtClean="0">
                <a:latin typeface="Comic Sans MS" pitchFamily="66" charset="0"/>
              </a:rPr>
              <a:t>class a 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concrete class</a:t>
            </a:r>
            <a:r>
              <a:rPr lang="en-US" sz="2000" dirty="0" smtClean="0">
                <a:latin typeface="Comic Sans MS" pitchFamily="66" charset="0"/>
              </a:rPr>
              <a:t>.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11575" y="1218636"/>
            <a:ext cx="51625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Abstract Classes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39763" y="2795588"/>
            <a:ext cx="7657866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If a class </a:t>
            </a:r>
            <a:r>
              <a:rPr lang="en-US" sz="2000" dirty="0" smtClean="0">
                <a:latin typeface="Comic Sans MS" pitchFamily="66" charset="0"/>
              </a:rPr>
              <a:t>is abstract then </a:t>
            </a:r>
            <a:r>
              <a:rPr lang="en-US" sz="2000" dirty="0">
                <a:latin typeface="Comic Sans MS" pitchFamily="66" charset="0"/>
              </a:rPr>
              <a:t>it is impossible to create an object </a:t>
            </a:r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of </a:t>
            </a:r>
            <a:r>
              <a:rPr lang="en-US" sz="2000" dirty="0">
                <a:latin typeface="Comic Sans MS" pitchFamily="66" charset="0"/>
              </a:rPr>
              <a:t>that class.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                             Why?</a:t>
            </a:r>
          </a:p>
          <a:p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5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04813" y="2082435"/>
            <a:ext cx="568296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A very useful method to write for a class</a:t>
            </a:r>
          </a:p>
          <a:p>
            <a:r>
              <a:rPr lang="en-US" sz="2000" dirty="0" smtClean="0">
                <a:latin typeface="Comic Sans MS" pitchFamily="66" charset="0"/>
              </a:rPr>
              <a:t>is the </a:t>
            </a:r>
            <a:r>
              <a:rPr lang="en-US" sz="2000" dirty="0" err="1">
                <a:latin typeface="Comic Sans MS" pitchFamily="66" charset="0"/>
              </a:rPr>
              <a:t>t</a:t>
            </a:r>
            <a:r>
              <a:rPr lang="en-US" sz="2000" dirty="0" err="1" smtClean="0">
                <a:latin typeface="Comic Sans MS" pitchFamily="66" charset="0"/>
              </a:rPr>
              <a:t>oString</a:t>
            </a:r>
            <a:r>
              <a:rPr lang="en-US" sz="2000" dirty="0" smtClean="0">
                <a:latin typeface="Comic Sans MS" pitchFamily="66" charset="0"/>
              </a:rPr>
              <a:t> Method. Most often we want </a:t>
            </a:r>
          </a:p>
          <a:p>
            <a:r>
              <a:rPr lang="en-US" sz="2000" dirty="0" smtClean="0">
                <a:latin typeface="Comic Sans MS" pitchFamily="66" charset="0"/>
              </a:rPr>
              <a:t>the </a:t>
            </a:r>
            <a:r>
              <a:rPr lang="en-US" sz="2000" dirty="0" err="1">
                <a:latin typeface="Comic Sans MS" pitchFamily="66" charset="0"/>
              </a:rPr>
              <a:t>t</a:t>
            </a:r>
            <a:r>
              <a:rPr lang="en-US" sz="2000" dirty="0" err="1" smtClean="0">
                <a:latin typeface="Comic Sans MS" pitchFamily="66" charset="0"/>
              </a:rPr>
              <a:t>oString</a:t>
            </a:r>
            <a:r>
              <a:rPr lang="en-US" sz="2000" dirty="0" smtClean="0">
                <a:latin typeface="Comic Sans MS" pitchFamily="66" charset="0"/>
              </a:rPr>
              <a:t> method to return a textual </a:t>
            </a:r>
          </a:p>
          <a:p>
            <a:r>
              <a:rPr lang="en-US" sz="2000" dirty="0" smtClean="0">
                <a:latin typeface="Comic Sans MS" pitchFamily="66" charset="0"/>
              </a:rPr>
              <a:t>representation of the class.</a:t>
            </a:r>
          </a:p>
          <a:p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The following slides illustrate how to write</a:t>
            </a:r>
          </a:p>
          <a:p>
            <a:r>
              <a:rPr lang="en-US" sz="2000" dirty="0" smtClean="0">
                <a:latin typeface="Comic Sans MS" pitchFamily="66" charset="0"/>
              </a:rPr>
              <a:t>the </a:t>
            </a:r>
            <a:r>
              <a:rPr lang="en-US" sz="2000" dirty="0" err="1" smtClean="0">
                <a:latin typeface="Comic Sans MS" pitchFamily="66" charset="0"/>
              </a:rPr>
              <a:t>toString</a:t>
            </a:r>
            <a:r>
              <a:rPr lang="en-US" sz="2000" dirty="0" smtClean="0">
                <a:latin typeface="Comic Sans MS" pitchFamily="66" charset="0"/>
              </a:rPr>
              <a:t> method in the Creature classes.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46895" y="1177870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mic Sans MS" pitchFamily="66" charset="0"/>
              </a:rPr>
              <a:t>toString</a:t>
            </a:r>
            <a:r>
              <a:rPr lang="en-US" sz="3200" dirty="0" smtClean="0">
                <a:latin typeface="Comic Sans MS" pitchFamily="66" charset="0"/>
              </a:rPr>
              <a:t>( )</a:t>
            </a:r>
            <a:endParaRPr lang="en-US" sz="3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0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438400"/>
            <a:ext cx="72421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CCECFF"/>
                </a:solidFill>
                <a:latin typeface="Comic Sans MS" pitchFamily="66" charset="0"/>
              </a:rPr>
              <a:t>Example and Terminology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2629546" y="1296692"/>
            <a:ext cx="364234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The </a:t>
            </a:r>
            <a:r>
              <a:rPr lang="en-US" dirty="0" err="1" smtClean="0">
                <a:latin typeface="Comic Sans MS" pitchFamily="66" charset="0"/>
              </a:rPr>
              <a:t>ostringstream</a:t>
            </a:r>
            <a:r>
              <a:rPr lang="en-US" dirty="0" smtClean="0">
                <a:latin typeface="Comic Sans MS" pitchFamily="66" charset="0"/>
              </a:rPr>
              <a:t> class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11084" y="2479729"/>
            <a:ext cx="60949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One of the important stream classes in C++ is the</a:t>
            </a:r>
          </a:p>
          <a:p>
            <a:r>
              <a:rPr lang="en-US" sz="1800" b="1" dirty="0" err="1" smtClean="0">
                <a:latin typeface="Comic Sans MS" pitchFamily="66" charset="0"/>
              </a:rPr>
              <a:t>stringstream</a:t>
            </a:r>
            <a:r>
              <a:rPr lang="en-US" sz="1800" dirty="0" smtClean="0">
                <a:latin typeface="Comic Sans MS" pitchFamily="66" charset="0"/>
              </a:rPr>
              <a:t> class. It operates much like the other</a:t>
            </a:r>
          </a:p>
          <a:p>
            <a:r>
              <a:rPr lang="en-US" sz="1800" dirty="0" smtClean="0">
                <a:latin typeface="Comic Sans MS" pitchFamily="66" charset="0"/>
              </a:rPr>
              <a:t>stream classes in C++, but instead of generating any</a:t>
            </a:r>
          </a:p>
          <a:p>
            <a:r>
              <a:rPr lang="en-US" sz="1800" dirty="0" smtClean="0">
                <a:latin typeface="Comic Sans MS" pitchFamily="66" charset="0"/>
              </a:rPr>
              <a:t>output, the </a:t>
            </a:r>
            <a:r>
              <a:rPr lang="en-US" sz="1800" b="1" dirty="0" err="1" smtClean="0">
                <a:latin typeface="Comic Sans MS" pitchFamily="66" charset="0"/>
              </a:rPr>
              <a:t>ostringstream</a:t>
            </a:r>
            <a:r>
              <a:rPr lang="en-US" sz="1800" dirty="0" smtClean="0">
                <a:latin typeface="Comic Sans MS" pitchFamily="66" charset="0"/>
              </a:rPr>
              <a:t> class generates a formatted</a:t>
            </a:r>
          </a:p>
          <a:p>
            <a:r>
              <a:rPr lang="en-US" sz="1800" dirty="0" smtClean="0">
                <a:latin typeface="Comic Sans MS" pitchFamily="66" charset="0"/>
              </a:rPr>
              <a:t>string in memory. 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To retrieve the string, use the </a:t>
            </a:r>
            <a:r>
              <a:rPr lang="en-US" sz="1800" dirty="0" err="1" smtClean="0">
                <a:latin typeface="Comic Sans MS" pitchFamily="66" charset="0"/>
              </a:rPr>
              <a:t>str</a:t>
            </a:r>
            <a:r>
              <a:rPr lang="en-US" sz="1800" dirty="0" smtClean="0">
                <a:latin typeface="Comic Sans MS" pitchFamily="66" charset="0"/>
              </a:rPr>
              <a:t>( ) function that</a:t>
            </a:r>
          </a:p>
          <a:p>
            <a:r>
              <a:rPr lang="en-US" sz="1800" dirty="0" smtClean="0">
                <a:latin typeface="Comic Sans MS" pitchFamily="66" charset="0"/>
              </a:rPr>
              <a:t>belongs to the </a:t>
            </a:r>
            <a:r>
              <a:rPr lang="en-US" sz="1800" b="1" dirty="0" err="1" smtClean="0">
                <a:latin typeface="Comic Sans MS" pitchFamily="66" charset="0"/>
              </a:rPr>
              <a:t>ostringstream</a:t>
            </a:r>
            <a:r>
              <a:rPr lang="en-US" sz="1800" dirty="0" smtClean="0">
                <a:latin typeface="Comic Sans MS" pitchFamily="66" charset="0"/>
              </a:rPr>
              <a:t> class.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To use the </a:t>
            </a:r>
            <a:r>
              <a:rPr lang="en-US" sz="1800" b="1" dirty="0" err="1" smtClean="0">
                <a:latin typeface="Comic Sans MS" pitchFamily="66" charset="0"/>
              </a:rPr>
              <a:t>stringstream</a:t>
            </a:r>
            <a:r>
              <a:rPr lang="en-US" sz="1800" dirty="0" smtClean="0">
                <a:latin typeface="Comic Sans MS" pitchFamily="66" charset="0"/>
              </a:rPr>
              <a:t> class, #include &lt;</a:t>
            </a:r>
            <a:r>
              <a:rPr lang="en-US" sz="1800" dirty="0" err="1" smtClean="0">
                <a:latin typeface="Comic Sans MS" pitchFamily="66" charset="0"/>
              </a:rPr>
              <a:t>sstream</a:t>
            </a:r>
            <a:r>
              <a:rPr lang="en-US" sz="1800" dirty="0" smtClean="0">
                <a:latin typeface="Comic Sans MS" pitchFamily="66" charset="0"/>
              </a:rPr>
              <a:t>&gt;</a:t>
            </a:r>
            <a:endParaRPr lang="en-US" sz="1800" dirty="0">
              <a:latin typeface="Comic Sans MS" pitchFamily="66" charset="0"/>
            </a:endParaRPr>
          </a:p>
          <a:p>
            <a:endParaRPr lang="en-US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7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914400" y="1371600"/>
            <a:ext cx="689483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The </a:t>
            </a:r>
            <a:r>
              <a:rPr lang="en-US" dirty="0" err="1" smtClean="0">
                <a:latin typeface="Comic Sans MS" pitchFamily="66" charset="0"/>
              </a:rPr>
              <a:t>toString</a:t>
            </a:r>
            <a:r>
              <a:rPr lang="en-US" dirty="0">
                <a:latin typeface="Comic Sans MS" pitchFamily="66" charset="0"/>
              </a:rPr>
              <a:t>( ) function in the </a:t>
            </a:r>
            <a:r>
              <a:rPr lang="en-US" dirty="0" smtClean="0">
                <a:latin typeface="Comic Sans MS" pitchFamily="66" charset="0"/>
              </a:rPr>
              <a:t>Creature </a:t>
            </a:r>
            <a:r>
              <a:rPr lang="en-US" dirty="0">
                <a:latin typeface="Comic Sans MS" pitchFamily="66" charset="0"/>
              </a:rPr>
              <a:t>class: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85800" y="2590800"/>
            <a:ext cx="5614037" cy="28623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string Creature::</a:t>
            </a:r>
            <a:r>
              <a:rPr lang="en-US" sz="1800" dirty="0" err="1">
                <a:latin typeface="Comic Sans MS" pitchFamily="66" charset="0"/>
              </a:rPr>
              <a:t>toString</a:t>
            </a:r>
            <a:r>
              <a:rPr lang="en-US" sz="1800" dirty="0">
                <a:latin typeface="Comic Sans MS" pitchFamily="66" charset="0"/>
              </a:rPr>
              <a:t>( )</a:t>
            </a:r>
          </a:p>
          <a:p>
            <a:r>
              <a:rPr lang="en-US" sz="1800" dirty="0">
                <a:latin typeface="Comic Sans MS" pitchFamily="66" charset="0"/>
              </a:rPr>
              <a:t>{</a:t>
            </a:r>
          </a:p>
          <a:p>
            <a:r>
              <a:rPr lang="en-US" sz="1800" dirty="0" smtClean="0">
                <a:latin typeface="Comic Sans MS" pitchFamily="66" charset="0"/>
              </a:rPr>
              <a:t>     </a:t>
            </a:r>
            <a:r>
              <a:rPr lang="en-US" sz="1800" dirty="0" err="1" smtClean="0">
                <a:latin typeface="Comic Sans MS" pitchFamily="66" charset="0"/>
              </a:rPr>
              <a:t>ostringstream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>
                <a:latin typeface="Comic Sans MS" pitchFamily="66" charset="0"/>
              </a:rPr>
              <a:t>out</a:t>
            </a:r>
            <a:r>
              <a:rPr lang="en-US" sz="1800" dirty="0" smtClean="0">
                <a:latin typeface="Comic Sans MS" pitchFamily="66" charset="0"/>
              </a:rPr>
              <a:t>;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     out </a:t>
            </a:r>
            <a:r>
              <a:rPr lang="en-US" sz="1800" dirty="0">
                <a:latin typeface="Comic Sans MS" pitchFamily="66" charset="0"/>
              </a:rPr>
              <a:t>&lt;&lt; "My name is " &lt;&lt; name &lt;&lt; " .\n </a:t>
            </a:r>
            <a:endParaRPr lang="en-US" sz="1800" dirty="0" smtClean="0">
              <a:latin typeface="Comic Sans MS" pitchFamily="66" charset="0"/>
            </a:endParaRPr>
          </a:p>
          <a:p>
            <a:endParaRPr lang="en-US" sz="1800" dirty="0" smtClean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 out &lt;&lt; I </a:t>
            </a:r>
            <a:r>
              <a:rPr lang="en-US" sz="1800" dirty="0">
                <a:latin typeface="Comic Sans MS" pitchFamily="66" charset="0"/>
              </a:rPr>
              <a:t>have " &lt;&lt; strength &lt;&lt; " strength points</a:t>
            </a:r>
            <a:r>
              <a:rPr lang="en-US" sz="1800" dirty="0" smtClean="0">
                <a:latin typeface="Comic Sans MS" pitchFamily="66" charset="0"/>
              </a:rPr>
              <a:t>";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     return </a:t>
            </a:r>
            <a:r>
              <a:rPr lang="en-US" sz="1800" dirty="0" err="1">
                <a:latin typeface="Comic Sans MS" pitchFamily="66" charset="0"/>
              </a:rPr>
              <a:t>out.str</a:t>
            </a:r>
            <a:r>
              <a:rPr lang="en-US" sz="1800" dirty="0">
                <a:latin typeface="Comic Sans MS" pitchFamily="66" charset="0"/>
              </a:rPr>
              <a:t>( );</a:t>
            </a:r>
          </a:p>
          <a:p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64651" y="3400041"/>
            <a:ext cx="4179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Notice how the stream insertion operator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works here just like it does with an I/O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stream.</a:t>
            </a:r>
            <a:endParaRPr lang="en-US" sz="16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6495" y="2932065"/>
            <a:ext cx="3187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mic Sans MS" pitchFamily="66" charset="0"/>
              </a:rPr>
              <a:t>c</a:t>
            </a:r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reate an </a:t>
            </a:r>
            <a:r>
              <a:rPr lang="en-US" sz="1600" dirty="0" err="1" smtClean="0">
                <a:solidFill>
                  <a:srgbClr val="FFFF00"/>
                </a:solidFill>
                <a:latin typeface="Comic Sans MS" pitchFamily="66" charset="0"/>
              </a:rPr>
              <a:t>ostringstream</a:t>
            </a:r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 object</a:t>
            </a:r>
            <a:endParaRPr lang="en-US" sz="16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98949" y="4789278"/>
            <a:ext cx="3156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get the string from the object</a:t>
            </a:r>
            <a:endParaRPr lang="en-US" sz="1600" dirty="0">
              <a:solidFill>
                <a:srgbClr val="FFFF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286360" y="1379349"/>
            <a:ext cx="651011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The </a:t>
            </a:r>
            <a:r>
              <a:rPr lang="en-US" dirty="0" err="1" smtClean="0">
                <a:latin typeface="Comic Sans MS" pitchFamily="66" charset="0"/>
              </a:rPr>
              <a:t>toString</a:t>
            </a:r>
            <a:r>
              <a:rPr lang="en-US" dirty="0">
                <a:latin typeface="Comic Sans MS" pitchFamily="66" charset="0"/>
              </a:rPr>
              <a:t>( ) function in the </a:t>
            </a:r>
            <a:r>
              <a:rPr lang="en-US" dirty="0" smtClean="0">
                <a:latin typeface="Comic Sans MS" pitchFamily="66" charset="0"/>
              </a:rPr>
              <a:t>Dwarf </a:t>
            </a:r>
            <a:r>
              <a:rPr lang="en-US" dirty="0">
                <a:latin typeface="Comic Sans MS" pitchFamily="66" charset="0"/>
              </a:rPr>
              <a:t>class: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93878" y="2147234"/>
            <a:ext cx="4971233" cy="34163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string Dwarf::</a:t>
            </a:r>
            <a:r>
              <a:rPr lang="en-US" sz="1800" dirty="0" err="1">
                <a:latin typeface="Comic Sans MS" pitchFamily="66" charset="0"/>
              </a:rPr>
              <a:t>toString</a:t>
            </a:r>
            <a:r>
              <a:rPr lang="en-US" sz="1800" dirty="0">
                <a:latin typeface="Comic Sans MS" pitchFamily="66" charset="0"/>
              </a:rPr>
              <a:t>( )</a:t>
            </a:r>
          </a:p>
          <a:p>
            <a:r>
              <a:rPr lang="en-US" sz="1800" dirty="0">
                <a:latin typeface="Comic Sans MS" pitchFamily="66" charset="0"/>
              </a:rPr>
              <a:t>{</a:t>
            </a:r>
          </a:p>
          <a:p>
            <a:r>
              <a:rPr lang="en-US" sz="1800" dirty="0" smtClean="0">
                <a:latin typeface="Comic Sans MS" pitchFamily="66" charset="0"/>
              </a:rPr>
              <a:t>     </a:t>
            </a:r>
            <a:r>
              <a:rPr lang="en-US" sz="1800" dirty="0" err="1" smtClean="0">
                <a:latin typeface="Comic Sans MS" pitchFamily="66" charset="0"/>
              </a:rPr>
              <a:t>ostringstream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>
                <a:latin typeface="Comic Sans MS" pitchFamily="66" charset="0"/>
              </a:rPr>
              <a:t>oss</a:t>
            </a:r>
            <a:r>
              <a:rPr lang="en-US" sz="1800" dirty="0" smtClean="0">
                <a:latin typeface="Comic Sans MS" pitchFamily="66" charset="0"/>
              </a:rPr>
              <a:t>;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     </a:t>
            </a:r>
            <a:r>
              <a:rPr lang="en-US" sz="1800" dirty="0" err="1" smtClean="0">
                <a:latin typeface="Comic Sans MS" pitchFamily="66" charset="0"/>
              </a:rPr>
              <a:t>oss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>
                <a:latin typeface="Comic Sans MS" pitchFamily="66" charset="0"/>
              </a:rPr>
              <a:t>&lt;&lt; Creature::</a:t>
            </a:r>
            <a:r>
              <a:rPr lang="en-US" sz="1800" dirty="0" err="1">
                <a:latin typeface="Comic Sans MS" pitchFamily="66" charset="0"/>
              </a:rPr>
              <a:t>toString</a:t>
            </a:r>
            <a:r>
              <a:rPr lang="en-US" sz="1800" dirty="0">
                <a:latin typeface="Comic Sans MS" pitchFamily="66" charset="0"/>
              </a:rPr>
              <a:t>( </a:t>
            </a:r>
            <a:r>
              <a:rPr lang="en-US" sz="1800" dirty="0" smtClean="0">
                <a:latin typeface="Comic Sans MS" pitchFamily="66" charset="0"/>
              </a:rPr>
              <a:t>);</a:t>
            </a:r>
          </a:p>
          <a:p>
            <a:endParaRPr lang="en-US" sz="1800" dirty="0" smtClean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 </a:t>
            </a:r>
            <a:r>
              <a:rPr lang="en-US" sz="1800" dirty="0" err="1" smtClean="0">
                <a:latin typeface="Comic Sans MS" pitchFamily="66" charset="0"/>
              </a:rPr>
              <a:t>oss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>
                <a:latin typeface="Comic Sans MS" pitchFamily="66" charset="0"/>
              </a:rPr>
              <a:t>&lt;&lt; ", " &lt;&lt; weapons &lt;&lt; " weapons, and </a:t>
            </a:r>
            <a:r>
              <a:rPr lang="en-US" sz="1800" dirty="0" smtClean="0">
                <a:latin typeface="Comic Sans MS" pitchFamily="66" charset="0"/>
              </a:rPr>
              <a:t>“;</a:t>
            </a:r>
          </a:p>
          <a:p>
            <a:endParaRPr lang="en-US" sz="1800" dirty="0" smtClean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 </a:t>
            </a:r>
            <a:r>
              <a:rPr lang="en-US" sz="1800" dirty="0" err="1" smtClean="0">
                <a:latin typeface="Comic Sans MS" pitchFamily="66" charset="0"/>
              </a:rPr>
              <a:t>oss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>
                <a:latin typeface="Comic Sans MS" pitchFamily="66" charset="0"/>
              </a:rPr>
              <a:t>&lt;&lt; </a:t>
            </a:r>
            <a:r>
              <a:rPr lang="en-US" sz="1800" dirty="0" err="1">
                <a:latin typeface="Comic Sans MS" pitchFamily="66" charset="0"/>
              </a:rPr>
              <a:t>getFightPoints</a:t>
            </a:r>
            <a:r>
              <a:rPr lang="en-US" sz="1800" dirty="0">
                <a:latin typeface="Comic Sans MS" pitchFamily="66" charset="0"/>
              </a:rPr>
              <a:t>( ) &lt;&lt; " fight points</a:t>
            </a:r>
            <a:r>
              <a:rPr lang="en-US" sz="1800" dirty="0" smtClean="0">
                <a:latin typeface="Comic Sans MS" pitchFamily="66" charset="0"/>
              </a:rPr>
              <a:t>.";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     return </a:t>
            </a:r>
            <a:r>
              <a:rPr lang="en-US" sz="1800" dirty="0" err="1">
                <a:latin typeface="Comic Sans MS" pitchFamily="66" charset="0"/>
              </a:rPr>
              <a:t>oss.str</a:t>
            </a:r>
            <a:r>
              <a:rPr lang="en-US" sz="1800" dirty="0">
                <a:latin typeface="Comic Sans MS" pitchFamily="66" charset="0"/>
              </a:rPr>
              <a:t>( );</a:t>
            </a:r>
          </a:p>
          <a:p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9457" y="2727702"/>
            <a:ext cx="18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create the object</a:t>
            </a:r>
            <a:endParaRPr lang="en-US" sz="16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2949" y="3227435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call the base class </a:t>
            </a:r>
            <a:r>
              <a:rPr lang="en-US" sz="1600" dirty="0" err="1" smtClean="0">
                <a:solidFill>
                  <a:srgbClr val="FFFF00"/>
                </a:solidFill>
                <a:latin typeface="Comic Sans MS" pitchFamily="66" charset="0"/>
              </a:rPr>
              <a:t>toString</a:t>
            </a:r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 function</a:t>
            </a:r>
            <a:endParaRPr lang="en-US" sz="16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12651" y="4065723"/>
            <a:ext cx="2467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add Dwarf unique stuff</a:t>
            </a:r>
            <a:endParaRPr lang="en-US" sz="1600" dirty="0">
              <a:solidFill>
                <a:srgbClr val="FFFF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91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1828800" y="1295400"/>
            <a:ext cx="6064250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latin typeface="Comic Sans MS" pitchFamily="66" charset="0"/>
              </a:rPr>
              <a:t>Suppose that we are creating a new</a:t>
            </a:r>
          </a:p>
          <a:p>
            <a:r>
              <a:rPr lang="en-US">
                <a:latin typeface="Comic Sans MS" pitchFamily="66" charset="0"/>
              </a:rPr>
              <a:t>role playing game, and we want to</a:t>
            </a:r>
          </a:p>
          <a:p>
            <a:r>
              <a:rPr lang="en-US">
                <a:latin typeface="Comic Sans MS" pitchFamily="66" charset="0"/>
              </a:rPr>
              <a:t>have the following creatures: </a:t>
            </a:r>
          </a:p>
        </p:txBody>
      </p:sp>
      <p:pic>
        <p:nvPicPr>
          <p:cNvPr id="18435" name="Picture 5" descr="dwar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3163" y="2971800"/>
            <a:ext cx="11938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2519363" y="4495800"/>
            <a:ext cx="105092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dwarves</a:t>
            </a:r>
          </a:p>
        </p:txBody>
      </p:sp>
      <p:pic>
        <p:nvPicPr>
          <p:cNvPr id="18437" name="Picture 7" descr="el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971800"/>
            <a:ext cx="10477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4119563" y="4495800"/>
            <a:ext cx="719137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elves</a:t>
            </a:r>
          </a:p>
        </p:txBody>
      </p:sp>
      <p:pic>
        <p:nvPicPr>
          <p:cNvPr id="18439" name="Picture 9" descr="fai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7175" y="2971800"/>
            <a:ext cx="112236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0" name="Text Box 10"/>
          <p:cNvSpPr txBox="1">
            <a:spLocks noChangeArrowheads="1"/>
          </p:cNvSpPr>
          <p:nvPr/>
        </p:nvSpPr>
        <p:spPr bwMode="auto">
          <a:xfrm>
            <a:off x="5414963" y="4495800"/>
            <a:ext cx="890587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fairies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600200" y="1066800"/>
            <a:ext cx="6553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latin typeface="Comic Sans MS" pitchFamily="66" charset="0"/>
              </a:rPr>
              <a:t>All of these are “creatures “. They all have</a:t>
            </a:r>
          </a:p>
        </p:txBody>
      </p:sp>
      <p:sp>
        <p:nvSpPr>
          <p:cNvPr id="19459" name="Text Box 11"/>
          <p:cNvSpPr txBox="1">
            <a:spLocks noChangeArrowheads="1"/>
          </p:cNvSpPr>
          <p:nvPr/>
        </p:nvSpPr>
        <p:spPr bwMode="auto">
          <a:xfrm>
            <a:off x="2590800" y="1600200"/>
            <a:ext cx="2132315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800" dirty="0">
                <a:latin typeface="Comic Sans MS" pitchFamily="66" charset="0"/>
              </a:rPr>
              <a:t> A name</a:t>
            </a:r>
          </a:p>
          <a:p>
            <a:pPr>
              <a:buFontTx/>
              <a:buChar char="•"/>
            </a:pPr>
            <a:r>
              <a:rPr lang="en-US" sz="1800" dirty="0">
                <a:latin typeface="Comic Sans MS" pitchFamily="66" charset="0"/>
              </a:rPr>
              <a:t> A strength </a:t>
            </a:r>
            <a:r>
              <a:rPr lang="en-US" sz="1800" dirty="0" smtClean="0">
                <a:latin typeface="Comic Sans MS" pitchFamily="66" charset="0"/>
              </a:rPr>
              <a:t>value</a:t>
            </a:r>
          </a:p>
          <a:p>
            <a:endParaRPr lang="en-US" sz="1800" dirty="0">
              <a:latin typeface="Comic Sans MS" pitchFamily="66" charset="0"/>
            </a:endParaRPr>
          </a:p>
        </p:txBody>
      </p:sp>
      <p:pic>
        <p:nvPicPr>
          <p:cNvPr id="19460" name="Picture 12" descr="dwar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6019" y="3733800"/>
            <a:ext cx="11938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ext Box 13"/>
          <p:cNvSpPr txBox="1">
            <a:spLocks noChangeArrowheads="1"/>
          </p:cNvSpPr>
          <p:nvPr/>
        </p:nvSpPr>
        <p:spPr bwMode="auto">
          <a:xfrm>
            <a:off x="2512219" y="5257800"/>
            <a:ext cx="105092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dwarves</a:t>
            </a:r>
          </a:p>
        </p:txBody>
      </p:sp>
      <p:pic>
        <p:nvPicPr>
          <p:cNvPr id="19462" name="Picture 14" descr="el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256" y="3733800"/>
            <a:ext cx="10477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Text Box 15"/>
          <p:cNvSpPr txBox="1">
            <a:spLocks noChangeArrowheads="1"/>
          </p:cNvSpPr>
          <p:nvPr/>
        </p:nvSpPr>
        <p:spPr bwMode="auto">
          <a:xfrm>
            <a:off x="4112419" y="5257800"/>
            <a:ext cx="719137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elves</a:t>
            </a:r>
          </a:p>
        </p:txBody>
      </p:sp>
      <p:pic>
        <p:nvPicPr>
          <p:cNvPr id="19464" name="Picture 16" descr="fai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0031" y="3733800"/>
            <a:ext cx="112236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Text Box 17"/>
          <p:cNvSpPr txBox="1">
            <a:spLocks noChangeArrowheads="1"/>
          </p:cNvSpPr>
          <p:nvPr/>
        </p:nvSpPr>
        <p:spPr bwMode="auto">
          <a:xfrm>
            <a:off x="5407819" y="5257800"/>
            <a:ext cx="890587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fairies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600200" y="2590800"/>
            <a:ext cx="6553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and they all can fight.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371600" y="990600"/>
            <a:ext cx="6553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latin typeface="Comic Sans MS" pitchFamily="66" charset="0"/>
              </a:rPr>
              <a:t>We could define a class for each such as:</a:t>
            </a:r>
          </a:p>
        </p:txBody>
      </p:sp>
      <p:pic>
        <p:nvPicPr>
          <p:cNvPr id="20483" name="Picture 3" descr="dwar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9457" y="1850571"/>
            <a:ext cx="11938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5" descr="el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799771"/>
            <a:ext cx="10477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7" descr="fai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1752600"/>
            <a:ext cx="112236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xt Box 11"/>
          <p:cNvSpPr txBox="1">
            <a:spLocks noChangeArrowheads="1"/>
          </p:cNvSpPr>
          <p:nvPr/>
        </p:nvSpPr>
        <p:spPr bwMode="auto">
          <a:xfrm>
            <a:off x="914400" y="3352800"/>
            <a:ext cx="2582758" cy="350865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mic Sans MS" pitchFamily="66" charset="0"/>
              </a:rPr>
              <a:t>public class </a:t>
            </a:r>
            <a:r>
              <a:rPr lang="en-US" sz="1400" dirty="0">
                <a:latin typeface="Comic Sans MS" pitchFamily="66" charset="0"/>
              </a:rPr>
              <a:t>Dwarf</a:t>
            </a:r>
          </a:p>
          <a:p>
            <a:r>
              <a:rPr lang="en-US" sz="1400" dirty="0">
                <a:latin typeface="Comic Sans MS" pitchFamily="66" charset="0"/>
              </a:rPr>
              <a:t>{</a:t>
            </a:r>
          </a:p>
          <a:p>
            <a:r>
              <a:rPr lang="en-US" sz="1400" dirty="0">
                <a:latin typeface="Comic Sans MS" pitchFamily="66" charset="0"/>
              </a:rPr>
              <a:t>     </a:t>
            </a:r>
            <a:r>
              <a:rPr lang="en-US" sz="1400" dirty="0" smtClean="0">
                <a:latin typeface="Comic Sans MS" pitchFamily="66" charset="0"/>
              </a:rPr>
              <a:t>private:</a:t>
            </a:r>
          </a:p>
          <a:p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smtClean="0">
                <a:latin typeface="Comic Sans MS" pitchFamily="66" charset="0"/>
              </a:rPr>
              <a:t>         </a:t>
            </a:r>
            <a:r>
              <a:rPr lang="en-US" sz="1400" dirty="0">
                <a:latin typeface="Comic Sans MS" pitchFamily="66" charset="0"/>
              </a:rPr>
              <a:t>string name;</a:t>
            </a:r>
          </a:p>
          <a:p>
            <a:r>
              <a:rPr lang="en-US" sz="1400" dirty="0" smtClean="0">
                <a:latin typeface="Comic Sans MS" pitchFamily="66" charset="0"/>
              </a:rPr>
              <a:t>     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smtClean="0">
                <a:latin typeface="Comic Sans MS" pitchFamily="66" charset="0"/>
              </a:rPr>
              <a:t>    </a:t>
            </a:r>
            <a:r>
              <a:rPr lang="en-US" sz="1400" dirty="0" err="1" smtClean="0">
                <a:latin typeface="Comic Sans MS" pitchFamily="66" charset="0"/>
              </a:rPr>
              <a:t>int</a:t>
            </a:r>
            <a:r>
              <a:rPr lang="en-US" sz="1400" dirty="0" smtClean="0">
                <a:latin typeface="Comic Sans MS" pitchFamily="66" charset="0"/>
              </a:rPr>
              <a:t> </a:t>
            </a:r>
            <a:r>
              <a:rPr lang="en-US" sz="1400" dirty="0">
                <a:latin typeface="Comic Sans MS" pitchFamily="66" charset="0"/>
              </a:rPr>
              <a:t>strength</a:t>
            </a:r>
            <a:r>
              <a:rPr lang="en-US" sz="1400" dirty="0" smtClean="0">
                <a:latin typeface="Comic Sans MS" pitchFamily="66" charset="0"/>
              </a:rPr>
              <a:t>;</a:t>
            </a:r>
          </a:p>
          <a:p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smtClean="0">
                <a:latin typeface="Comic Sans MS" pitchFamily="66" charset="0"/>
              </a:rPr>
              <a:t>         </a:t>
            </a:r>
            <a:r>
              <a:rPr lang="en-US" sz="1400" dirty="0" err="1" smtClean="0">
                <a:latin typeface="Comic Sans MS" pitchFamily="66" charset="0"/>
              </a:rPr>
              <a:t>int</a:t>
            </a:r>
            <a:r>
              <a:rPr lang="en-US" sz="1400" dirty="0" smtClean="0">
                <a:latin typeface="Comic Sans MS" pitchFamily="66" charset="0"/>
              </a:rPr>
              <a:t> weapons;</a:t>
            </a:r>
            <a:endParaRPr lang="en-US" sz="1400" dirty="0">
              <a:latin typeface="Comic Sans MS" pitchFamily="66" charset="0"/>
            </a:endParaRPr>
          </a:p>
          <a:p>
            <a:r>
              <a:rPr lang="en-US" sz="1200" dirty="0" smtClean="0">
                <a:latin typeface="Comic Sans MS" pitchFamily="66" charset="0"/>
              </a:rPr>
              <a:t>     </a:t>
            </a:r>
            <a:endParaRPr lang="en-US" sz="12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   </a:t>
            </a:r>
            <a:endParaRPr lang="en-US" sz="1400" dirty="0" smtClean="0">
              <a:latin typeface="Comic Sans MS" pitchFamily="66" charset="0"/>
            </a:endParaRPr>
          </a:p>
          <a:p>
            <a:r>
              <a:rPr lang="en-US" sz="1400" dirty="0" smtClean="0">
                <a:latin typeface="Comic Sans MS" pitchFamily="66" charset="0"/>
              </a:rPr>
              <a:t>     public:</a:t>
            </a:r>
          </a:p>
          <a:p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smtClean="0">
                <a:latin typeface="Comic Sans MS" pitchFamily="66" charset="0"/>
              </a:rPr>
              <a:t>         Dwarf</a:t>
            </a:r>
            <a:r>
              <a:rPr lang="en-US" sz="1400" dirty="0">
                <a:latin typeface="Comic Sans MS" pitchFamily="66" charset="0"/>
              </a:rPr>
              <a:t>( </a:t>
            </a:r>
            <a:r>
              <a:rPr lang="en-US" sz="1400" dirty="0" smtClean="0">
                <a:latin typeface="Comic Sans MS" pitchFamily="66" charset="0"/>
              </a:rPr>
              <a:t>);</a:t>
            </a:r>
          </a:p>
          <a:p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smtClean="0">
                <a:latin typeface="Comic Sans MS" pitchFamily="66" charset="0"/>
              </a:rPr>
              <a:t>         Dwarf(string, </a:t>
            </a:r>
            <a:r>
              <a:rPr lang="en-US" sz="1400" dirty="0" err="1" smtClean="0">
                <a:latin typeface="Comic Sans MS" pitchFamily="66" charset="0"/>
              </a:rPr>
              <a:t>int</a:t>
            </a:r>
            <a:r>
              <a:rPr lang="en-US" sz="1400" dirty="0" smtClean="0">
                <a:latin typeface="Comic Sans MS" pitchFamily="66" charset="0"/>
              </a:rPr>
              <a:t>, </a:t>
            </a:r>
            <a:r>
              <a:rPr lang="en-US" sz="1400" dirty="0" err="1" smtClean="0">
                <a:latin typeface="Comic Sans MS" pitchFamily="66" charset="0"/>
              </a:rPr>
              <a:t>int</a:t>
            </a:r>
            <a:r>
              <a:rPr lang="en-US" sz="1400" dirty="0" smtClean="0">
                <a:latin typeface="Comic Sans MS" pitchFamily="66" charset="0"/>
              </a:rPr>
              <a:t>);</a:t>
            </a:r>
            <a:endParaRPr lang="en-US" sz="14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      </a:t>
            </a:r>
            <a:r>
              <a:rPr lang="en-US" sz="1400" dirty="0" smtClean="0">
                <a:latin typeface="Comic Sans MS" pitchFamily="66" charset="0"/>
              </a:rPr>
              <a:t>    </a:t>
            </a:r>
            <a:r>
              <a:rPr lang="en-US" sz="1400" dirty="0" err="1" smtClean="0">
                <a:latin typeface="Comic Sans MS" pitchFamily="66" charset="0"/>
              </a:rPr>
              <a:t>int</a:t>
            </a:r>
            <a:r>
              <a:rPr lang="en-US" sz="1400" dirty="0" smtClean="0">
                <a:latin typeface="Comic Sans MS" pitchFamily="66" charset="0"/>
              </a:rPr>
              <a:t> </a:t>
            </a:r>
            <a:r>
              <a:rPr lang="en-US" sz="1400" dirty="0" err="1" smtClean="0">
                <a:latin typeface="Comic Sans MS" pitchFamily="66" charset="0"/>
              </a:rPr>
              <a:t>getFightPoints</a:t>
            </a:r>
            <a:r>
              <a:rPr lang="en-US" sz="1400" dirty="0" smtClean="0">
                <a:latin typeface="Comic Sans MS" pitchFamily="66" charset="0"/>
              </a:rPr>
              <a:t>( </a:t>
            </a:r>
            <a:r>
              <a:rPr lang="en-US" sz="1400" dirty="0">
                <a:latin typeface="Comic Sans MS" pitchFamily="66" charset="0"/>
              </a:rPr>
              <a:t>);</a:t>
            </a:r>
          </a:p>
          <a:p>
            <a:r>
              <a:rPr lang="en-US" sz="1400" dirty="0">
                <a:latin typeface="Comic Sans MS" pitchFamily="66" charset="0"/>
              </a:rPr>
              <a:t>      </a:t>
            </a:r>
            <a:r>
              <a:rPr lang="en-US" sz="1400" dirty="0" smtClean="0">
                <a:latin typeface="Comic Sans MS" pitchFamily="66" charset="0"/>
              </a:rPr>
              <a:t>    </a:t>
            </a:r>
            <a:r>
              <a:rPr lang="en-US" sz="1400" dirty="0" err="1" smtClean="0">
                <a:latin typeface="Comic Sans MS" pitchFamily="66" charset="0"/>
              </a:rPr>
              <a:t>int</a:t>
            </a:r>
            <a:r>
              <a:rPr lang="en-US" sz="1400" dirty="0" smtClean="0">
                <a:latin typeface="Comic Sans MS" pitchFamily="66" charset="0"/>
              </a:rPr>
              <a:t> </a:t>
            </a:r>
            <a:r>
              <a:rPr lang="en-US" sz="1400" dirty="0" err="1" smtClean="0">
                <a:latin typeface="Comic Sans MS" pitchFamily="66" charset="0"/>
              </a:rPr>
              <a:t>getWeapons</a:t>
            </a:r>
            <a:r>
              <a:rPr lang="en-US" sz="1400" dirty="0" smtClean="0">
                <a:latin typeface="Comic Sans MS" pitchFamily="66" charset="0"/>
              </a:rPr>
              <a:t>( );</a:t>
            </a:r>
            <a:endParaRPr lang="en-US" sz="1200" dirty="0">
              <a:latin typeface="Comic Sans MS" pitchFamily="66" charset="0"/>
            </a:endParaRPr>
          </a:p>
          <a:p>
            <a:r>
              <a:rPr lang="en-US" sz="1400" dirty="0" smtClean="0">
                <a:latin typeface="Comic Sans MS" pitchFamily="66" charset="0"/>
              </a:rPr>
              <a:t>};</a:t>
            </a:r>
            <a:endParaRPr lang="en-US" sz="14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          </a:t>
            </a:r>
          </a:p>
          <a:p>
            <a:pPr>
              <a:buFontTx/>
              <a:buChar char="•"/>
            </a:pPr>
            <a:endParaRPr lang="en-US" sz="1400" dirty="0">
              <a:latin typeface="Comic Sans MS" pitchFamily="66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581400" y="3352800"/>
            <a:ext cx="2592376" cy="350865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public class </a:t>
            </a:r>
            <a:r>
              <a:rPr lang="en-US" sz="1400" dirty="0" smtClean="0">
                <a:latin typeface="Comic Sans MS" pitchFamily="66" charset="0"/>
              </a:rPr>
              <a:t>Elf</a:t>
            </a:r>
            <a:endParaRPr lang="en-US" sz="14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{</a:t>
            </a:r>
          </a:p>
          <a:p>
            <a:r>
              <a:rPr lang="en-US" sz="1400" dirty="0">
                <a:latin typeface="Comic Sans MS" pitchFamily="66" charset="0"/>
              </a:rPr>
              <a:t>     private:</a:t>
            </a:r>
          </a:p>
          <a:p>
            <a:r>
              <a:rPr lang="en-US" sz="1400" dirty="0">
                <a:latin typeface="Comic Sans MS" pitchFamily="66" charset="0"/>
              </a:rPr>
              <a:t>          string name;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 strength;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 smtClean="0">
                <a:latin typeface="Comic Sans MS" pitchFamily="66" charset="0"/>
              </a:rPr>
              <a:t>magicSpells</a:t>
            </a:r>
            <a:r>
              <a:rPr lang="en-US" sz="1400" dirty="0" smtClean="0">
                <a:latin typeface="Comic Sans MS" pitchFamily="66" charset="0"/>
              </a:rPr>
              <a:t>;</a:t>
            </a:r>
            <a:endParaRPr lang="en-US" sz="1400" dirty="0">
              <a:latin typeface="Comic Sans MS" pitchFamily="66" charset="0"/>
            </a:endParaRPr>
          </a:p>
          <a:p>
            <a:r>
              <a:rPr lang="en-US" sz="1200" dirty="0">
                <a:latin typeface="Comic Sans MS" pitchFamily="66" charset="0"/>
              </a:rPr>
              <a:t>     </a:t>
            </a:r>
          </a:p>
          <a:p>
            <a:r>
              <a:rPr lang="en-US" sz="1400" dirty="0">
                <a:latin typeface="Comic Sans MS" pitchFamily="66" charset="0"/>
              </a:rPr>
              <a:t>   </a:t>
            </a:r>
          </a:p>
          <a:p>
            <a:r>
              <a:rPr lang="en-US" sz="1400" dirty="0">
                <a:latin typeface="Comic Sans MS" pitchFamily="66" charset="0"/>
              </a:rPr>
              <a:t>     public: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smtClean="0">
                <a:latin typeface="Comic Sans MS" pitchFamily="66" charset="0"/>
              </a:rPr>
              <a:t>Elf( </a:t>
            </a:r>
            <a:r>
              <a:rPr lang="en-US" sz="1400" dirty="0">
                <a:latin typeface="Comic Sans MS" pitchFamily="66" charset="0"/>
              </a:rPr>
              <a:t>);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smtClean="0">
                <a:latin typeface="Comic Sans MS" pitchFamily="66" charset="0"/>
              </a:rPr>
              <a:t>Elf(string</a:t>
            </a:r>
            <a:r>
              <a:rPr lang="en-US" sz="1400" dirty="0">
                <a:latin typeface="Comic Sans MS" pitchFamily="66" charset="0"/>
              </a:rPr>
              <a:t>,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,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);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>
                <a:latin typeface="Comic Sans MS" pitchFamily="66" charset="0"/>
              </a:rPr>
              <a:t>getFightPoints</a:t>
            </a:r>
            <a:r>
              <a:rPr lang="en-US" sz="1400" dirty="0">
                <a:latin typeface="Comic Sans MS" pitchFamily="66" charset="0"/>
              </a:rPr>
              <a:t>( );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 smtClean="0">
                <a:latin typeface="Comic Sans MS" pitchFamily="66" charset="0"/>
              </a:rPr>
              <a:t>getMagicSpells</a:t>
            </a:r>
            <a:r>
              <a:rPr lang="en-US" sz="1400" dirty="0" smtClean="0">
                <a:latin typeface="Comic Sans MS" pitchFamily="66" charset="0"/>
              </a:rPr>
              <a:t>( </a:t>
            </a:r>
            <a:r>
              <a:rPr lang="en-US" sz="1400" dirty="0">
                <a:latin typeface="Comic Sans MS" pitchFamily="66" charset="0"/>
              </a:rPr>
              <a:t>);</a:t>
            </a:r>
            <a:endParaRPr lang="en-US" sz="12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};</a:t>
            </a:r>
          </a:p>
          <a:p>
            <a:r>
              <a:rPr lang="en-US" sz="1400" dirty="0" smtClean="0">
                <a:latin typeface="Comic Sans MS" pitchFamily="66" charset="0"/>
              </a:rPr>
              <a:t>          </a:t>
            </a:r>
            <a:endParaRPr lang="en-US" sz="1400" dirty="0">
              <a:latin typeface="Comic Sans MS" pitchFamily="66" charset="0"/>
            </a:endParaRPr>
          </a:p>
          <a:p>
            <a:pPr>
              <a:buFontTx/>
              <a:buChar char="•"/>
            </a:pPr>
            <a:endParaRPr lang="en-US" sz="1400" dirty="0">
              <a:latin typeface="Comic Sans MS" pitchFamily="66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244132" y="3352800"/>
            <a:ext cx="2489784" cy="350865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public class </a:t>
            </a:r>
            <a:r>
              <a:rPr lang="en-US" sz="1400" dirty="0" smtClean="0">
                <a:latin typeface="Comic Sans MS" pitchFamily="66" charset="0"/>
              </a:rPr>
              <a:t>Fairy</a:t>
            </a:r>
            <a:endParaRPr lang="en-US" sz="14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{</a:t>
            </a:r>
          </a:p>
          <a:p>
            <a:r>
              <a:rPr lang="en-US" sz="1400" dirty="0">
                <a:latin typeface="Comic Sans MS" pitchFamily="66" charset="0"/>
              </a:rPr>
              <a:t>     private:</a:t>
            </a:r>
          </a:p>
          <a:p>
            <a:r>
              <a:rPr lang="en-US" sz="1400" dirty="0">
                <a:latin typeface="Comic Sans MS" pitchFamily="66" charset="0"/>
              </a:rPr>
              <a:t>          string name;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 strength;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smtClean="0">
                <a:latin typeface="Comic Sans MS" pitchFamily="66" charset="0"/>
              </a:rPr>
              <a:t>wisdom;</a:t>
            </a:r>
            <a:endParaRPr lang="en-US" sz="1400" dirty="0">
              <a:latin typeface="Comic Sans MS" pitchFamily="66" charset="0"/>
            </a:endParaRPr>
          </a:p>
          <a:p>
            <a:r>
              <a:rPr lang="en-US" sz="1200" dirty="0">
                <a:latin typeface="Comic Sans MS" pitchFamily="66" charset="0"/>
              </a:rPr>
              <a:t>     </a:t>
            </a:r>
          </a:p>
          <a:p>
            <a:r>
              <a:rPr lang="en-US" sz="1400" dirty="0">
                <a:latin typeface="Comic Sans MS" pitchFamily="66" charset="0"/>
              </a:rPr>
              <a:t>   </a:t>
            </a:r>
          </a:p>
          <a:p>
            <a:r>
              <a:rPr lang="en-US" sz="1400" dirty="0">
                <a:latin typeface="Comic Sans MS" pitchFamily="66" charset="0"/>
              </a:rPr>
              <a:t>     public: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smtClean="0">
                <a:latin typeface="Comic Sans MS" pitchFamily="66" charset="0"/>
              </a:rPr>
              <a:t>Fairy( </a:t>
            </a:r>
            <a:r>
              <a:rPr lang="en-US" sz="1400" dirty="0">
                <a:latin typeface="Comic Sans MS" pitchFamily="66" charset="0"/>
              </a:rPr>
              <a:t>);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smtClean="0">
                <a:latin typeface="Comic Sans MS" pitchFamily="66" charset="0"/>
              </a:rPr>
              <a:t>Fairy(string</a:t>
            </a:r>
            <a:r>
              <a:rPr lang="en-US" sz="1400" dirty="0">
                <a:latin typeface="Comic Sans MS" pitchFamily="66" charset="0"/>
              </a:rPr>
              <a:t>,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,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);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>
                <a:latin typeface="Comic Sans MS" pitchFamily="66" charset="0"/>
              </a:rPr>
              <a:t>getFightPoints</a:t>
            </a:r>
            <a:r>
              <a:rPr lang="en-US" sz="1400" dirty="0">
                <a:latin typeface="Comic Sans MS" pitchFamily="66" charset="0"/>
              </a:rPr>
              <a:t>( );</a:t>
            </a:r>
          </a:p>
          <a:p>
            <a:r>
              <a:rPr lang="en-US" sz="1400" dirty="0">
                <a:latin typeface="Comic Sans MS" pitchFamily="66" charset="0"/>
              </a:rPr>
              <a:t>          </a:t>
            </a:r>
            <a:r>
              <a:rPr lang="en-US" sz="1400" dirty="0" err="1">
                <a:latin typeface="Comic Sans MS" pitchFamily="66" charset="0"/>
              </a:rPr>
              <a:t>int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 smtClean="0">
                <a:latin typeface="Comic Sans MS" pitchFamily="66" charset="0"/>
              </a:rPr>
              <a:t>getWisdom</a:t>
            </a:r>
            <a:r>
              <a:rPr lang="en-US" sz="1400" dirty="0" smtClean="0">
                <a:latin typeface="Comic Sans MS" pitchFamily="66" charset="0"/>
              </a:rPr>
              <a:t>( </a:t>
            </a:r>
            <a:r>
              <a:rPr lang="en-US" sz="1400" dirty="0">
                <a:latin typeface="Comic Sans MS" pitchFamily="66" charset="0"/>
              </a:rPr>
              <a:t>);</a:t>
            </a:r>
            <a:endParaRPr lang="en-US" sz="12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};</a:t>
            </a:r>
          </a:p>
          <a:p>
            <a:r>
              <a:rPr lang="en-US" sz="1400" dirty="0" smtClean="0">
                <a:latin typeface="Comic Sans MS" pitchFamily="66" charset="0"/>
              </a:rPr>
              <a:t>          </a:t>
            </a:r>
            <a:endParaRPr lang="en-US" sz="1400" dirty="0">
              <a:latin typeface="Comic Sans MS" pitchFamily="66" charset="0"/>
            </a:endParaRPr>
          </a:p>
          <a:p>
            <a:pPr>
              <a:buFontTx/>
              <a:buChar char="•"/>
            </a:pPr>
            <a:endParaRPr lang="en-US" sz="1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">
  <a:themeElements>
    <a:clrScheme name="Train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CCFF"/>
      </a:accent1>
      <a:accent2>
        <a:srgbClr val="FFFF00"/>
      </a:accent2>
      <a:accent3>
        <a:srgbClr val="AAAAFF"/>
      </a:accent3>
      <a:accent4>
        <a:srgbClr val="DADADA"/>
      </a:accent4>
      <a:accent5>
        <a:srgbClr val="AAE2FF"/>
      </a:accent5>
      <a:accent6>
        <a:srgbClr val="E7E700"/>
      </a:accent6>
      <a:hlink>
        <a:srgbClr val="FF0033"/>
      </a:hlink>
      <a:folHlink>
        <a:srgbClr val="3366FF"/>
      </a:folHlink>
    </a:clrScheme>
    <a:fontScheme name="Train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rain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CC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E2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1690</TotalTime>
  <Words>3608</Words>
  <Application>Microsoft Macintosh PowerPoint</Application>
  <PresentationFormat>On-screen Show (4:3)</PresentationFormat>
  <Paragraphs>746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Comic Sans MS</vt:lpstr>
      <vt:lpstr>Tahoma</vt:lpstr>
      <vt:lpstr>Times New Roman</vt:lpstr>
      <vt:lpstr>Wingdings</vt:lpstr>
      <vt:lpstr>Arial</vt:lpstr>
      <vt:lpstr>Training</vt:lpstr>
      <vt:lpstr>Module 7  Inheritance and Polymorphism</vt:lpstr>
      <vt:lpstr>Objectives</vt:lpstr>
      <vt:lpstr>PowerPoint Presentation</vt:lpstr>
      <vt:lpstr>Topics</vt:lpstr>
      <vt:lpstr>PowerPoint Presentation</vt:lpstr>
      <vt:lpstr>Example and Terminology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create a Dwarf object …</vt:lpstr>
      <vt:lpstr>PowerPoint Presentation</vt:lpstr>
      <vt:lpstr>Hiding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Inheritance and Pointers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Virtual Functions</vt:lpstr>
      <vt:lpstr>Rules for Polymorphism</vt:lpstr>
      <vt:lpstr>PowerPoint Presentation</vt:lpstr>
      <vt:lpstr>PowerPoint Presentation</vt:lpstr>
      <vt:lpstr>PowerPoint Presentation</vt:lpstr>
      <vt:lpstr>Pure Virtual Functions</vt:lpstr>
      <vt:lpstr>PowerPoint Presentation</vt:lpstr>
      <vt:lpstr>Abstract Classes</vt:lpstr>
      <vt:lpstr>Abstract Classes</vt:lpstr>
      <vt:lpstr>PowerPoint Presentation</vt:lpstr>
      <vt:lpstr>PowerPoint Presentation</vt:lpstr>
      <vt:lpstr>PowerPoint Presentation</vt:lpstr>
      <vt:lpstr>PowerPoint Presentation</vt:lpstr>
    </vt:vector>
  </TitlesOfParts>
  <Company>UVSC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UVSC</dc:creator>
  <cp:lastModifiedBy>Microsoft Office User</cp:lastModifiedBy>
  <cp:revision>110</cp:revision>
  <dcterms:created xsi:type="dcterms:W3CDTF">2002-02-14T16:20:32Z</dcterms:created>
  <dcterms:modified xsi:type="dcterms:W3CDTF">2017-08-02T15:54:52Z</dcterms:modified>
</cp:coreProperties>
</file>