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8" r:id="rId3"/>
    <p:sldId id="303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99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5" r:id="rId39"/>
    <p:sldId id="302" r:id="rId40"/>
    <p:sldId id="30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2438400"/>
            <a:ext cx="381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mic Sans MS" pitchFamily="66" charset="0"/>
              </a:rPr>
              <a:t>Module 8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/>
            </a:r>
            <a:br>
              <a:rPr lang="en-US" dirty="0">
                <a:latin typeface="Comic Sans MS" pitchFamily="66" charset="0"/>
              </a:rPr>
            </a:br>
            <a:r>
              <a:rPr lang="en-US" sz="3600" dirty="0" smtClean="0">
                <a:latin typeface="Comic Sans MS" pitchFamily="66" charset="0"/>
              </a:rPr>
              <a:t>Templates</a:t>
            </a:r>
            <a:endParaRPr lang="en-US" sz="3600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621" y="4267200"/>
            <a:ext cx="311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Zybooks</a:t>
            </a:r>
            <a:r>
              <a:rPr lang="en-US" dirty="0" smtClean="0"/>
              <a:t> Chapter </a:t>
            </a:r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743200" y="2514600"/>
            <a:ext cx="2819400" cy="457200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2743200" y="2514600"/>
            <a:ext cx="3738563" cy="304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template &lt;class T&gt;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T biggest (T arg1, T arg2)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{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  if (arg1 &gt; arg2)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     return arg1;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  else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     return arg2;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3124200" cy="1314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/>
              <a:t>the </a:t>
            </a:r>
            <a:r>
              <a:rPr lang="en-US" sz="1600" b="1"/>
              <a:t>template prefix</a:t>
            </a:r>
            <a:r>
              <a:rPr lang="en-US" sz="1600"/>
              <a:t> tells the compiler that this is a template, so</a:t>
            </a:r>
          </a:p>
          <a:p>
            <a:r>
              <a:rPr lang="en-US" sz="1600"/>
              <a:t>treat it differently from a normal function.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286000" y="1905000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591175" y="914400"/>
            <a:ext cx="322580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the </a:t>
            </a:r>
            <a:r>
              <a:rPr lang="en-US" sz="1600" b="1"/>
              <a:t>type parameter</a:t>
            </a:r>
            <a:r>
              <a:rPr lang="en-US" sz="1600"/>
              <a:t>. The </a:t>
            </a:r>
          </a:p>
          <a:p>
            <a:r>
              <a:rPr lang="en-US" sz="1600"/>
              <a:t>identifier T is most often used, </a:t>
            </a:r>
          </a:p>
          <a:p>
            <a:r>
              <a:rPr lang="en-US" sz="1600"/>
              <a:t>but any identifier is acceptable.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>
            <a:off x="5181600" y="1676400"/>
            <a:ext cx="914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04800" y="4419600"/>
            <a:ext cx="16954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return type is T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1295400" y="3124200"/>
            <a:ext cx="14478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28098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arg1 and arg2 are of </a:t>
            </a:r>
            <a:r>
              <a:rPr lang="en-US" sz="1600" b="1"/>
              <a:t>type</a:t>
            </a:r>
            <a:r>
              <a:rPr lang="en-US" sz="1600"/>
              <a:t> </a:t>
            </a:r>
            <a:r>
              <a:rPr lang="en-US" sz="1600" b="1"/>
              <a:t>T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581400" y="457200"/>
            <a:ext cx="1935163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you may see the</a:t>
            </a:r>
          </a:p>
          <a:p>
            <a:r>
              <a:rPr lang="en-US" sz="1600"/>
              <a:t>keyword </a:t>
            </a:r>
            <a:r>
              <a:rPr lang="en-US" sz="1600">
                <a:solidFill>
                  <a:srgbClr val="FFFF00"/>
                </a:solidFill>
              </a:rPr>
              <a:t>typename</a:t>
            </a:r>
          </a:p>
          <a:p>
            <a:r>
              <a:rPr lang="en-US" sz="1600"/>
              <a:t>instead of class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4572000" y="12192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219200" y="2667000"/>
            <a:ext cx="725805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When the compiler sees this function template, it</a:t>
            </a:r>
          </a:p>
          <a:p>
            <a:r>
              <a:rPr lang="en-US">
                <a:solidFill>
                  <a:srgbClr val="CCECFF"/>
                </a:solidFill>
              </a:rPr>
              <a:t>simply makes note of the fact that the template</a:t>
            </a:r>
          </a:p>
          <a:p>
            <a:r>
              <a:rPr lang="en-US">
                <a:solidFill>
                  <a:srgbClr val="CCECFF"/>
                </a:solidFill>
              </a:rPr>
              <a:t>exists …. </a:t>
            </a:r>
            <a:r>
              <a:rPr lang="en-US" b="1" u="sng">
                <a:solidFill>
                  <a:srgbClr val="CCECFF"/>
                </a:solidFill>
              </a:rPr>
              <a:t>no code is generated</a:t>
            </a:r>
            <a:r>
              <a:rPr lang="en-US">
                <a:solidFill>
                  <a:srgbClr val="CCECFF"/>
                </a:solidFill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85800" y="1103313"/>
            <a:ext cx="7785100" cy="4832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CCECFF"/>
                </a:solidFill>
              </a:rPr>
              <a:t>When later on in your program, the compiler sees </a:t>
            </a:r>
          </a:p>
          <a:p>
            <a:r>
              <a:rPr lang="en-US" sz="2200">
                <a:solidFill>
                  <a:srgbClr val="CCECFF"/>
                </a:solidFill>
              </a:rPr>
              <a:t>a function being invoked, such as</a:t>
            </a:r>
          </a:p>
          <a:p>
            <a:endParaRPr lang="en-US" sz="2200">
              <a:solidFill>
                <a:srgbClr val="CCECFF"/>
              </a:solidFill>
            </a:endParaRPr>
          </a:p>
          <a:p>
            <a:r>
              <a:rPr lang="en-US" sz="2200">
                <a:solidFill>
                  <a:srgbClr val="CCECFF"/>
                </a:solidFill>
              </a:rPr>
              <a:t>	int a, b, c;</a:t>
            </a:r>
          </a:p>
          <a:p>
            <a:r>
              <a:rPr lang="en-US" sz="2200">
                <a:solidFill>
                  <a:srgbClr val="CCECFF"/>
                </a:solidFill>
              </a:rPr>
              <a:t>          . </a:t>
            </a:r>
          </a:p>
          <a:p>
            <a:r>
              <a:rPr lang="en-US" sz="2200">
                <a:solidFill>
                  <a:srgbClr val="CCECFF"/>
                </a:solidFill>
              </a:rPr>
              <a:t>          .</a:t>
            </a:r>
          </a:p>
          <a:p>
            <a:r>
              <a:rPr lang="en-US" sz="2200">
                <a:solidFill>
                  <a:srgbClr val="CCECFF"/>
                </a:solidFill>
              </a:rPr>
              <a:t>          .</a:t>
            </a:r>
          </a:p>
          <a:p>
            <a:r>
              <a:rPr lang="en-US" sz="2200">
                <a:solidFill>
                  <a:srgbClr val="CCECFF"/>
                </a:solidFill>
              </a:rPr>
              <a:t>	c = biggest (a,b);</a:t>
            </a:r>
          </a:p>
          <a:p>
            <a:endParaRPr lang="en-US" sz="2200">
              <a:solidFill>
                <a:srgbClr val="CCECFF"/>
              </a:solidFill>
            </a:endParaRPr>
          </a:p>
          <a:p>
            <a:r>
              <a:rPr lang="en-US" sz="2200">
                <a:solidFill>
                  <a:srgbClr val="CCECFF"/>
                </a:solidFill>
              </a:rPr>
              <a:t>The compiler looks for a function prototype that matches</a:t>
            </a:r>
          </a:p>
          <a:p>
            <a:r>
              <a:rPr lang="en-US" sz="2200">
                <a:solidFill>
                  <a:srgbClr val="CCECFF"/>
                </a:solidFill>
              </a:rPr>
              <a:t>the invocation. Failing to find one, it then looks for a</a:t>
            </a:r>
          </a:p>
          <a:p>
            <a:r>
              <a:rPr lang="en-US" sz="2200">
                <a:solidFill>
                  <a:srgbClr val="CCECFF"/>
                </a:solidFill>
              </a:rPr>
              <a:t>function template that will generate the proper function.</a:t>
            </a:r>
          </a:p>
          <a:p>
            <a:r>
              <a:rPr lang="en-US" sz="2200">
                <a:solidFill>
                  <a:srgbClr val="CCECFF"/>
                </a:solidFill>
              </a:rPr>
              <a:t>It finds the function template and generates the code</a:t>
            </a:r>
          </a:p>
          <a:p>
            <a:r>
              <a:rPr lang="en-US" sz="2200">
                <a:solidFill>
                  <a:srgbClr val="CCECFF"/>
                </a:solidFill>
              </a:rPr>
              <a:t>for the function.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2514600"/>
            <a:ext cx="3738563" cy="304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template &lt;class T&gt;</a:t>
            </a:r>
          </a:p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T</a:t>
            </a:r>
            <a:r>
              <a:rPr lang="en-US">
                <a:solidFill>
                  <a:srgbClr val="CCECFF"/>
                </a:solidFill>
                <a:latin typeface="Tahoma" pitchFamily="34" charset="0"/>
              </a:rPr>
              <a:t> biggest (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T</a:t>
            </a:r>
            <a:r>
              <a:rPr lang="en-US">
                <a:solidFill>
                  <a:srgbClr val="CCECFF"/>
                </a:solidFill>
                <a:latin typeface="Tahoma" pitchFamily="34" charset="0"/>
              </a:rPr>
              <a:t> arg1,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T</a:t>
            </a:r>
            <a:r>
              <a:rPr lang="en-US">
                <a:solidFill>
                  <a:srgbClr val="CCECFF"/>
                </a:solidFill>
                <a:latin typeface="Tahoma" pitchFamily="34" charset="0"/>
              </a:rPr>
              <a:t> arg2)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{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  if (arg1 &gt; arg2)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     return arg1;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  else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     return arg2;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724400" y="2514600"/>
            <a:ext cx="4230688" cy="304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CCECFF"/>
              </a:solidFill>
              <a:latin typeface="Tahoma" pitchFamily="34" charset="0"/>
            </a:endParaRPr>
          </a:p>
          <a:p>
            <a:r>
              <a:rPr lang="en-US">
                <a:solidFill>
                  <a:schemeClr val="tx2"/>
                </a:solidFill>
                <a:latin typeface="Tahoma" pitchFamily="34" charset="0"/>
              </a:rPr>
              <a:t>int</a:t>
            </a:r>
            <a:r>
              <a:rPr lang="en-US">
                <a:solidFill>
                  <a:srgbClr val="CCECFF"/>
                </a:solidFill>
                <a:latin typeface="Tahoma" pitchFamily="34" charset="0"/>
              </a:rPr>
              <a:t> biggest (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int</a:t>
            </a:r>
            <a:r>
              <a:rPr lang="en-US">
                <a:solidFill>
                  <a:srgbClr val="CCECFF"/>
                </a:solidFill>
                <a:latin typeface="Tahoma" pitchFamily="34" charset="0"/>
              </a:rPr>
              <a:t> arg1,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int</a:t>
            </a:r>
            <a:r>
              <a:rPr lang="en-US">
                <a:solidFill>
                  <a:srgbClr val="CCECFF"/>
                </a:solidFill>
                <a:latin typeface="Tahoma" pitchFamily="34" charset="0"/>
              </a:rPr>
              <a:t> arg2)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{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  if (arg1 &gt; arg2)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     return arg1;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  else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     return arg2;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3429000" y="3733800"/>
            <a:ext cx="990600" cy="685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133600" y="533400"/>
            <a:ext cx="4395788" cy="1314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In this case, we needed a function that</a:t>
            </a:r>
          </a:p>
          <a:p>
            <a:r>
              <a:rPr lang="en-US" sz="1600"/>
              <a:t>took two ints as parameters, so the compiler</a:t>
            </a:r>
          </a:p>
          <a:p>
            <a:r>
              <a:rPr lang="en-US" sz="1600"/>
              <a:t>took the function template and replaced the</a:t>
            </a:r>
          </a:p>
          <a:p>
            <a:r>
              <a:rPr lang="en-US" sz="1600"/>
              <a:t>type parameter </a:t>
            </a:r>
            <a:r>
              <a:rPr lang="en-US" sz="1600" b="1"/>
              <a:t>T</a:t>
            </a:r>
            <a:r>
              <a:rPr lang="en-US" sz="1600"/>
              <a:t> with the keyword </a:t>
            </a:r>
            <a:r>
              <a:rPr lang="en-US" sz="1600" b="1"/>
              <a:t>int</a:t>
            </a:r>
          </a:p>
          <a:p>
            <a:r>
              <a:rPr lang="en-US" sz="1600" b="1"/>
              <a:t>everywhere</a:t>
            </a:r>
            <a:r>
              <a:rPr lang="en-US" sz="1600"/>
              <a:t> it appeared in the template.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200400" y="5867400"/>
            <a:ext cx="4957763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b="1"/>
              <a:t>only</a:t>
            </a:r>
            <a:r>
              <a:rPr lang="en-US" sz="1600"/>
              <a:t> this one definition gets generated for type</a:t>
            </a:r>
          </a:p>
          <a:p>
            <a:r>
              <a:rPr lang="en-US" sz="1600"/>
              <a:t>int. Any subsequent invocation of </a:t>
            </a:r>
            <a:r>
              <a:rPr lang="en-US" sz="1600" i="1"/>
              <a:t>biggest (int, int)</a:t>
            </a:r>
          </a:p>
          <a:p>
            <a:r>
              <a:rPr lang="en-US" sz="1600"/>
              <a:t>will use this definition.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707188" y="2060575"/>
            <a:ext cx="2111375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an </a:t>
            </a:r>
            <a:r>
              <a:rPr lang="en-US" sz="1600" b="1"/>
              <a:t>instance</a:t>
            </a:r>
          </a:p>
          <a:p>
            <a:pPr algn="ctr"/>
            <a:r>
              <a:rPr lang="en-US" sz="1600"/>
              <a:t>or </a:t>
            </a:r>
            <a:r>
              <a:rPr lang="en-US" sz="1600" b="1"/>
              <a:t>production</a:t>
            </a:r>
            <a:r>
              <a:rPr lang="en-US" sz="1600"/>
              <a:t> of the</a:t>
            </a:r>
          </a:p>
          <a:p>
            <a:pPr algn="ctr"/>
            <a:r>
              <a:rPr lang="en-US" sz="1600"/>
              <a:t>function template.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62000" y="1079500"/>
            <a:ext cx="8175625" cy="4524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However, if later on in your program, the compiler sees </a:t>
            </a:r>
          </a:p>
          <a:p>
            <a:r>
              <a:rPr lang="en-US">
                <a:solidFill>
                  <a:srgbClr val="CCECFF"/>
                </a:solidFill>
              </a:rPr>
              <a:t>a function being invoked, such as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	double x, y, z;</a:t>
            </a:r>
          </a:p>
          <a:p>
            <a:r>
              <a:rPr lang="en-US">
                <a:solidFill>
                  <a:srgbClr val="CCECFF"/>
                </a:solidFill>
              </a:rPr>
              <a:t>          . </a:t>
            </a:r>
          </a:p>
          <a:p>
            <a:r>
              <a:rPr lang="en-US">
                <a:solidFill>
                  <a:srgbClr val="CCECFF"/>
                </a:solidFill>
              </a:rPr>
              <a:t>          .</a:t>
            </a:r>
          </a:p>
          <a:p>
            <a:r>
              <a:rPr lang="en-US">
                <a:solidFill>
                  <a:srgbClr val="CCECFF"/>
                </a:solidFill>
              </a:rPr>
              <a:t>          .</a:t>
            </a:r>
          </a:p>
          <a:p>
            <a:r>
              <a:rPr lang="en-US">
                <a:solidFill>
                  <a:srgbClr val="CCECFF"/>
                </a:solidFill>
              </a:rPr>
              <a:t>	z = biggest (x,y);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The compiler will create another function definition,</a:t>
            </a:r>
          </a:p>
          <a:p>
            <a:r>
              <a:rPr lang="en-US">
                <a:solidFill>
                  <a:srgbClr val="CCECFF"/>
                </a:solidFill>
              </a:rPr>
              <a:t>replacing the type parameter T with the keyword </a:t>
            </a:r>
          </a:p>
          <a:p>
            <a:r>
              <a:rPr lang="en-US">
                <a:solidFill>
                  <a:srgbClr val="CCECFF"/>
                </a:solidFill>
              </a:rPr>
              <a:t>double!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mic Sans MS" pitchFamily="66" charset="0"/>
              </a:rPr>
              <a:t>Summary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838200" y="2146300"/>
            <a:ext cx="8226425" cy="3786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A  function template does not generate any code when</a:t>
            </a:r>
          </a:p>
          <a:p>
            <a:r>
              <a:rPr lang="en-US">
                <a:solidFill>
                  <a:srgbClr val="CCECFF"/>
                </a:solidFill>
              </a:rPr>
              <a:t>it is encountered by the compiler.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The compiler generates the code for the function </a:t>
            </a:r>
          </a:p>
          <a:p>
            <a:r>
              <a:rPr lang="en-US">
                <a:solidFill>
                  <a:srgbClr val="CCECFF"/>
                </a:solidFill>
              </a:rPr>
              <a:t>from the template when it sees a function invocation </a:t>
            </a:r>
          </a:p>
          <a:p>
            <a:r>
              <a:rPr lang="en-US">
                <a:solidFill>
                  <a:srgbClr val="CCECFF"/>
                </a:solidFill>
              </a:rPr>
              <a:t>for which there is no existing function that matches </a:t>
            </a:r>
          </a:p>
          <a:p>
            <a:r>
              <a:rPr lang="en-US">
                <a:solidFill>
                  <a:srgbClr val="CCECFF"/>
                </a:solidFill>
              </a:rPr>
              <a:t>the signature of the call.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The type parameter is replaced by the actual data type </a:t>
            </a:r>
          </a:p>
          <a:p>
            <a:r>
              <a:rPr lang="en-US">
                <a:solidFill>
                  <a:srgbClr val="CCECFF"/>
                </a:solidFill>
              </a:rPr>
              <a:t>needed when the function is generated.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00200" y="2286000"/>
            <a:ext cx="6696064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</a:rPr>
              <a:t>It is </a:t>
            </a:r>
            <a:r>
              <a:rPr lang="en-US" dirty="0" smtClean="0">
                <a:solidFill>
                  <a:srgbClr val="CCECFF"/>
                </a:solidFill>
              </a:rPr>
              <a:t>also possible to create </a:t>
            </a:r>
            <a:r>
              <a:rPr lang="en-US" dirty="0">
                <a:solidFill>
                  <a:srgbClr val="CCECFF"/>
                </a:solidFill>
              </a:rPr>
              <a:t>a function </a:t>
            </a:r>
            <a:endParaRPr lang="en-US" dirty="0" smtClean="0">
              <a:solidFill>
                <a:srgbClr val="CCECFF"/>
              </a:solidFill>
            </a:endParaRPr>
          </a:p>
          <a:p>
            <a:r>
              <a:rPr lang="en-US" dirty="0" smtClean="0">
                <a:solidFill>
                  <a:srgbClr val="CCECFF"/>
                </a:solidFill>
              </a:rPr>
              <a:t>template </a:t>
            </a:r>
            <a:r>
              <a:rPr lang="en-US" dirty="0">
                <a:solidFill>
                  <a:srgbClr val="CCECFF"/>
                </a:solidFill>
              </a:rPr>
              <a:t>with </a:t>
            </a:r>
            <a:r>
              <a:rPr lang="en-US" dirty="0" smtClean="0">
                <a:solidFill>
                  <a:srgbClr val="CCECFF"/>
                </a:solidFill>
              </a:rPr>
              <a:t>more than one type parameter:</a:t>
            </a:r>
            <a:endParaRPr lang="en-US" dirty="0">
              <a:solidFill>
                <a:srgbClr val="CCECFF"/>
              </a:solidFill>
            </a:endParaRPr>
          </a:p>
          <a:p>
            <a:endParaRPr lang="en-US" dirty="0">
              <a:solidFill>
                <a:srgbClr val="CCECFF"/>
              </a:solidFill>
            </a:endParaRPr>
          </a:p>
          <a:p>
            <a:r>
              <a:rPr lang="en-US" dirty="0">
                <a:solidFill>
                  <a:srgbClr val="CCECFF"/>
                </a:solidFill>
              </a:rPr>
              <a:t>	template &lt;class T</a:t>
            </a:r>
            <a:r>
              <a:rPr lang="en-US" baseline="-25000" dirty="0">
                <a:solidFill>
                  <a:srgbClr val="CCECFF"/>
                </a:solidFill>
              </a:rPr>
              <a:t>1</a:t>
            </a:r>
            <a:r>
              <a:rPr lang="en-US" dirty="0">
                <a:solidFill>
                  <a:srgbClr val="CCECFF"/>
                </a:solidFill>
              </a:rPr>
              <a:t>, class T</a:t>
            </a:r>
            <a:r>
              <a:rPr lang="en-US" baseline="-25000" dirty="0">
                <a:solidFill>
                  <a:srgbClr val="CCECFF"/>
                </a:solidFill>
              </a:rPr>
              <a:t>2</a:t>
            </a:r>
            <a:r>
              <a:rPr lang="en-US" dirty="0">
                <a:solidFill>
                  <a:srgbClr val="CCECFF"/>
                </a:solidFill>
              </a:rPr>
              <a:t>&gt;</a:t>
            </a:r>
          </a:p>
          <a:p>
            <a:r>
              <a:rPr lang="en-US" dirty="0">
                <a:solidFill>
                  <a:srgbClr val="CCECFF"/>
                </a:solidFill>
              </a:rPr>
              <a:t>	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7354888" cy="3416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The type parameter need not always be replaced</a:t>
            </a:r>
          </a:p>
          <a:p>
            <a:r>
              <a:rPr lang="en-US">
                <a:solidFill>
                  <a:srgbClr val="CCECFF"/>
                </a:solidFill>
              </a:rPr>
              <a:t>with one of the basic data types. Suppose, for</a:t>
            </a:r>
          </a:p>
          <a:p>
            <a:r>
              <a:rPr lang="en-US">
                <a:solidFill>
                  <a:srgbClr val="CCECFF"/>
                </a:solidFill>
              </a:rPr>
              <a:t>example, that we wanted to find the maximum</a:t>
            </a:r>
          </a:p>
          <a:p>
            <a:r>
              <a:rPr lang="en-US">
                <a:solidFill>
                  <a:srgbClr val="CCECFF"/>
                </a:solidFill>
              </a:rPr>
              <a:t>of two length objects.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     length lengthOne, lengthTwo, lengthThree;</a:t>
            </a:r>
          </a:p>
          <a:p>
            <a:r>
              <a:rPr lang="en-US">
                <a:solidFill>
                  <a:srgbClr val="CCECFF"/>
                </a:solidFill>
              </a:rPr>
              <a:t>     . . .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     lengthThree = biggest (lengthOne, lengthTwo);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0" y="2298700"/>
            <a:ext cx="6227763" cy="304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Length</a:t>
            </a:r>
            <a:r>
              <a:rPr lang="en-US">
                <a:solidFill>
                  <a:srgbClr val="CCECFF"/>
                </a:solidFill>
              </a:rPr>
              <a:t> biggest (</a:t>
            </a:r>
            <a:r>
              <a:rPr lang="en-US">
                <a:solidFill>
                  <a:schemeClr val="tx2"/>
                </a:solidFill>
              </a:rPr>
              <a:t>Length</a:t>
            </a:r>
            <a:r>
              <a:rPr lang="en-US">
                <a:solidFill>
                  <a:srgbClr val="CCECFF"/>
                </a:solidFill>
              </a:rPr>
              <a:t> arg1, </a:t>
            </a:r>
            <a:r>
              <a:rPr lang="en-US">
                <a:solidFill>
                  <a:schemeClr val="tx2"/>
                </a:solidFill>
              </a:rPr>
              <a:t>Length</a:t>
            </a:r>
            <a:r>
              <a:rPr lang="en-US">
                <a:solidFill>
                  <a:srgbClr val="CCECFF"/>
                </a:solidFill>
              </a:rPr>
              <a:t> arg2)</a:t>
            </a:r>
          </a:p>
          <a:p>
            <a:r>
              <a:rPr lang="en-US">
                <a:solidFill>
                  <a:srgbClr val="CCECFF"/>
                </a:solidFill>
              </a:rPr>
              <a:t>{</a:t>
            </a:r>
          </a:p>
          <a:p>
            <a:r>
              <a:rPr lang="en-US">
                <a:solidFill>
                  <a:srgbClr val="CCECFF"/>
                </a:solidFill>
              </a:rPr>
              <a:t>     if (arg1 &gt; arg2)</a:t>
            </a:r>
          </a:p>
          <a:p>
            <a:r>
              <a:rPr lang="en-US">
                <a:solidFill>
                  <a:srgbClr val="CCECFF"/>
                </a:solidFill>
              </a:rPr>
              <a:t>        return arg1;</a:t>
            </a:r>
          </a:p>
          <a:p>
            <a:r>
              <a:rPr lang="en-US">
                <a:solidFill>
                  <a:srgbClr val="CCECFF"/>
                </a:solidFill>
              </a:rPr>
              <a:t>     else</a:t>
            </a:r>
          </a:p>
          <a:p>
            <a:r>
              <a:rPr lang="en-US">
                <a:solidFill>
                  <a:srgbClr val="CCECFF"/>
                </a:solidFill>
              </a:rPr>
              <a:t>        return arg2;</a:t>
            </a:r>
          </a:p>
          <a:p>
            <a:r>
              <a:rPr lang="en-US">
                <a:solidFill>
                  <a:srgbClr val="CCECFF"/>
                </a:solidFill>
              </a:rPr>
              <a:t>}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133600" y="1460500"/>
            <a:ext cx="567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The compiler would correctly generate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 rot="-2287460">
            <a:off x="4823540" y="4326899"/>
            <a:ext cx="3102131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Do you see any problems</a:t>
            </a:r>
          </a:p>
          <a:p>
            <a:r>
              <a:rPr lang="en-US" sz="2000" dirty="0"/>
              <a:t>with the code that just</a:t>
            </a:r>
          </a:p>
          <a:p>
            <a:r>
              <a:rPr lang="en-US" sz="2000" dirty="0"/>
              <a:t>got generated?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2286000" y="2298700"/>
            <a:ext cx="6227763" cy="304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Length</a:t>
            </a:r>
            <a:r>
              <a:rPr lang="en-US">
                <a:solidFill>
                  <a:srgbClr val="CCECFF"/>
                </a:solidFill>
              </a:rPr>
              <a:t> biggest (</a:t>
            </a:r>
            <a:r>
              <a:rPr lang="en-US">
                <a:solidFill>
                  <a:schemeClr val="tx2"/>
                </a:solidFill>
              </a:rPr>
              <a:t>Length</a:t>
            </a:r>
            <a:r>
              <a:rPr lang="en-US">
                <a:solidFill>
                  <a:srgbClr val="CCECFF"/>
                </a:solidFill>
              </a:rPr>
              <a:t> arg1, </a:t>
            </a:r>
            <a:r>
              <a:rPr lang="en-US">
                <a:solidFill>
                  <a:schemeClr val="tx2"/>
                </a:solidFill>
              </a:rPr>
              <a:t>Length</a:t>
            </a:r>
            <a:r>
              <a:rPr lang="en-US">
                <a:solidFill>
                  <a:srgbClr val="CCECFF"/>
                </a:solidFill>
              </a:rPr>
              <a:t> arg2)</a:t>
            </a:r>
          </a:p>
          <a:p>
            <a:r>
              <a:rPr lang="en-US">
                <a:solidFill>
                  <a:srgbClr val="CCECFF"/>
                </a:solidFill>
              </a:rPr>
              <a:t>{</a:t>
            </a:r>
          </a:p>
          <a:p>
            <a:r>
              <a:rPr lang="en-US">
                <a:solidFill>
                  <a:srgbClr val="CCECFF"/>
                </a:solidFill>
              </a:rPr>
              <a:t>     if (arg1 </a:t>
            </a:r>
            <a:r>
              <a:rPr lang="en-US">
                <a:solidFill>
                  <a:schemeClr val="tx2"/>
                </a:solidFill>
              </a:rPr>
              <a:t>&gt;</a:t>
            </a:r>
            <a:r>
              <a:rPr lang="en-US">
                <a:solidFill>
                  <a:srgbClr val="CCECFF"/>
                </a:solidFill>
              </a:rPr>
              <a:t> arg2)</a:t>
            </a:r>
          </a:p>
          <a:p>
            <a:r>
              <a:rPr lang="en-US">
                <a:solidFill>
                  <a:srgbClr val="CCECFF"/>
                </a:solidFill>
              </a:rPr>
              <a:t>        return arg1;</a:t>
            </a:r>
          </a:p>
          <a:p>
            <a:r>
              <a:rPr lang="en-US">
                <a:solidFill>
                  <a:srgbClr val="CCECFF"/>
                </a:solidFill>
              </a:rPr>
              <a:t>     else</a:t>
            </a:r>
          </a:p>
          <a:p>
            <a:r>
              <a:rPr lang="en-US">
                <a:solidFill>
                  <a:srgbClr val="CCECFF"/>
                </a:solidFill>
              </a:rPr>
              <a:t>        return arg2;</a:t>
            </a:r>
          </a:p>
          <a:p>
            <a:r>
              <a:rPr lang="en-US">
                <a:solidFill>
                  <a:srgbClr val="CCECFF"/>
                </a:solidFill>
              </a:rPr>
              <a:t>}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127125" y="903288"/>
            <a:ext cx="3678238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For efficiency, we would like to pass </a:t>
            </a:r>
          </a:p>
          <a:p>
            <a:r>
              <a:rPr lang="en-US" sz="1600"/>
              <a:t>the parameters by reference</a:t>
            </a:r>
          </a:p>
        </p:txBody>
      </p:sp>
      <p:sp>
        <p:nvSpPr>
          <p:cNvPr id="18436" name="Line 6"/>
          <p:cNvSpPr>
            <a:spLocks noChangeShapeType="1"/>
          </p:cNvSpPr>
          <p:nvPr/>
        </p:nvSpPr>
        <p:spPr bwMode="auto">
          <a:xfrm>
            <a:off x="2362200" y="1524000"/>
            <a:ext cx="4572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5410200" y="3203575"/>
            <a:ext cx="3173413" cy="1069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unless we have overloaded</a:t>
            </a:r>
          </a:p>
          <a:p>
            <a:r>
              <a:rPr lang="en-US" sz="1600"/>
              <a:t>the &gt; operator in the Length</a:t>
            </a:r>
          </a:p>
          <a:p>
            <a:r>
              <a:rPr lang="en-US" sz="1600"/>
              <a:t>class, the compiler won’t be</a:t>
            </a:r>
          </a:p>
          <a:p>
            <a:r>
              <a:rPr lang="en-US" sz="1600"/>
              <a:t>able to generate any code here.</a:t>
            </a:r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 flipH="1">
            <a:off x="5029200" y="3581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9"/>
          <p:cNvSpPr>
            <a:spLocks noChangeShapeType="1"/>
          </p:cNvSpPr>
          <p:nvPr/>
        </p:nvSpPr>
        <p:spPr bwMode="auto">
          <a:xfrm>
            <a:off x="2362200" y="1524000"/>
            <a:ext cx="22860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>
            <a:off x="2362200" y="1524000"/>
            <a:ext cx="40386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1981200"/>
            <a:ext cx="396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mic Sans MS" pitchFamily="66" charset="0"/>
              </a:rPr>
              <a:t>Objectives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298575" y="3516313"/>
            <a:ext cx="7189788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At the conclusion of this lesson, students should be able to</a:t>
            </a:r>
          </a:p>
          <a:p>
            <a:r>
              <a:rPr lang="en-US" sz="2000"/>
              <a:t>   Explain how function templates are used</a:t>
            </a:r>
          </a:p>
          <a:p>
            <a:r>
              <a:rPr lang="en-US" sz="2000"/>
              <a:t>   Correctly create a function template</a:t>
            </a:r>
          </a:p>
          <a:p>
            <a:r>
              <a:rPr lang="en-US" sz="2000"/>
              <a:t>   Use a function template in a program</a:t>
            </a:r>
          </a:p>
          <a:p>
            <a:r>
              <a:rPr lang="en-US" sz="2000"/>
              <a:t>   Explain how class templates are used</a:t>
            </a:r>
          </a:p>
          <a:p>
            <a:r>
              <a:rPr lang="en-US" sz="2000"/>
              <a:t>   Correctly create a class template</a:t>
            </a:r>
          </a:p>
          <a:p>
            <a:r>
              <a:rPr lang="en-US" sz="2000"/>
              <a:t>   Use class templates in a program</a:t>
            </a:r>
          </a:p>
        </p:txBody>
      </p:sp>
      <p:pic>
        <p:nvPicPr>
          <p:cNvPr id="3076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775" y="41957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775" y="48101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775" y="44958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775" y="39004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1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775" y="54864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1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775" y="51720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mic Sans MS" pitchFamily="66" charset="0"/>
              </a:rPr>
              <a:t>Some Rules of Thumb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43000" y="2374900"/>
            <a:ext cx="7718780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</a:rPr>
              <a:t>When creating a function template, pass parameters</a:t>
            </a:r>
          </a:p>
          <a:p>
            <a:r>
              <a:rPr lang="en-US" dirty="0">
                <a:solidFill>
                  <a:srgbClr val="CCECFF"/>
                </a:solidFill>
              </a:rPr>
              <a:t>by reference so that when used with an object, the</a:t>
            </a:r>
          </a:p>
          <a:p>
            <a:r>
              <a:rPr lang="en-US" dirty="0">
                <a:solidFill>
                  <a:srgbClr val="CCECFF"/>
                </a:solidFill>
              </a:rPr>
              <a:t>a</a:t>
            </a:r>
            <a:r>
              <a:rPr lang="en-US" dirty="0" smtClean="0">
                <a:solidFill>
                  <a:srgbClr val="CCECFF"/>
                </a:solidFill>
              </a:rPr>
              <a:t>rguments are not copied.</a:t>
            </a:r>
            <a:endParaRPr lang="en-US" dirty="0">
              <a:solidFill>
                <a:srgbClr val="CCECFF"/>
              </a:solidFill>
            </a:endParaRPr>
          </a:p>
          <a:p>
            <a:endParaRPr lang="en-US" dirty="0">
              <a:solidFill>
                <a:srgbClr val="CCECFF"/>
              </a:solidFill>
            </a:endParaRPr>
          </a:p>
          <a:p>
            <a:r>
              <a:rPr lang="en-US" dirty="0">
                <a:solidFill>
                  <a:srgbClr val="CCECFF"/>
                </a:solidFill>
              </a:rPr>
              <a:t>When using a function template with an object, any</a:t>
            </a:r>
          </a:p>
          <a:p>
            <a:r>
              <a:rPr lang="en-US" dirty="0">
                <a:solidFill>
                  <a:srgbClr val="CCECFF"/>
                </a:solidFill>
              </a:rPr>
              <a:t>operators used on the object must be overloaded in</a:t>
            </a:r>
          </a:p>
          <a:p>
            <a:r>
              <a:rPr lang="en-US" dirty="0">
                <a:solidFill>
                  <a:srgbClr val="CCECFF"/>
                </a:solidFill>
              </a:rPr>
              <a:t>the object’s class definition.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mic Sans MS" pitchFamily="66" charset="0"/>
              </a:rPr>
              <a:t>Revised Function Template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76400" y="2527300"/>
            <a:ext cx="7199313" cy="304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template &lt;class T&gt;</a:t>
            </a:r>
          </a:p>
          <a:p>
            <a:r>
              <a:rPr lang="en-US">
                <a:solidFill>
                  <a:schemeClr val="tx2"/>
                </a:solidFill>
              </a:rPr>
              <a:t>const</a:t>
            </a:r>
            <a:r>
              <a:rPr lang="en-US">
                <a:solidFill>
                  <a:srgbClr val="CCECFF"/>
                </a:solidFill>
              </a:rPr>
              <a:t> T</a:t>
            </a:r>
            <a:r>
              <a:rPr lang="en-US">
                <a:solidFill>
                  <a:schemeClr val="tx2"/>
                </a:solidFill>
              </a:rPr>
              <a:t>&amp;</a:t>
            </a:r>
            <a:r>
              <a:rPr lang="en-US">
                <a:solidFill>
                  <a:srgbClr val="CCECFF"/>
                </a:solidFill>
              </a:rPr>
              <a:t> biggest (</a:t>
            </a:r>
            <a:r>
              <a:rPr lang="en-US">
                <a:solidFill>
                  <a:schemeClr val="tx2"/>
                </a:solidFill>
              </a:rPr>
              <a:t>const</a:t>
            </a:r>
            <a:r>
              <a:rPr lang="en-US">
                <a:solidFill>
                  <a:srgbClr val="CCECFF"/>
                </a:solidFill>
              </a:rPr>
              <a:t>  T</a:t>
            </a:r>
            <a:r>
              <a:rPr lang="en-US">
                <a:solidFill>
                  <a:schemeClr val="tx2"/>
                </a:solidFill>
              </a:rPr>
              <a:t>&amp;</a:t>
            </a:r>
            <a:r>
              <a:rPr lang="en-US">
                <a:solidFill>
                  <a:srgbClr val="CCECFF"/>
                </a:solidFill>
              </a:rPr>
              <a:t> arg1, </a:t>
            </a:r>
            <a:r>
              <a:rPr lang="en-US">
                <a:solidFill>
                  <a:schemeClr val="tx2"/>
                </a:solidFill>
              </a:rPr>
              <a:t>const</a:t>
            </a:r>
            <a:r>
              <a:rPr lang="en-US">
                <a:solidFill>
                  <a:srgbClr val="CCECFF"/>
                </a:solidFill>
              </a:rPr>
              <a:t> T</a:t>
            </a:r>
            <a:r>
              <a:rPr lang="en-US">
                <a:solidFill>
                  <a:schemeClr val="tx2"/>
                </a:solidFill>
              </a:rPr>
              <a:t>&amp;</a:t>
            </a:r>
            <a:r>
              <a:rPr lang="en-US">
                <a:solidFill>
                  <a:srgbClr val="CCECFF"/>
                </a:solidFill>
              </a:rPr>
              <a:t> arg2)</a:t>
            </a:r>
          </a:p>
          <a:p>
            <a:r>
              <a:rPr lang="en-US">
                <a:solidFill>
                  <a:srgbClr val="CCECFF"/>
                </a:solidFill>
              </a:rPr>
              <a:t>{</a:t>
            </a:r>
          </a:p>
          <a:p>
            <a:r>
              <a:rPr lang="en-US">
                <a:solidFill>
                  <a:srgbClr val="CCECFF"/>
                </a:solidFill>
              </a:rPr>
              <a:t>     if (arg1 &gt; arg2)</a:t>
            </a:r>
          </a:p>
          <a:p>
            <a:r>
              <a:rPr lang="en-US">
                <a:solidFill>
                  <a:srgbClr val="CCECFF"/>
                </a:solidFill>
              </a:rPr>
              <a:t>        return arg1;</a:t>
            </a:r>
          </a:p>
          <a:p>
            <a:r>
              <a:rPr lang="en-US">
                <a:solidFill>
                  <a:srgbClr val="CCECFF"/>
                </a:solidFill>
              </a:rPr>
              <a:t>     else</a:t>
            </a:r>
          </a:p>
          <a:p>
            <a:r>
              <a:rPr lang="en-US">
                <a:solidFill>
                  <a:srgbClr val="CCECFF"/>
                </a:solidFill>
              </a:rPr>
              <a:t>        return arg2;</a:t>
            </a:r>
          </a:p>
          <a:p>
            <a:r>
              <a:rPr lang="en-US">
                <a:solidFill>
                  <a:srgbClr val="CCECFF"/>
                </a:solidFill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mic Sans MS" pitchFamily="66" charset="0"/>
              </a:rPr>
              <a:t>Templates and Overloading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8200" y="2971800"/>
            <a:ext cx="7650163" cy="2771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CCECFF"/>
                </a:solidFill>
              </a:rPr>
              <a:t>All of the functions generated from a function template</a:t>
            </a:r>
          </a:p>
          <a:p>
            <a:r>
              <a:rPr lang="en-US" sz="2200">
                <a:solidFill>
                  <a:srgbClr val="CCECFF"/>
                </a:solidFill>
              </a:rPr>
              <a:t>have the same name, with different parameter types. So,</a:t>
            </a:r>
          </a:p>
          <a:p>
            <a:r>
              <a:rPr lang="en-US" sz="2200">
                <a:solidFill>
                  <a:srgbClr val="CCECFF"/>
                </a:solidFill>
              </a:rPr>
              <a:t>by definition, these functions are overloaded, and the</a:t>
            </a:r>
          </a:p>
          <a:p>
            <a:r>
              <a:rPr lang="en-US" sz="2200">
                <a:solidFill>
                  <a:srgbClr val="CCECFF"/>
                </a:solidFill>
              </a:rPr>
              <a:t>compiler uses overloading resolution to find the right</a:t>
            </a:r>
          </a:p>
          <a:p>
            <a:r>
              <a:rPr lang="en-US" sz="2200">
                <a:solidFill>
                  <a:srgbClr val="CCECFF"/>
                </a:solidFill>
              </a:rPr>
              <a:t>function to invoke.</a:t>
            </a:r>
          </a:p>
          <a:p>
            <a:endParaRPr lang="en-US" sz="2200">
              <a:solidFill>
                <a:srgbClr val="CCECFF"/>
              </a:solidFill>
            </a:endParaRPr>
          </a:p>
          <a:p>
            <a:r>
              <a:rPr lang="en-US" sz="2200">
                <a:solidFill>
                  <a:srgbClr val="CCECFF"/>
                </a:solidFill>
              </a:rPr>
              <a:t>You could also define a function template with the same</a:t>
            </a:r>
          </a:p>
          <a:p>
            <a:r>
              <a:rPr lang="en-US" sz="2200">
                <a:solidFill>
                  <a:srgbClr val="CCECFF"/>
                </a:solidFill>
              </a:rPr>
              <a:t>name, but with a different number of parameters.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295400" y="1143000"/>
            <a:ext cx="6700838" cy="4894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Class Exercise:</a:t>
            </a:r>
          </a:p>
          <a:p>
            <a:endParaRPr lang="en-US" dirty="0"/>
          </a:p>
          <a:p>
            <a:r>
              <a:rPr lang="en-US" dirty="0"/>
              <a:t>In groups of 2-3, write a function template </a:t>
            </a:r>
          </a:p>
          <a:p>
            <a:r>
              <a:rPr lang="en-US" dirty="0"/>
              <a:t>that will do a </a:t>
            </a:r>
            <a:r>
              <a:rPr lang="en-US" dirty="0" smtClean="0"/>
              <a:t>simple sort </a:t>
            </a:r>
            <a:r>
              <a:rPr lang="en-US" dirty="0"/>
              <a:t>on an array of data.</a:t>
            </a:r>
          </a:p>
          <a:p>
            <a:endParaRPr lang="en-US" dirty="0"/>
          </a:p>
          <a:p>
            <a:r>
              <a:rPr lang="en-US" dirty="0"/>
              <a:t>Test your program with a small driver. Try</a:t>
            </a:r>
          </a:p>
          <a:p>
            <a:r>
              <a:rPr lang="en-US" dirty="0"/>
              <a:t>sorting an array of integers.</a:t>
            </a:r>
          </a:p>
          <a:p>
            <a:endParaRPr lang="en-US" dirty="0"/>
          </a:p>
          <a:p>
            <a:r>
              <a:rPr lang="en-US" dirty="0"/>
              <a:t>Use the less than operator to compare</a:t>
            </a:r>
          </a:p>
          <a:p>
            <a:r>
              <a:rPr lang="en-US" dirty="0"/>
              <a:t>elements of the array.</a:t>
            </a:r>
          </a:p>
          <a:p>
            <a:endParaRPr lang="en-US" dirty="0"/>
          </a:p>
          <a:p>
            <a:r>
              <a:rPr lang="en-US" dirty="0"/>
              <a:t>Be prepared to discuss how you would sort</a:t>
            </a:r>
          </a:p>
          <a:p>
            <a:r>
              <a:rPr lang="en-US" dirty="0"/>
              <a:t>an array of Employee objects.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0980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mic Sans MS" pitchFamily="66" charset="0"/>
              </a:rPr>
              <a:t>Class Templates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74775" y="4127500"/>
            <a:ext cx="7081838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Just as we can generalize a function by writing a</a:t>
            </a:r>
          </a:p>
          <a:p>
            <a:r>
              <a:rPr lang="en-US">
                <a:solidFill>
                  <a:srgbClr val="CCECFF"/>
                </a:solidFill>
              </a:rPr>
              <a:t>function template, we can generalize a class by</a:t>
            </a:r>
          </a:p>
          <a:p>
            <a:r>
              <a:rPr lang="en-US">
                <a:solidFill>
                  <a:srgbClr val="CCECFF"/>
                </a:solidFill>
              </a:rPr>
              <a:t>writing a </a:t>
            </a:r>
            <a:r>
              <a:rPr lang="en-US" b="1">
                <a:solidFill>
                  <a:srgbClr val="CCECFF"/>
                </a:solidFill>
              </a:rPr>
              <a:t>class template</a:t>
            </a:r>
            <a:r>
              <a:rPr lang="en-US">
                <a:solidFill>
                  <a:srgbClr val="CCECFF"/>
                </a:solidFill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880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mic Sans MS" pitchFamily="66" charset="0"/>
              </a:rPr>
              <a:t>Container Classes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06500" y="3246438"/>
            <a:ext cx="6894513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Class templates are most often used to create </a:t>
            </a:r>
          </a:p>
          <a:p>
            <a:r>
              <a:rPr lang="en-US">
                <a:solidFill>
                  <a:srgbClr val="CCECFF"/>
                </a:solidFill>
              </a:rPr>
              <a:t>container classes. Objects of a container class </a:t>
            </a:r>
          </a:p>
          <a:p>
            <a:r>
              <a:rPr lang="en-US">
                <a:solidFill>
                  <a:srgbClr val="CCECFF"/>
                </a:solidFill>
              </a:rPr>
              <a:t>hold or organize data in useful ways.  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For example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2133600" y="1524000"/>
            <a:ext cx="2438400" cy="381000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09800" y="1535113"/>
            <a:ext cx="5526088" cy="466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ECFF"/>
                </a:solidFill>
              </a:rPr>
              <a:t>template &lt;class T&gt;</a:t>
            </a:r>
          </a:p>
          <a:p>
            <a:r>
              <a:rPr lang="en-US" sz="2000">
                <a:solidFill>
                  <a:srgbClr val="CCECFF"/>
                </a:solidFill>
              </a:rPr>
              <a:t>class Box</a:t>
            </a:r>
          </a:p>
          <a:p>
            <a:r>
              <a:rPr lang="en-US" sz="2000">
                <a:solidFill>
                  <a:srgbClr val="CCECFF"/>
                </a:solidFill>
              </a:rPr>
              <a:t>{</a:t>
            </a:r>
          </a:p>
          <a:p>
            <a:r>
              <a:rPr lang="en-US" sz="2000">
                <a:solidFill>
                  <a:srgbClr val="CCECFF"/>
                </a:solidFill>
              </a:rPr>
              <a:t>   private:</a:t>
            </a:r>
          </a:p>
          <a:p>
            <a:r>
              <a:rPr lang="en-US" sz="2000">
                <a:solidFill>
                  <a:srgbClr val="CCECFF"/>
                </a:solidFill>
              </a:rPr>
              <a:t>      T dataMember;</a:t>
            </a:r>
          </a:p>
          <a:p>
            <a:r>
              <a:rPr lang="en-US" sz="2000">
                <a:solidFill>
                  <a:srgbClr val="CCECFF"/>
                </a:solidFill>
              </a:rPr>
              <a:t>   public:</a:t>
            </a:r>
          </a:p>
          <a:p>
            <a:r>
              <a:rPr lang="en-US" sz="2000">
                <a:solidFill>
                  <a:srgbClr val="CCECFF"/>
                </a:solidFill>
              </a:rPr>
              <a:t>      Box (const T&amp; data)</a:t>
            </a:r>
          </a:p>
          <a:p>
            <a:r>
              <a:rPr lang="en-US" sz="2000">
                <a:solidFill>
                  <a:srgbClr val="CCECFF"/>
                </a:solidFill>
              </a:rPr>
              <a:t>         : dataMember(data)</a:t>
            </a:r>
          </a:p>
          <a:p>
            <a:r>
              <a:rPr lang="en-US" sz="2000">
                <a:solidFill>
                  <a:srgbClr val="CCECFF"/>
                </a:solidFill>
              </a:rPr>
              <a:t>      { }</a:t>
            </a:r>
          </a:p>
          <a:p>
            <a:endParaRPr lang="en-US" sz="2000">
              <a:solidFill>
                <a:srgbClr val="CCECFF"/>
              </a:solidFill>
            </a:endParaRPr>
          </a:p>
          <a:p>
            <a:r>
              <a:rPr lang="en-US" sz="2000">
                <a:solidFill>
                  <a:srgbClr val="CCECFF"/>
                </a:solidFill>
              </a:rPr>
              <a:t>      void display ( )</a:t>
            </a:r>
          </a:p>
          <a:p>
            <a:r>
              <a:rPr lang="en-US" sz="2000">
                <a:solidFill>
                  <a:srgbClr val="CCECFF"/>
                </a:solidFill>
              </a:rPr>
              <a:t>      {</a:t>
            </a:r>
          </a:p>
          <a:p>
            <a:r>
              <a:rPr lang="en-US" sz="2000">
                <a:solidFill>
                  <a:srgbClr val="CCECFF"/>
                </a:solidFill>
              </a:rPr>
              <a:t>          cout &lt;&lt; “my content = “ &lt;&lt; dataMember;</a:t>
            </a:r>
          </a:p>
          <a:p>
            <a:r>
              <a:rPr lang="en-US" sz="2000">
                <a:solidFill>
                  <a:srgbClr val="CCECFF"/>
                </a:solidFill>
              </a:rPr>
              <a:t>      }</a:t>
            </a:r>
          </a:p>
          <a:p>
            <a:r>
              <a:rPr lang="en-US" sz="2000">
                <a:solidFill>
                  <a:srgbClr val="CCECFF"/>
                </a:solidFill>
              </a:rPr>
              <a:t>};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1219200" y="765175"/>
            <a:ext cx="16811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template prefix</a:t>
            </a:r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1905000" y="1066800"/>
            <a:ext cx="381000" cy="533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4038600" y="612775"/>
            <a:ext cx="16541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type parameter</a:t>
            </a:r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 flipH="1">
            <a:off x="4343400" y="914400"/>
            <a:ext cx="304800" cy="609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486400" y="1371600"/>
            <a:ext cx="2935288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CCFF"/>
                </a:solidFill>
              </a:rPr>
              <a:t>Keep in mind that this</a:t>
            </a:r>
          </a:p>
          <a:p>
            <a:r>
              <a:rPr lang="en-US" sz="2000">
                <a:solidFill>
                  <a:srgbClr val="CCCCFF"/>
                </a:solidFill>
              </a:rPr>
              <a:t>is not a class. It </a:t>
            </a:r>
          </a:p>
          <a:p>
            <a:r>
              <a:rPr lang="en-US" sz="2000">
                <a:solidFill>
                  <a:srgbClr val="CCCCFF"/>
                </a:solidFill>
              </a:rPr>
              <a:t>is only a template that</a:t>
            </a:r>
          </a:p>
          <a:p>
            <a:r>
              <a:rPr lang="en-US" sz="2000">
                <a:solidFill>
                  <a:srgbClr val="CCCCFF"/>
                </a:solidFill>
              </a:rPr>
              <a:t>the compiler can use to</a:t>
            </a:r>
          </a:p>
          <a:p>
            <a:r>
              <a:rPr lang="en-US" sz="2000">
                <a:solidFill>
                  <a:srgbClr val="CCCCFF"/>
                </a:solidFill>
              </a:rPr>
              <a:t>create a class, when it</a:t>
            </a:r>
          </a:p>
          <a:p>
            <a:r>
              <a:rPr lang="en-US" sz="2000">
                <a:solidFill>
                  <a:srgbClr val="CCCCFF"/>
                </a:solidFill>
              </a:rPr>
              <a:t>needs one.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2057400" y="3886200"/>
            <a:ext cx="609600" cy="381000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93725" y="5170488"/>
            <a:ext cx="19462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the template name</a:t>
            </a: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V="1">
            <a:off x="1752600" y="4191000"/>
            <a:ext cx="533400" cy="990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2667000" y="3886200"/>
            <a:ext cx="685800" cy="381000"/>
          </a:xfrm>
          <a:prstGeom prst="rect">
            <a:avLst/>
          </a:prstGeom>
          <a:solidFill>
            <a:srgbClr val="008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971800" y="5184775"/>
            <a:ext cx="2092239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type </a:t>
            </a:r>
            <a:r>
              <a:rPr lang="en-US" sz="1600" dirty="0" smtClean="0">
                <a:solidFill>
                  <a:schemeClr val="tx2"/>
                </a:solidFill>
              </a:rPr>
              <a:t>argument…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replaces the type</a:t>
            </a:r>
          </a:p>
          <a:p>
            <a:r>
              <a:rPr lang="en-US" sz="1600" dirty="0">
                <a:solidFill>
                  <a:schemeClr val="tx2"/>
                </a:solidFill>
              </a:rPr>
              <a:t>parameter in the</a:t>
            </a:r>
          </a:p>
          <a:p>
            <a:r>
              <a:rPr lang="en-US" sz="1600" dirty="0">
                <a:solidFill>
                  <a:schemeClr val="tx2"/>
                </a:solidFill>
              </a:rPr>
              <a:t>class template</a:t>
            </a:r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 flipH="1" flipV="1">
            <a:off x="3048000" y="4191000"/>
            <a:ext cx="457200" cy="1066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3352800" y="3886200"/>
            <a:ext cx="1066800" cy="381000"/>
          </a:xfrm>
          <a:prstGeom prst="rect">
            <a:avLst/>
          </a:prstGeom>
          <a:solidFill>
            <a:srgbClr val="99330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3581400" y="4724400"/>
            <a:ext cx="17287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the object name</a:t>
            </a:r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 flipV="1">
            <a:off x="4038600" y="4267200"/>
            <a:ext cx="22860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4419600" y="3886200"/>
            <a:ext cx="685800" cy="3810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5105400" y="5257800"/>
            <a:ext cx="17494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constructor </a:t>
            </a:r>
          </a:p>
          <a:p>
            <a:r>
              <a:rPr lang="en-US" sz="1600" dirty="0" err="1">
                <a:solidFill>
                  <a:schemeClr val="tx2"/>
                </a:solidFill>
              </a:rPr>
              <a:t>i</a:t>
            </a:r>
            <a:r>
              <a:rPr lang="en-US" sz="1600" dirty="0" err="1" smtClean="0">
                <a:solidFill>
                  <a:schemeClr val="tx2"/>
                </a:solidFill>
              </a:rPr>
              <a:t>nt</a:t>
            </a:r>
            <a:r>
              <a:rPr lang="en-US" sz="1600" dirty="0" smtClean="0">
                <a:solidFill>
                  <a:schemeClr val="tx2"/>
                </a:solidFill>
              </a:rPr>
              <a:t> parameter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 flipV="1">
            <a:off x="4648200" y="4191000"/>
            <a:ext cx="12954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Text Box 2"/>
          <p:cNvSpPr txBox="1">
            <a:spLocks noChangeArrowheads="1"/>
          </p:cNvSpPr>
          <p:nvPr/>
        </p:nvSpPr>
        <p:spPr bwMode="auto">
          <a:xfrm>
            <a:off x="1143000" y="1984375"/>
            <a:ext cx="7469188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Using the same mechanism as we did for a</a:t>
            </a:r>
          </a:p>
          <a:p>
            <a:r>
              <a:rPr lang="en-US">
                <a:solidFill>
                  <a:srgbClr val="CCECFF"/>
                </a:solidFill>
              </a:rPr>
              <a:t>function template, the compiler generates no code</a:t>
            </a:r>
          </a:p>
          <a:p>
            <a:r>
              <a:rPr lang="en-US">
                <a:solidFill>
                  <a:srgbClr val="CCECFF"/>
                </a:solidFill>
              </a:rPr>
              <a:t>when it encounters a class template, but generates</a:t>
            </a:r>
          </a:p>
          <a:p>
            <a:r>
              <a:rPr lang="en-US">
                <a:solidFill>
                  <a:srgbClr val="CCECFF"/>
                </a:solidFill>
              </a:rPr>
              <a:t>a real class definition when it sees a statement like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	Box&lt;int&gt; myBox (5);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1984375"/>
            <a:ext cx="3857625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CCECFF"/>
              </a:solidFill>
              <a:latin typeface="Tahoma" pitchFamily="34" charset="0"/>
            </a:endParaRPr>
          </a:p>
          <a:p>
            <a:endParaRPr lang="en-US">
              <a:solidFill>
                <a:srgbClr val="CCECFF"/>
              </a:solidFill>
              <a:latin typeface="Tahoma" pitchFamily="34" charset="0"/>
            </a:endParaRPr>
          </a:p>
          <a:p>
            <a:endParaRPr lang="en-US">
              <a:solidFill>
                <a:srgbClr val="CCECFF"/>
              </a:solidFill>
              <a:latin typeface="Tahoma" pitchFamily="34" charset="0"/>
            </a:endParaRPr>
          </a:p>
          <a:p>
            <a:endParaRPr lang="en-US">
              <a:solidFill>
                <a:srgbClr val="CCECFF"/>
              </a:solidFill>
              <a:latin typeface="Tahoma" pitchFamily="34" charset="0"/>
            </a:endParaRPr>
          </a:p>
          <a:p>
            <a:endParaRPr lang="en-US">
              <a:solidFill>
                <a:srgbClr val="CCECFF"/>
              </a:solidFill>
              <a:latin typeface="Tahoma" pitchFamily="34" charset="0"/>
            </a:endParaRP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	</a:t>
            </a:r>
            <a:r>
              <a:rPr lang="en-US">
                <a:solidFill>
                  <a:srgbClr val="CCECFF"/>
                </a:solidFill>
              </a:rPr>
              <a:t>Box&lt;int&gt; myBox (5);</a:t>
            </a:r>
          </a:p>
        </p:txBody>
      </p:sp>
      <p:sp>
        <p:nvSpPr>
          <p:cNvPr id="27651" name="AutoShape 3"/>
          <p:cNvSpPr>
            <a:spLocks/>
          </p:cNvSpPr>
          <p:nvPr/>
        </p:nvSpPr>
        <p:spPr bwMode="auto">
          <a:xfrm rot="-5400000">
            <a:off x="2667000" y="3048000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447800" y="2441575"/>
            <a:ext cx="390525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this is the class name for the class</a:t>
            </a:r>
          </a:p>
          <a:p>
            <a:r>
              <a:rPr lang="en-US" sz="1800" dirty="0">
                <a:solidFill>
                  <a:schemeClr val="tx2"/>
                </a:solidFill>
              </a:rPr>
              <a:t>just generated, usually pronounced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“Box of </a:t>
            </a:r>
            <a:r>
              <a:rPr lang="en-US" sz="1800" dirty="0" err="1" smtClean="0">
                <a:solidFill>
                  <a:schemeClr val="tx2"/>
                </a:solidFill>
              </a:rPr>
              <a:t>int</a:t>
            </a:r>
            <a:r>
              <a:rPr lang="en-US" sz="1800" dirty="0" smtClean="0">
                <a:solidFill>
                  <a:schemeClr val="tx2"/>
                </a:solidFill>
              </a:rPr>
              <a:t>”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371600" y="2514600"/>
            <a:ext cx="6967538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A different class definition would be generated</a:t>
            </a:r>
          </a:p>
          <a:p>
            <a:r>
              <a:rPr lang="en-US">
                <a:solidFill>
                  <a:srgbClr val="CCECFF"/>
                </a:solidFill>
              </a:rPr>
              <a:t>by the statement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	Box&lt;char*&gt; myName(“Roger”);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3111" y="1537384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Project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4629" y="2807003"/>
            <a:ext cx="60628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At the end of this lesson, you will </a:t>
            </a:r>
            <a:r>
              <a:rPr lang="en-US" sz="2000" dirty="0" smtClean="0">
                <a:latin typeface="Comic Sans MS" pitchFamily="66" charset="0"/>
              </a:rPr>
              <a:t>make your </a:t>
            </a:r>
          </a:p>
          <a:p>
            <a:r>
              <a:rPr lang="en-US" sz="2000" dirty="0" err="1" smtClean="0">
                <a:latin typeface="Comic Sans MS" pitchFamily="66" charset="0"/>
              </a:rPr>
              <a:t>DynArray</a:t>
            </a:r>
            <a:r>
              <a:rPr lang="en-US" sz="2000" dirty="0" smtClean="0">
                <a:latin typeface="Comic Sans MS" pitchFamily="66" charset="0"/>
              </a:rPr>
              <a:t> class generic using templates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dirty="0" smtClean="0">
                <a:latin typeface="Comic Sans MS" pitchFamily="66" charset="0"/>
              </a:rPr>
              <a:t>program specification appears at the end of </a:t>
            </a:r>
          </a:p>
          <a:p>
            <a:r>
              <a:rPr lang="en-US" sz="2000" dirty="0" smtClean="0">
                <a:latin typeface="Comic Sans MS" pitchFamily="66" charset="0"/>
              </a:rPr>
              <a:t>Chapter </a:t>
            </a:r>
            <a:r>
              <a:rPr lang="en-US" sz="2000" dirty="0" smtClean="0">
                <a:latin typeface="Comic Sans MS" pitchFamily="66" charset="0"/>
              </a:rPr>
              <a:t>13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571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473075" y="446088"/>
            <a:ext cx="3084513" cy="2835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ECFF"/>
                </a:solidFill>
              </a:rPr>
              <a:t>template &lt;class T&gt;</a:t>
            </a:r>
          </a:p>
          <a:p>
            <a:r>
              <a:rPr lang="en-US" sz="2000">
                <a:solidFill>
                  <a:srgbClr val="CCECFF"/>
                </a:solidFill>
              </a:rPr>
              <a:t>class Box</a:t>
            </a:r>
          </a:p>
          <a:p>
            <a:r>
              <a:rPr lang="en-US" sz="2000">
                <a:solidFill>
                  <a:srgbClr val="CCECFF"/>
                </a:solidFill>
              </a:rPr>
              <a:t>{</a:t>
            </a:r>
          </a:p>
          <a:p>
            <a:r>
              <a:rPr lang="en-US" sz="2000">
                <a:solidFill>
                  <a:srgbClr val="CCECFF"/>
                </a:solidFill>
              </a:rPr>
              <a:t>   private:</a:t>
            </a:r>
          </a:p>
          <a:p>
            <a:r>
              <a:rPr lang="en-US" sz="2000">
                <a:solidFill>
                  <a:srgbClr val="CCECFF"/>
                </a:solidFill>
              </a:rPr>
              <a:t>      T dataMember;</a:t>
            </a:r>
          </a:p>
          <a:p>
            <a:r>
              <a:rPr lang="en-US" sz="2000">
                <a:solidFill>
                  <a:srgbClr val="CCECFF"/>
                </a:solidFill>
              </a:rPr>
              <a:t>   public:</a:t>
            </a:r>
          </a:p>
          <a:p>
            <a:r>
              <a:rPr lang="en-US" sz="2000">
                <a:solidFill>
                  <a:srgbClr val="CCECFF"/>
                </a:solidFill>
              </a:rPr>
              <a:t>      Box (const T&amp; data);</a:t>
            </a:r>
          </a:p>
          <a:p>
            <a:r>
              <a:rPr lang="en-US" sz="2000">
                <a:solidFill>
                  <a:srgbClr val="CCECFF"/>
                </a:solidFill>
              </a:rPr>
              <a:t>      void display ( );</a:t>
            </a:r>
          </a:p>
          <a:p>
            <a:r>
              <a:rPr lang="en-US" sz="2000">
                <a:solidFill>
                  <a:srgbClr val="CCECFF"/>
                </a:solidFill>
              </a:rPr>
              <a:t>};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33400" y="3424238"/>
            <a:ext cx="3513138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ECFF"/>
                </a:solidFill>
              </a:rPr>
              <a:t>template &lt;class T&gt;</a:t>
            </a:r>
          </a:p>
          <a:p>
            <a:r>
              <a:rPr lang="en-US" sz="2000">
                <a:solidFill>
                  <a:srgbClr val="CCECFF"/>
                </a:solidFill>
              </a:rPr>
              <a:t>Box&lt;T&gt;:: Box(const T&amp; data)</a:t>
            </a:r>
          </a:p>
          <a:p>
            <a:r>
              <a:rPr lang="en-US" sz="2000">
                <a:solidFill>
                  <a:srgbClr val="CCECFF"/>
                </a:solidFill>
              </a:rPr>
              <a:t>   :dataMember(data)</a:t>
            </a:r>
          </a:p>
          <a:p>
            <a:r>
              <a:rPr lang="en-US" sz="2000">
                <a:solidFill>
                  <a:srgbClr val="CCECFF"/>
                </a:solidFill>
              </a:rPr>
              <a:t>{ }</a:t>
            </a:r>
          </a:p>
          <a:p>
            <a:endParaRPr lang="en-US" sz="2000">
              <a:solidFill>
                <a:srgbClr val="CCECFF"/>
              </a:solidFill>
            </a:endParaRPr>
          </a:p>
          <a:p>
            <a:r>
              <a:rPr lang="en-US" sz="2000">
                <a:solidFill>
                  <a:srgbClr val="CCECFF"/>
                </a:solidFill>
              </a:rPr>
              <a:t>template &lt;class T&gt;</a:t>
            </a:r>
          </a:p>
          <a:p>
            <a:r>
              <a:rPr lang="en-US" sz="2000">
                <a:solidFill>
                  <a:srgbClr val="CCECFF"/>
                </a:solidFill>
              </a:rPr>
              <a:t>void Box&lt;T&gt;::display( )</a:t>
            </a:r>
          </a:p>
          <a:p>
            <a:r>
              <a:rPr lang="en-US" sz="2000">
                <a:solidFill>
                  <a:srgbClr val="CCECFF"/>
                </a:solidFill>
              </a:rPr>
              <a:t>{</a:t>
            </a:r>
          </a:p>
          <a:p>
            <a:r>
              <a:rPr lang="en-US" sz="2000">
                <a:solidFill>
                  <a:srgbClr val="CCECFF"/>
                </a:solidFill>
              </a:rPr>
              <a:t>   cout &lt;&lt; dataMember;</a:t>
            </a:r>
          </a:p>
          <a:p>
            <a:r>
              <a:rPr lang="en-US" sz="2000">
                <a:solidFill>
                  <a:srgbClr val="CCECFF"/>
                </a:solidFill>
              </a:rPr>
              <a:t>}</a:t>
            </a:r>
          </a:p>
          <a:p>
            <a:r>
              <a:rPr lang="en-US" sz="2000">
                <a:solidFill>
                  <a:srgbClr val="CCECFF"/>
                </a:solidFill>
              </a:rPr>
              <a:t>   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3005138" y="241300"/>
            <a:ext cx="5989637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CECFF"/>
                </a:solidFill>
              </a:rPr>
              <a:t>Writing the class with member functions</a:t>
            </a:r>
          </a:p>
          <a:p>
            <a:pPr algn="ctr"/>
            <a:r>
              <a:rPr lang="en-US">
                <a:solidFill>
                  <a:srgbClr val="CCECFF"/>
                </a:solidFill>
              </a:rPr>
              <a:t>written as out-line functions.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3581400" y="2517775"/>
            <a:ext cx="2636838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every function must begin</a:t>
            </a:r>
          </a:p>
          <a:p>
            <a:r>
              <a:rPr lang="en-US" sz="1600">
                <a:solidFill>
                  <a:schemeClr val="tx2"/>
                </a:solidFill>
              </a:rPr>
              <a:t>with a template prefix</a:t>
            </a:r>
          </a:p>
        </p:txBody>
      </p:sp>
      <p:sp>
        <p:nvSpPr>
          <p:cNvPr id="29702" name="Line 8"/>
          <p:cNvSpPr>
            <a:spLocks noChangeShapeType="1"/>
          </p:cNvSpPr>
          <p:nvPr/>
        </p:nvSpPr>
        <p:spPr bwMode="auto">
          <a:xfrm flipH="1">
            <a:off x="1676400" y="2819400"/>
            <a:ext cx="19050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3189288" y="4391025"/>
            <a:ext cx="4176712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the class name is the generic name Box&lt;T&gt;</a:t>
            </a:r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 flipH="1" flipV="1">
            <a:off x="1752600" y="4038600"/>
            <a:ext cx="144780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8080375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smtClean="0">
                <a:latin typeface="Comic Sans MS" pitchFamily="66" charset="0"/>
              </a:rPr>
              <a:t>Static Members of a Class Template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71600" y="3124200"/>
            <a:ext cx="7019870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</a:rPr>
              <a:t>A template class can have static data members</a:t>
            </a:r>
          </a:p>
          <a:p>
            <a:r>
              <a:rPr lang="en-US" dirty="0">
                <a:solidFill>
                  <a:srgbClr val="CCECFF"/>
                </a:solidFill>
              </a:rPr>
              <a:t>and static functions. When a data member is</a:t>
            </a:r>
          </a:p>
          <a:p>
            <a:r>
              <a:rPr lang="en-US" dirty="0">
                <a:solidFill>
                  <a:srgbClr val="CCECFF"/>
                </a:solidFill>
              </a:rPr>
              <a:t>declared as static, each class instantiated from</a:t>
            </a:r>
          </a:p>
          <a:p>
            <a:r>
              <a:rPr lang="en-US" dirty="0">
                <a:solidFill>
                  <a:srgbClr val="CCECFF"/>
                </a:solidFill>
              </a:rPr>
              <a:t>the class template </a:t>
            </a:r>
            <a:r>
              <a:rPr lang="en-US" u="sng" dirty="0">
                <a:solidFill>
                  <a:srgbClr val="CCECFF"/>
                </a:solidFill>
              </a:rPr>
              <a:t>has its own copy</a:t>
            </a:r>
            <a:r>
              <a:rPr lang="en-US" dirty="0">
                <a:solidFill>
                  <a:srgbClr val="CCECFF"/>
                </a:solidFill>
              </a:rPr>
              <a:t> of the </a:t>
            </a:r>
          </a:p>
          <a:p>
            <a:r>
              <a:rPr lang="en-US" dirty="0">
                <a:solidFill>
                  <a:srgbClr val="CCECFF"/>
                </a:solidFill>
              </a:rPr>
              <a:t>static data </a:t>
            </a:r>
            <a:r>
              <a:rPr lang="en-US" dirty="0" smtClean="0">
                <a:solidFill>
                  <a:srgbClr val="CCECFF"/>
                </a:solidFill>
              </a:rPr>
              <a:t>member, as expected.</a:t>
            </a:r>
            <a:endParaRPr lang="en-US" dirty="0">
              <a:solidFill>
                <a:srgbClr val="CCEC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660525" y="844550"/>
            <a:ext cx="3195638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template &lt;class T&gt;</a:t>
            </a:r>
          </a:p>
          <a:p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class Box</a:t>
            </a:r>
          </a:p>
          <a:p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{</a:t>
            </a:r>
          </a:p>
          <a:p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   private:</a:t>
            </a:r>
          </a:p>
          <a:p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      T dataMember;</a:t>
            </a:r>
          </a:p>
          <a:p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       static int refCount;</a:t>
            </a:r>
          </a:p>
          <a:p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public:</a:t>
            </a:r>
          </a:p>
          <a:p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      Box (const T&amp; data);</a:t>
            </a:r>
          </a:p>
          <a:p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      void display ( );</a:t>
            </a:r>
          </a:p>
          <a:p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};</a:t>
            </a:r>
          </a:p>
          <a:p>
            <a:endParaRPr lang="en-US" sz="2000">
              <a:solidFill>
                <a:srgbClr val="CCECFF"/>
              </a:solidFill>
              <a:latin typeface="Tahoma" pitchFamily="34" charset="0"/>
            </a:endParaRPr>
          </a:p>
          <a:p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template&lt;class T&gt;</a:t>
            </a:r>
          </a:p>
          <a:p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int Box&lt;T&gt;::refCount = 5;</a:t>
            </a:r>
          </a:p>
          <a:p>
            <a:endParaRPr lang="en-US" sz="2000">
              <a:latin typeface="Tahoma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495800" y="2409825"/>
            <a:ext cx="35988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declaration of a static data member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013325" y="4560888"/>
            <a:ext cx="32877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initializing a static data member.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301625" y="135890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mic Sans MS" pitchFamily="66" charset="0"/>
              </a:rPr>
              <a:t>Templates and Inheritance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609776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</a:rPr>
              <a:t>You can create a class template that derives from a</a:t>
            </a:r>
          </a:p>
          <a:p>
            <a:r>
              <a:rPr lang="en-US" dirty="0">
                <a:solidFill>
                  <a:srgbClr val="CCECFF"/>
                </a:solidFill>
              </a:rPr>
              <a:t>non-template base class.</a:t>
            </a:r>
          </a:p>
          <a:p>
            <a:endParaRPr lang="en-US" dirty="0">
              <a:solidFill>
                <a:srgbClr val="CCECFF"/>
              </a:solidFill>
            </a:endParaRPr>
          </a:p>
          <a:p>
            <a:r>
              <a:rPr lang="en-US" dirty="0">
                <a:solidFill>
                  <a:srgbClr val="CCECFF"/>
                </a:solidFill>
              </a:rPr>
              <a:t>You can create a class that derives from </a:t>
            </a:r>
            <a:r>
              <a:rPr lang="en-US" dirty="0" smtClean="0">
                <a:solidFill>
                  <a:srgbClr val="CCECFF"/>
                </a:solidFill>
              </a:rPr>
              <a:t>an</a:t>
            </a:r>
          </a:p>
          <a:p>
            <a:r>
              <a:rPr lang="en-US" dirty="0" smtClean="0">
                <a:solidFill>
                  <a:srgbClr val="CCECFF"/>
                </a:solidFill>
              </a:rPr>
              <a:t>instantiation of </a:t>
            </a:r>
            <a:r>
              <a:rPr lang="en-US" dirty="0">
                <a:solidFill>
                  <a:srgbClr val="CCECFF"/>
                </a:solidFill>
              </a:rPr>
              <a:t>a class template.</a:t>
            </a:r>
          </a:p>
          <a:p>
            <a:endParaRPr lang="en-US" dirty="0">
              <a:solidFill>
                <a:srgbClr val="CCECFF"/>
              </a:solidFill>
            </a:endParaRPr>
          </a:p>
          <a:p>
            <a:r>
              <a:rPr lang="en-US" dirty="0">
                <a:solidFill>
                  <a:srgbClr val="CCECFF"/>
                </a:solidFill>
              </a:rPr>
              <a:t>You can create a class template that inherits from</a:t>
            </a:r>
          </a:p>
          <a:p>
            <a:r>
              <a:rPr lang="en-US" dirty="0">
                <a:solidFill>
                  <a:srgbClr val="CCECFF"/>
                </a:solidFill>
              </a:rPr>
              <a:t>another class template.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Comic Sans MS" pitchFamily="66" charset="0"/>
              </a:rPr>
              <a:t>class Template from base class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514600" y="2057400"/>
            <a:ext cx="3768725" cy="3743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class Base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{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. . .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}</a:t>
            </a:r>
          </a:p>
          <a:p>
            <a:endParaRPr lang="en-US">
              <a:solidFill>
                <a:srgbClr val="CCECFF"/>
              </a:solidFill>
              <a:latin typeface="Tahoma" pitchFamily="34" charset="0"/>
            </a:endParaRP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template &lt;class T&gt;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class Derived : public Base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{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. . .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latin typeface="Comic Sans MS" pitchFamily="66" charset="0"/>
              </a:rPr>
              <a:t>Class from Class Template Class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438400" y="2209800"/>
            <a:ext cx="4554538" cy="3743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template &lt;class T&gt;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class Base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{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. . .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}</a:t>
            </a:r>
          </a:p>
          <a:p>
            <a:endParaRPr lang="en-US">
              <a:solidFill>
                <a:srgbClr val="CCECFF"/>
              </a:solidFill>
              <a:latin typeface="Tahoma" pitchFamily="34" charset="0"/>
            </a:endParaRP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class Derived : public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Base&lt;int&gt;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{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. . .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080125" y="2503488"/>
            <a:ext cx="2701925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note that you must</a:t>
            </a:r>
          </a:p>
          <a:p>
            <a:r>
              <a:rPr lang="en-US" sz="1600">
                <a:solidFill>
                  <a:schemeClr val="tx2"/>
                </a:solidFill>
              </a:rPr>
              <a:t>pick a specific production</a:t>
            </a:r>
          </a:p>
          <a:p>
            <a:r>
              <a:rPr lang="en-US" sz="1600">
                <a:solidFill>
                  <a:schemeClr val="tx2"/>
                </a:solidFill>
              </a:rPr>
              <a:t>of the class template Base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6477000" y="3276600"/>
            <a:ext cx="2286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Comic Sans MS" pitchFamily="66" charset="0"/>
              </a:rPr>
              <a:t>Class Template from Class Template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819400" y="1981200"/>
            <a:ext cx="4391025" cy="4473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template &lt;class T&gt;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class Base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{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. . .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}</a:t>
            </a:r>
          </a:p>
          <a:p>
            <a:endParaRPr lang="en-US">
              <a:solidFill>
                <a:srgbClr val="CCECFF"/>
              </a:solidFill>
              <a:latin typeface="Tahoma" pitchFamily="34" charset="0"/>
            </a:endParaRPr>
          </a:p>
          <a:p>
            <a:endParaRPr lang="en-US">
              <a:solidFill>
                <a:srgbClr val="CCECFF"/>
              </a:solidFill>
              <a:latin typeface="Tahoma" pitchFamily="34" charset="0"/>
            </a:endParaRP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template &lt;class T&gt;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class Derived : public Base&lt;T&gt;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{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   . . .</a:t>
            </a:r>
          </a:p>
          <a:p>
            <a:r>
              <a:rPr lang="en-US">
                <a:solidFill>
                  <a:srgbClr val="CCEC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791200" y="3736975"/>
            <a:ext cx="3132138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In this case, we inherit from</a:t>
            </a:r>
          </a:p>
          <a:p>
            <a:r>
              <a:rPr lang="en-US" sz="1600">
                <a:solidFill>
                  <a:schemeClr val="tx2"/>
                </a:solidFill>
              </a:rPr>
              <a:t>the generalized class template.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H="1">
            <a:off x="6019800" y="42672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mic Sans MS" pitchFamily="66" charset="0"/>
              </a:rPr>
              <a:t>Template Parameters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41410" y="2089854"/>
            <a:ext cx="8457765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ECFF"/>
                </a:solidFill>
              </a:rPr>
              <a:t>Template Classes </a:t>
            </a:r>
            <a:r>
              <a:rPr lang="en-US" dirty="0">
                <a:solidFill>
                  <a:srgbClr val="CCECFF"/>
                </a:solidFill>
              </a:rPr>
              <a:t>are often called </a:t>
            </a:r>
            <a:r>
              <a:rPr lang="en-US" b="1" dirty="0">
                <a:solidFill>
                  <a:srgbClr val="CCECFF"/>
                </a:solidFill>
              </a:rPr>
              <a:t>parameterized classes</a:t>
            </a:r>
          </a:p>
          <a:p>
            <a:r>
              <a:rPr lang="en-US" dirty="0">
                <a:solidFill>
                  <a:srgbClr val="CCECFF"/>
                </a:solidFill>
              </a:rPr>
              <a:t>because the compiler </a:t>
            </a:r>
            <a:r>
              <a:rPr lang="en-US" dirty="0" smtClean="0">
                <a:solidFill>
                  <a:srgbClr val="CCECFF"/>
                </a:solidFill>
              </a:rPr>
              <a:t>generates </a:t>
            </a:r>
            <a:r>
              <a:rPr lang="en-US" dirty="0">
                <a:solidFill>
                  <a:srgbClr val="CCECFF"/>
                </a:solidFill>
              </a:rPr>
              <a:t>code based on the </a:t>
            </a:r>
            <a:r>
              <a:rPr lang="en-US" dirty="0" smtClean="0">
                <a:solidFill>
                  <a:srgbClr val="CCECFF"/>
                </a:solidFill>
              </a:rPr>
              <a:t>data</a:t>
            </a:r>
          </a:p>
          <a:p>
            <a:r>
              <a:rPr lang="en-US" dirty="0">
                <a:solidFill>
                  <a:srgbClr val="CCECFF"/>
                </a:solidFill>
              </a:rPr>
              <a:t>t</a:t>
            </a:r>
            <a:r>
              <a:rPr lang="en-US" dirty="0" smtClean="0">
                <a:solidFill>
                  <a:srgbClr val="CCECFF"/>
                </a:solidFill>
              </a:rPr>
              <a:t>ype(s) </a:t>
            </a:r>
            <a:r>
              <a:rPr lang="en-US" dirty="0">
                <a:solidFill>
                  <a:srgbClr val="CCECFF"/>
                </a:solidFill>
              </a:rPr>
              <a:t>used in the actual creation of an object.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73138" y="3627438"/>
            <a:ext cx="4405312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A template parameter may be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	A type parameter</a:t>
            </a:r>
          </a:p>
          <a:p>
            <a:r>
              <a:rPr lang="en-US">
                <a:solidFill>
                  <a:srgbClr val="CCECFF"/>
                </a:solidFill>
              </a:rPr>
              <a:t>	a non-type parameter</a:t>
            </a:r>
          </a:p>
          <a:p>
            <a:r>
              <a:rPr lang="en-US">
                <a:solidFill>
                  <a:srgbClr val="CCECFF"/>
                </a:solidFill>
              </a:rPr>
              <a:t>	another template</a:t>
            </a:r>
          </a:p>
          <a:p>
            <a:endParaRPr lang="en-US">
              <a:solidFill>
                <a:srgbClr val="CCECFF"/>
              </a:solidFill>
            </a:endParaRPr>
          </a:p>
        </p:txBody>
      </p:sp>
      <p:pic>
        <p:nvPicPr>
          <p:cNvPr id="36869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4958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768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2578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572000" y="4446588"/>
            <a:ext cx="18986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template &lt;class T&gt;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032375" y="4841875"/>
            <a:ext cx="16637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template &lt;int n&gt;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495800" y="5146675"/>
            <a:ext cx="40513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template &lt;template &lt;</a:t>
            </a:r>
            <a:r>
              <a:rPr lang="en-US" sz="1600" dirty="0" err="1" smtClean="0">
                <a:solidFill>
                  <a:schemeClr val="tx2"/>
                </a:solidFill>
              </a:rPr>
              <a:t>typename</a:t>
            </a:r>
            <a:r>
              <a:rPr lang="en-US" sz="1600" dirty="0" smtClean="0">
                <a:solidFill>
                  <a:schemeClr val="tx2"/>
                </a:solidFill>
              </a:rPr>
              <a:t>&gt; </a:t>
            </a:r>
            <a:r>
              <a:rPr lang="en-US" sz="1600" dirty="0">
                <a:solidFill>
                  <a:schemeClr val="tx2"/>
                </a:solidFill>
              </a:rPr>
              <a:t>class z&gt;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mic Sans MS" pitchFamily="66" charset="0"/>
              </a:rPr>
              <a:t>Code Structure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295400" y="2679700"/>
            <a:ext cx="7423827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</a:rPr>
              <a:t>The implementations of functions defined for a</a:t>
            </a:r>
          </a:p>
          <a:p>
            <a:r>
              <a:rPr lang="en-US" dirty="0">
                <a:solidFill>
                  <a:srgbClr val="CCECFF"/>
                </a:solidFill>
              </a:rPr>
              <a:t>class template must be included in the same file</a:t>
            </a:r>
          </a:p>
          <a:p>
            <a:r>
              <a:rPr lang="en-US" dirty="0">
                <a:solidFill>
                  <a:srgbClr val="CCECFF"/>
                </a:solidFill>
              </a:rPr>
              <a:t>(the .h file) as the class definition. Otherwise, the</a:t>
            </a:r>
          </a:p>
          <a:p>
            <a:r>
              <a:rPr lang="en-US" dirty="0">
                <a:solidFill>
                  <a:srgbClr val="CCECFF"/>
                </a:solidFill>
              </a:rPr>
              <a:t>code will not link correctly</a:t>
            </a:r>
            <a:r>
              <a:rPr lang="en-US" dirty="0" smtClean="0">
                <a:solidFill>
                  <a:srgbClr val="CCECFF"/>
                </a:solidFill>
              </a:rPr>
              <a:t>.</a:t>
            </a:r>
            <a:endParaRPr lang="en-US" dirty="0">
              <a:solidFill>
                <a:srgbClr val="CCEC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1524000"/>
            <a:ext cx="627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Standard Template Library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341703" y="2514600"/>
            <a:ext cx="509466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C++ Language comes with a library</a:t>
            </a:r>
          </a:p>
          <a:p>
            <a:r>
              <a:rPr lang="en-US" sz="2000" dirty="0" smtClean="0"/>
              <a:t>of standardized container classes known</a:t>
            </a:r>
          </a:p>
          <a:p>
            <a:r>
              <a:rPr lang="en-US" sz="2000" dirty="0" smtClean="0"/>
              <a:t>as the Standard Template Library (STL).</a:t>
            </a:r>
          </a:p>
          <a:p>
            <a:endParaRPr lang="en-US" sz="2000" dirty="0"/>
          </a:p>
          <a:p>
            <a:r>
              <a:rPr lang="en-US" sz="2000" dirty="0" smtClean="0"/>
              <a:t>The basic container classes in the STL</a:t>
            </a:r>
          </a:p>
          <a:p>
            <a:r>
              <a:rPr lang="en-US" sz="2000" dirty="0" smtClean="0"/>
              <a:t>are: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vector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deque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list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set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488261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3124200" y="1295400"/>
            <a:ext cx="36607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  <a:t>Topics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667000" y="2667000"/>
            <a:ext cx="4406976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Template Parameters</a:t>
            </a:r>
          </a:p>
          <a:p>
            <a:r>
              <a:rPr lang="en-US" sz="2000" dirty="0" smtClean="0"/>
              <a:t>The Template Compilation Model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Function Templates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Class Templates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Static Members in Class Templates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4340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082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0861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3575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6591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0005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3013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1828800" y="2590800"/>
            <a:ext cx="65039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To learn a lot more about templates</a:t>
            </a:r>
          </a:p>
          <a:p>
            <a:pPr algn="ctr"/>
            <a:r>
              <a:rPr lang="en-US"/>
              <a:t>Take CS 3370, “C++ Software Development”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mic Sans MS" pitchFamily="66" charset="0"/>
              </a:rPr>
              <a:t>Function Templates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1752600" y="1917700"/>
            <a:ext cx="5372100" cy="3416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Consider the following function: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	int biggest (int arg1, int arg2)</a:t>
            </a:r>
          </a:p>
          <a:p>
            <a:r>
              <a:rPr lang="en-US">
                <a:solidFill>
                  <a:srgbClr val="CCECFF"/>
                </a:solidFill>
              </a:rPr>
              <a:t>          {</a:t>
            </a:r>
          </a:p>
          <a:p>
            <a:r>
              <a:rPr lang="en-US">
                <a:solidFill>
                  <a:srgbClr val="CCECFF"/>
                </a:solidFill>
              </a:rPr>
              <a:t>                if (arg1 &gt; arg2)</a:t>
            </a:r>
          </a:p>
          <a:p>
            <a:r>
              <a:rPr lang="en-US">
                <a:solidFill>
                  <a:srgbClr val="CCECFF"/>
                </a:solidFill>
              </a:rPr>
              <a:t>                     return arg1;</a:t>
            </a:r>
          </a:p>
          <a:p>
            <a:r>
              <a:rPr lang="en-US">
                <a:solidFill>
                  <a:srgbClr val="CCECFF"/>
                </a:solidFill>
              </a:rPr>
              <a:t>                else</a:t>
            </a:r>
          </a:p>
          <a:p>
            <a:r>
              <a:rPr lang="en-US">
                <a:solidFill>
                  <a:srgbClr val="CCECFF"/>
                </a:solidFill>
              </a:rPr>
              <a:t>                     return arg2;</a:t>
            </a:r>
          </a:p>
          <a:p>
            <a:r>
              <a:rPr lang="en-US">
                <a:solidFill>
                  <a:srgbClr val="CCECFF"/>
                </a:solidFill>
              </a:rPr>
              <a:t>          }</a:t>
            </a:r>
          </a:p>
        </p:txBody>
      </p:sp>
      <p:sp>
        <p:nvSpPr>
          <p:cNvPr id="15366" name="Text Box 6" descr="White marble"/>
          <p:cNvSpPr txBox="1">
            <a:spLocks noChangeArrowheads="1"/>
          </p:cNvSpPr>
          <p:nvPr/>
        </p:nvSpPr>
        <p:spPr bwMode="auto">
          <a:xfrm>
            <a:off x="4724400" y="5181600"/>
            <a:ext cx="3189288" cy="10699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this function very nicely finds</a:t>
            </a:r>
          </a:p>
          <a:p>
            <a:r>
              <a:rPr lang="en-US" sz="1600">
                <a:solidFill>
                  <a:schemeClr val="bg2"/>
                </a:solidFill>
              </a:rPr>
              <a:t>the maximum of two integers.</a:t>
            </a:r>
          </a:p>
          <a:p>
            <a:r>
              <a:rPr lang="en-US" sz="1600">
                <a:solidFill>
                  <a:schemeClr val="bg2"/>
                </a:solidFill>
              </a:rPr>
              <a:t>What if we also need a function</a:t>
            </a:r>
          </a:p>
          <a:p>
            <a:r>
              <a:rPr lang="en-US" sz="1600">
                <a:solidFill>
                  <a:schemeClr val="bg2"/>
                </a:solidFill>
              </a:rPr>
              <a:t>to find the max of two floats?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752600" y="1917700"/>
            <a:ext cx="6310313" cy="3416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Then we might write: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	float biggest (float arg1, float arg2)</a:t>
            </a:r>
          </a:p>
          <a:p>
            <a:r>
              <a:rPr lang="en-US">
                <a:solidFill>
                  <a:srgbClr val="CCECFF"/>
                </a:solidFill>
              </a:rPr>
              <a:t>          {</a:t>
            </a:r>
          </a:p>
          <a:p>
            <a:r>
              <a:rPr lang="en-US">
                <a:solidFill>
                  <a:srgbClr val="CCECFF"/>
                </a:solidFill>
              </a:rPr>
              <a:t>                if (arg1 &gt; arg2)</a:t>
            </a:r>
          </a:p>
          <a:p>
            <a:r>
              <a:rPr lang="en-US">
                <a:solidFill>
                  <a:srgbClr val="CCECFF"/>
                </a:solidFill>
              </a:rPr>
              <a:t>                     return arg1;</a:t>
            </a:r>
          </a:p>
          <a:p>
            <a:r>
              <a:rPr lang="en-US">
                <a:solidFill>
                  <a:srgbClr val="CCECFF"/>
                </a:solidFill>
              </a:rPr>
              <a:t>                else</a:t>
            </a:r>
          </a:p>
          <a:p>
            <a:r>
              <a:rPr lang="en-US">
                <a:solidFill>
                  <a:srgbClr val="CCECFF"/>
                </a:solidFill>
              </a:rPr>
              <a:t>                     return arg2;</a:t>
            </a:r>
          </a:p>
          <a:p>
            <a:r>
              <a:rPr lang="en-US">
                <a:solidFill>
                  <a:srgbClr val="CCECFF"/>
                </a:solidFill>
              </a:rPr>
              <a:t>         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4572000" y="3505200"/>
            <a:ext cx="4191000" cy="2362200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62000" y="3505200"/>
            <a:ext cx="3581400" cy="2362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990600" y="3590925"/>
            <a:ext cx="3382963" cy="203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u="sng">
                <a:solidFill>
                  <a:schemeClr val="bg2"/>
                </a:solidFill>
              </a:rPr>
              <a:t>int</a:t>
            </a:r>
            <a:r>
              <a:rPr lang="en-US" sz="1800">
                <a:solidFill>
                  <a:schemeClr val="bg2"/>
                </a:solidFill>
              </a:rPr>
              <a:t> biggest (</a:t>
            </a:r>
            <a:r>
              <a:rPr lang="en-US" sz="1800" u="sng">
                <a:solidFill>
                  <a:schemeClr val="bg2"/>
                </a:solidFill>
              </a:rPr>
              <a:t>int</a:t>
            </a:r>
            <a:r>
              <a:rPr lang="en-US" sz="1800">
                <a:solidFill>
                  <a:schemeClr val="bg2"/>
                </a:solidFill>
              </a:rPr>
              <a:t> arg1, </a:t>
            </a:r>
            <a:r>
              <a:rPr lang="en-US" sz="1800" u="sng">
                <a:solidFill>
                  <a:schemeClr val="bg2"/>
                </a:solidFill>
              </a:rPr>
              <a:t>int</a:t>
            </a:r>
            <a:r>
              <a:rPr lang="en-US" sz="1800">
                <a:solidFill>
                  <a:schemeClr val="bg2"/>
                </a:solidFill>
              </a:rPr>
              <a:t> arg2)</a:t>
            </a:r>
          </a:p>
          <a:p>
            <a:r>
              <a:rPr lang="en-US" sz="1800">
                <a:solidFill>
                  <a:schemeClr val="bg2"/>
                </a:solidFill>
              </a:rPr>
              <a:t>{</a:t>
            </a:r>
          </a:p>
          <a:p>
            <a:r>
              <a:rPr lang="en-US" sz="1800">
                <a:solidFill>
                  <a:schemeClr val="bg2"/>
                </a:solidFill>
              </a:rPr>
              <a:t>       if (arg1 &gt; arg2)</a:t>
            </a:r>
          </a:p>
          <a:p>
            <a:r>
              <a:rPr lang="en-US" sz="1800">
                <a:solidFill>
                  <a:schemeClr val="bg2"/>
                </a:solidFill>
              </a:rPr>
              <a:t>          return arg1;</a:t>
            </a:r>
          </a:p>
          <a:p>
            <a:r>
              <a:rPr lang="en-US" sz="1800">
                <a:solidFill>
                  <a:schemeClr val="bg2"/>
                </a:solidFill>
              </a:rPr>
              <a:t>       else</a:t>
            </a:r>
          </a:p>
          <a:p>
            <a:r>
              <a:rPr lang="en-US" sz="1800">
                <a:solidFill>
                  <a:schemeClr val="bg2"/>
                </a:solidFill>
              </a:rPr>
              <a:t>          return arg2;</a:t>
            </a:r>
          </a:p>
          <a:p>
            <a:r>
              <a:rPr lang="en-US" sz="18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4648200" y="3581400"/>
            <a:ext cx="4089400" cy="203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u="sng">
                <a:solidFill>
                  <a:schemeClr val="bg2"/>
                </a:solidFill>
              </a:rPr>
              <a:t>float</a:t>
            </a:r>
            <a:r>
              <a:rPr lang="en-US" sz="1800">
                <a:solidFill>
                  <a:schemeClr val="bg2"/>
                </a:solidFill>
              </a:rPr>
              <a:t> biggest (</a:t>
            </a:r>
            <a:r>
              <a:rPr lang="en-US" sz="1800" u="sng">
                <a:solidFill>
                  <a:schemeClr val="bg2"/>
                </a:solidFill>
              </a:rPr>
              <a:t>float</a:t>
            </a:r>
            <a:r>
              <a:rPr lang="en-US" sz="1800">
                <a:solidFill>
                  <a:schemeClr val="bg2"/>
                </a:solidFill>
              </a:rPr>
              <a:t> arg1, </a:t>
            </a:r>
            <a:r>
              <a:rPr lang="en-US" sz="1800" u="sng">
                <a:solidFill>
                  <a:schemeClr val="bg2"/>
                </a:solidFill>
              </a:rPr>
              <a:t>float</a:t>
            </a:r>
            <a:r>
              <a:rPr lang="en-US" sz="1800">
                <a:solidFill>
                  <a:schemeClr val="bg2"/>
                </a:solidFill>
              </a:rPr>
              <a:t> arg2)</a:t>
            </a:r>
          </a:p>
          <a:p>
            <a:r>
              <a:rPr lang="en-US" sz="1800">
                <a:solidFill>
                  <a:schemeClr val="bg2"/>
                </a:solidFill>
              </a:rPr>
              <a:t>{</a:t>
            </a:r>
          </a:p>
          <a:p>
            <a:r>
              <a:rPr lang="en-US" sz="1800">
                <a:solidFill>
                  <a:schemeClr val="bg2"/>
                </a:solidFill>
              </a:rPr>
              <a:t>     if (arg1 &gt; arg2)</a:t>
            </a:r>
          </a:p>
          <a:p>
            <a:r>
              <a:rPr lang="en-US" sz="1800">
                <a:solidFill>
                  <a:schemeClr val="bg2"/>
                </a:solidFill>
              </a:rPr>
              <a:t>        return arg1;</a:t>
            </a:r>
          </a:p>
          <a:p>
            <a:r>
              <a:rPr lang="en-US" sz="1800">
                <a:solidFill>
                  <a:schemeClr val="bg2"/>
                </a:solidFill>
              </a:rPr>
              <a:t>     else</a:t>
            </a:r>
          </a:p>
          <a:p>
            <a:r>
              <a:rPr lang="en-US" sz="1800">
                <a:solidFill>
                  <a:schemeClr val="bg2"/>
                </a:solidFill>
              </a:rPr>
              <a:t>        return arg2;</a:t>
            </a:r>
          </a:p>
          <a:p>
            <a:r>
              <a:rPr lang="en-US" sz="18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981200" y="1536700"/>
            <a:ext cx="63246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Notice that the only thing different about </a:t>
            </a:r>
          </a:p>
          <a:p>
            <a:r>
              <a:rPr lang="en-US">
                <a:solidFill>
                  <a:srgbClr val="CCECFF"/>
                </a:solidFill>
              </a:rPr>
              <a:t>these two functions are the data types of</a:t>
            </a:r>
          </a:p>
          <a:p>
            <a:r>
              <a:rPr lang="en-US">
                <a:solidFill>
                  <a:srgbClr val="CCECFF"/>
                </a:solidFill>
              </a:rPr>
              <a:t>the parameters and the return type.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66800" y="2590800"/>
            <a:ext cx="7415213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</a:rPr>
              <a:t>Since this is a really useful algorithm, we could</a:t>
            </a:r>
          </a:p>
          <a:p>
            <a:r>
              <a:rPr lang="en-US">
                <a:solidFill>
                  <a:srgbClr val="CCECFF"/>
                </a:solidFill>
              </a:rPr>
              <a:t>continue to write versions for the other basic data</a:t>
            </a:r>
          </a:p>
          <a:p>
            <a:r>
              <a:rPr lang="en-US">
                <a:solidFill>
                  <a:srgbClr val="CCECFF"/>
                </a:solidFill>
              </a:rPr>
              <a:t>types ….</a:t>
            </a:r>
          </a:p>
          <a:p>
            <a:endParaRPr lang="en-US">
              <a:solidFill>
                <a:srgbClr val="CCECFF"/>
              </a:solidFill>
            </a:endParaRPr>
          </a:p>
          <a:p>
            <a:r>
              <a:rPr lang="en-US">
                <a:solidFill>
                  <a:srgbClr val="CCECFF"/>
                </a:solidFill>
              </a:rPr>
              <a:t>but there must be a better solution.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2895600"/>
            <a:ext cx="6369051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</a:rPr>
              <a:t>Creating a </a:t>
            </a:r>
            <a:r>
              <a:rPr lang="en-US" b="1" i="1" dirty="0">
                <a:solidFill>
                  <a:srgbClr val="CCECFF"/>
                </a:solidFill>
              </a:rPr>
              <a:t>Function Template</a:t>
            </a:r>
            <a:r>
              <a:rPr lang="en-US" dirty="0">
                <a:solidFill>
                  <a:srgbClr val="CCECFF"/>
                </a:solidFill>
              </a:rPr>
              <a:t> allows us to</a:t>
            </a:r>
          </a:p>
          <a:p>
            <a:r>
              <a:rPr lang="en-US" dirty="0">
                <a:solidFill>
                  <a:srgbClr val="CCECFF"/>
                </a:solidFill>
              </a:rPr>
              <a:t>create a </a:t>
            </a:r>
            <a:r>
              <a:rPr lang="en-US" b="1" dirty="0">
                <a:solidFill>
                  <a:srgbClr val="CCECFF"/>
                </a:solidFill>
              </a:rPr>
              <a:t>generic </a:t>
            </a:r>
            <a:r>
              <a:rPr lang="en-US" b="1" dirty="0" smtClean="0">
                <a:solidFill>
                  <a:srgbClr val="CCECFF"/>
                </a:solidFill>
              </a:rPr>
              <a:t>function</a:t>
            </a:r>
            <a:r>
              <a:rPr lang="en-US" dirty="0" smtClean="0">
                <a:solidFill>
                  <a:srgbClr val="CCECFF"/>
                </a:solidFill>
              </a:rPr>
              <a:t>, </a:t>
            </a:r>
            <a:r>
              <a:rPr lang="en-US" dirty="0">
                <a:solidFill>
                  <a:srgbClr val="CCECFF"/>
                </a:solidFill>
              </a:rPr>
              <a:t>that can be used</a:t>
            </a:r>
          </a:p>
          <a:p>
            <a:r>
              <a:rPr lang="en-US" dirty="0">
                <a:solidFill>
                  <a:srgbClr val="CCECFF"/>
                </a:solidFill>
              </a:rPr>
              <a:t>for any parameter </a:t>
            </a:r>
            <a:r>
              <a:rPr lang="en-US" dirty="0" smtClean="0">
                <a:solidFill>
                  <a:srgbClr val="CCECFF"/>
                </a:solidFill>
              </a:rPr>
              <a:t>type with a &gt; operator.</a:t>
            </a:r>
            <a:endParaRPr lang="en-US" dirty="0">
              <a:solidFill>
                <a:srgbClr val="CCEC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Train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Training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535</TotalTime>
  <Words>1770</Words>
  <Application>Microsoft Macintosh PowerPoint</Application>
  <PresentationFormat>On-screen Show (4:3)</PresentationFormat>
  <Paragraphs>420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Comic Sans MS</vt:lpstr>
      <vt:lpstr>Tahoma</vt:lpstr>
      <vt:lpstr>Times New Roman</vt:lpstr>
      <vt:lpstr>Wingdings</vt:lpstr>
      <vt:lpstr>Training</vt:lpstr>
      <vt:lpstr>Module 8  Templates</vt:lpstr>
      <vt:lpstr>Objectives</vt:lpstr>
      <vt:lpstr>PowerPoint Presentation</vt:lpstr>
      <vt:lpstr>Topics</vt:lpstr>
      <vt:lpstr>Function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Some Rules of Thumb</vt:lpstr>
      <vt:lpstr>Revised Function Template</vt:lpstr>
      <vt:lpstr>Templates and Overloading</vt:lpstr>
      <vt:lpstr>PowerPoint Presentation</vt:lpstr>
      <vt:lpstr>Class Templates</vt:lpstr>
      <vt:lpstr>Container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Members of a Class Template</vt:lpstr>
      <vt:lpstr>PowerPoint Presentation</vt:lpstr>
      <vt:lpstr>Templates and Inheritance</vt:lpstr>
      <vt:lpstr>class Template from base class</vt:lpstr>
      <vt:lpstr>Class from Class Template Class</vt:lpstr>
      <vt:lpstr>Class Template from Class Template</vt:lpstr>
      <vt:lpstr>Template Parameters</vt:lpstr>
      <vt:lpstr>Code Structure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subject>Writing Funcation and Class Templates</dc:subject>
  <dc:creator>UVSC</dc:creator>
  <cp:lastModifiedBy>Microsoft Office User</cp:lastModifiedBy>
  <cp:revision>32</cp:revision>
  <dcterms:created xsi:type="dcterms:W3CDTF">2002-06-27T13:46:11Z</dcterms:created>
  <dcterms:modified xsi:type="dcterms:W3CDTF">2017-08-02T15:59:54Z</dcterms:modified>
  <cp:category>CNS 1350</cp:category>
</cp:coreProperties>
</file>