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9" r:id="rId4"/>
    <p:sldId id="296" r:id="rId5"/>
    <p:sldId id="297" r:id="rId6"/>
    <p:sldId id="295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8" r:id="rId18"/>
    <p:sldId id="261" r:id="rId19"/>
    <p:sldId id="279" r:id="rId20"/>
    <p:sldId id="280" r:id="rId21"/>
  </p:sldIdLst>
  <p:sldSz cx="9144000" cy="5143500" type="screen16x9"/>
  <p:notesSz cx="6858000" cy="9144000"/>
  <p:embeddedFontLst>
    <p:embeddedFont>
      <p:font typeface="Raleway ExtraBold" panose="020B0604020202020204" charset="0"/>
      <p:bold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  <p:embeddedFont>
      <p:font typeface="Raleway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C010C1-E955-4189-8EE1-3BB842DC36E1}">
  <a:tblStyle styleId="{F3C010C1-E955-4189-8EE1-3BB842DC3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144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66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02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597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49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030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56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94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87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32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23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8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com/semantic-marku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TR/html5-diff/#changed-elements" TargetMode="External"/><Relationship Id="rId5" Type="http://schemas.openxmlformats.org/officeDocument/2006/relationships/hyperlink" Target="https://www.w3schools.com/html/html5_semantic_elements.asp" TargetMode="External"/><Relationship Id="rId4" Type="http://schemas.openxmlformats.org/officeDocument/2006/relationships/hyperlink" Target="https://www.smashingmagazine.com/2011/11/html5-semantic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3" y="3267583"/>
            <a:ext cx="1072244" cy="1072244"/>
          </a:xfrm>
          <a:prstGeom prst="rect">
            <a:avLst/>
          </a:prstGeom>
        </p:spPr>
      </p:pic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605170" y="332579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Semantic Tags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3600" dirty="0" smtClean="0">
                <a:solidFill>
                  <a:schemeClr val="bg1"/>
                </a:solidFill>
              </a:rPr>
              <a:t>&amp; Why </a:t>
            </a:r>
            <a:r>
              <a:rPr lang="en" sz="3600" dirty="0" smtClean="0">
                <a:solidFill>
                  <a:srgbClr val="434343"/>
                </a:solidFill>
              </a:rPr>
              <a:t>You Should Use T</a:t>
            </a:r>
            <a:r>
              <a:rPr lang="en-GB" sz="3600" dirty="0" smtClean="0">
                <a:solidFill>
                  <a:srgbClr val="434343"/>
                </a:solidFill>
              </a:rPr>
              <a:t>hem!</a:t>
            </a:r>
            <a:endParaRPr sz="3600"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16526" y="11989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Shape 205"/>
          <p:cNvGraphicFramePr/>
          <p:nvPr>
            <p:extLst>
              <p:ext uri="{D42A27DB-BD31-4B8C-83A1-F6EECF244321}">
                <p14:modId xmlns:p14="http://schemas.microsoft.com/office/powerpoint/2010/main" val="3920609204"/>
              </p:ext>
            </p:extLst>
          </p:nvPr>
        </p:nvGraphicFramePr>
        <p:xfrm>
          <a:off x="688571" y="689052"/>
          <a:ext cx="6988676" cy="3400480"/>
        </p:xfrm>
        <a:graphic>
          <a:graphicData uri="http://schemas.openxmlformats.org/drawingml/2006/table">
            <a:tbl>
              <a:tblPr>
                <a:noFill/>
                <a:tableStyleId>{F3C010C1-E955-4189-8EE1-3BB842DC36E1}</a:tableStyleId>
              </a:tblPr>
              <a:tblGrid>
                <a:gridCol w="20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3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&lt;article&gt;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an article in a document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&lt;aside&gt;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content aside from the page content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&lt;details&gt;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additional details that the user can view or hide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&lt;figure&gt;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self-contained content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901999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</a:t>
                      </a:r>
                      <a:r>
                        <a:rPr lang="en-GB" sz="1800" dirty="0" err="1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figcaption</a:t>
                      </a: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a caption for a &lt;figure&gt; element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Shape 205"/>
          <p:cNvGraphicFramePr/>
          <p:nvPr>
            <p:extLst>
              <p:ext uri="{D42A27DB-BD31-4B8C-83A1-F6EECF244321}">
                <p14:modId xmlns:p14="http://schemas.microsoft.com/office/powerpoint/2010/main" val="2988817192"/>
              </p:ext>
            </p:extLst>
          </p:nvPr>
        </p:nvGraphicFramePr>
        <p:xfrm>
          <a:off x="688571" y="689052"/>
          <a:ext cx="6988676" cy="3390990"/>
        </p:xfrm>
        <a:graphic>
          <a:graphicData uri="http://schemas.openxmlformats.org/drawingml/2006/table">
            <a:tbl>
              <a:tblPr>
                <a:noFill/>
                <a:tableStyleId>{F3C010C1-E955-4189-8EE1-3BB842DC36E1}</a:tableStyleId>
              </a:tblPr>
              <a:tblGrid>
                <a:gridCol w="208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3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&lt;header&gt;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a header for a document or section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&lt;footer&gt;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a footer for a document or section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&lt;main&gt;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the main content of a document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</a:t>
                      </a:r>
                      <a:r>
                        <a:rPr lang="en-GB" sz="1800" dirty="0" err="1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nav</a:t>
                      </a: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navigation links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901999"/>
                  </a:ext>
                </a:extLst>
              </a:tr>
              <a:tr h="676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&lt;section&gt;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Defines a section in a document</a:t>
                      </a:r>
                      <a:endParaRPr sz="1800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Very exciting list, you have there!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 us some us some real world usage…</a:t>
            </a:r>
            <a:endParaRPr lang="en-GB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4294967295"/>
          </p:nvPr>
        </p:nvSpPr>
        <p:spPr>
          <a:xfrm>
            <a:off x="8604250" y="4591050"/>
            <a:ext cx="539750" cy="552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Shape 90"/>
          <p:cNvSpPr txBox="1"/>
          <p:nvPr/>
        </p:nvSpPr>
        <p:spPr>
          <a:xfrm>
            <a:off x="8033697" y="213476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Z</a:t>
            </a:r>
            <a:endParaRPr sz="88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" name="Shape 90"/>
          <p:cNvSpPr txBox="1"/>
          <p:nvPr/>
        </p:nvSpPr>
        <p:spPr>
          <a:xfrm>
            <a:off x="7851391" y="213476"/>
            <a:ext cx="697546" cy="64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Z</a:t>
            </a:r>
            <a:endParaRPr sz="60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4" name="Shape 90"/>
          <p:cNvSpPr txBox="1"/>
          <p:nvPr/>
        </p:nvSpPr>
        <p:spPr>
          <a:xfrm>
            <a:off x="7641867" y="-51058"/>
            <a:ext cx="697546" cy="64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Z</a:t>
            </a:r>
            <a:endParaRPr sz="4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940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is </a:t>
            </a:r>
            <a:r>
              <a:rPr lang="en" dirty="0" smtClean="0">
                <a:solidFill>
                  <a:schemeClr val="bg1"/>
                </a:solidFill>
              </a:rPr>
              <a:t>Semantic Markup </a:t>
            </a:r>
            <a:r>
              <a:rPr lang="en" dirty="0" smtClean="0"/>
              <a:t>important?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08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857" y="481902"/>
            <a:ext cx="4222638" cy="4124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891774"/>
            <a:ext cx="3719574" cy="3657017"/>
          </a:xfrm>
        </p:spPr>
        <p:txBody>
          <a:bodyPr/>
          <a:lstStyle/>
          <a:p>
            <a:r>
              <a:rPr lang="en-US" sz="4800" dirty="0" smtClean="0"/>
              <a:t>Can you spot the </a:t>
            </a:r>
            <a:r>
              <a:rPr lang="en-US" sz="4800" dirty="0" smtClean="0">
                <a:solidFill>
                  <a:srgbClr val="FFB600"/>
                </a:solidFill>
              </a:rPr>
              <a:t>article</a:t>
            </a:r>
            <a:r>
              <a:rPr lang="en-US" sz="4800" dirty="0" smtClean="0"/>
              <a:t> on this page?</a:t>
            </a:r>
            <a:endParaRPr lang="en-GB" sz="4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Shape 551"/>
          <p:cNvGrpSpPr/>
          <p:nvPr/>
        </p:nvGrpSpPr>
        <p:grpSpPr>
          <a:xfrm>
            <a:off x="8025302" y="366058"/>
            <a:ext cx="686346" cy="700480"/>
            <a:chOff x="3955900" y="2984500"/>
            <a:chExt cx="414000" cy="422525"/>
          </a:xfrm>
        </p:grpSpPr>
        <p:sp>
          <p:nvSpPr>
            <p:cNvPr id="13" name="Shape 55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55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55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37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00" y="891774"/>
            <a:ext cx="3192800" cy="3657017"/>
          </a:xfrm>
        </p:spPr>
        <p:txBody>
          <a:bodyPr/>
          <a:lstStyle/>
          <a:p>
            <a:r>
              <a:rPr lang="en-US" sz="4800" dirty="0" smtClean="0"/>
              <a:t>How about within its </a:t>
            </a:r>
            <a:r>
              <a:rPr lang="en-US" sz="4800" dirty="0" smtClean="0">
                <a:solidFill>
                  <a:srgbClr val="FFB600"/>
                </a:solidFill>
              </a:rPr>
              <a:t>markup</a:t>
            </a:r>
            <a:r>
              <a:rPr lang="en-US" sz="4800" dirty="0" smtClean="0"/>
              <a:t>?</a:t>
            </a:r>
            <a:endParaRPr lang="en-GB" sz="4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990" y="646044"/>
            <a:ext cx="4642134" cy="3944256"/>
          </a:xfrm>
          <a:prstGeom prst="rect">
            <a:avLst/>
          </a:prstGeom>
        </p:spPr>
      </p:pic>
      <p:grpSp>
        <p:nvGrpSpPr>
          <p:cNvPr id="15" name="Shape 551"/>
          <p:cNvGrpSpPr/>
          <p:nvPr/>
        </p:nvGrpSpPr>
        <p:grpSpPr>
          <a:xfrm>
            <a:off x="8025302" y="366058"/>
            <a:ext cx="686346" cy="700480"/>
            <a:chOff x="3955900" y="2984500"/>
            <a:chExt cx="414000" cy="422525"/>
          </a:xfrm>
        </p:grpSpPr>
        <p:sp>
          <p:nvSpPr>
            <p:cNvPr id="16" name="Shape 55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55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55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61" y="561561"/>
            <a:ext cx="4489528" cy="4123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852" y="701931"/>
            <a:ext cx="3192800" cy="3657017"/>
          </a:xfrm>
        </p:spPr>
        <p:txBody>
          <a:bodyPr/>
          <a:lstStyle/>
          <a:p>
            <a:r>
              <a:rPr lang="en-US" sz="4800" dirty="0" smtClean="0"/>
              <a:t>How about its shiny new </a:t>
            </a:r>
            <a:r>
              <a:rPr lang="en-US" sz="4800" dirty="0" smtClean="0">
                <a:solidFill>
                  <a:srgbClr val="FFB600"/>
                </a:solidFill>
              </a:rPr>
              <a:t>HTML5</a:t>
            </a:r>
            <a:r>
              <a:rPr lang="en-US" sz="4800" dirty="0" smtClean="0"/>
              <a:t> markup?</a:t>
            </a:r>
            <a:endParaRPr lang="en-GB" sz="4800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9" name="Shape 551"/>
          <p:cNvGrpSpPr/>
          <p:nvPr/>
        </p:nvGrpSpPr>
        <p:grpSpPr>
          <a:xfrm>
            <a:off x="8025302" y="366058"/>
            <a:ext cx="686346" cy="700480"/>
            <a:chOff x="3955900" y="2984500"/>
            <a:chExt cx="414000" cy="422525"/>
          </a:xfrm>
        </p:grpSpPr>
        <p:sp>
          <p:nvSpPr>
            <p:cNvPr id="10" name="Shape 55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55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55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6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61561" y="397565"/>
            <a:ext cx="8042839" cy="4358309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Good CSS can make bad markup invisible to the average website visitor. However, </a:t>
            </a:r>
            <a:r>
              <a:rPr lang="en-US" dirty="0">
                <a:solidFill>
                  <a:schemeClr val="bg1"/>
                </a:solidFill>
              </a:rPr>
              <a:t>no amount of styling will make bad markup more meaningful to a computerized visitor</a:t>
            </a:r>
            <a:r>
              <a:rPr lang="en-US" dirty="0"/>
              <a:t> 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81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What’s in it for </a:t>
            </a:r>
            <a:r>
              <a:rPr lang="en" dirty="0" smtClean="0">
                <a:solidFill>
                  <a:srgbClr val="FFB600"/>
                </a:solidFill>
              </a:rPr>
              <a:t>me</a:t>
            </a:r>
            <a:r>
              <a:rPr lang="en" dirty="0" smtClean="0"/>
              <a:t>, though?</a:t>
            </a:r>
            <a:endParaRPr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787973" y="2369929"/>
            <a:ext cx="4963896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Better search engine rankings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Contributing to a more accessible web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Future proofing you code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Meaning of content is no longer inferred but instead defined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Using the right tools for the job!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44216" y="894521"/>
            <a:ext cx="3326135" cy="1911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/>
              <a:t>Much of the benefits from HTML5 has mostly been for shiny new </a:t>
            </a:r>
            <a:r>
              <a:rPr lang="en-US" sz="2400" b="1" dirty="0" smtClean="0"/>
              <a:t>APIs</a:t>
            </a:r>
            <a:endParaRPr lang="en-US" sz="2400" b="1"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407070" y="891068"/>
            <a:ext cx="3543300" cy="1915124"/>
          </a:xfrm>
        </p:spPr>
        <p:txBody>
          <a:bodyPr/>
          <a:lstStyle/>
          <a:p>
            <a:r>
              <a:rPr lang="en-US" sz="2000" b="1" dirty="0" smtClean="0"/>
              <a:t>Local Storage</a:t>
            </a:r>
          </a:p>
          <a:p>
            <a:r>
              <a:rPr lang="en-US" sz="2000" b="1" dirty="0"/>
              <a:t>Web </a:t>
            </a:r>
            <a:r>
              <a:rPr lang="en-US" sz="2000" b="1" dirty="0" smtClean="0"/>
              <a:t>Workers</a:t>
            </a:r>
          </a:p>
          <a:p>
            <a:r>
              <a:rPr lang="en-US" sz="2000" b="1" dirty="0" smtClean="0"/>
              <a:t>Application Cache</a:t>
            </a:r>
          </a:p>
          <a:p>
            <a:r>
              <a:rPr lang="en-US" sz="2000" b="1" dirty="0" smtClean="0"/>
              <a:t>Vibration / Battery API</a:t>
            </a:r>
          </a:p>
        </p:txBody>
      </p:sp>
      <p:sp>
        <p:nvSpPr>
          <p:cNvPr id="14" name="Shape 69"/>
          <p:cNvSpPr txBox="1">
            <a:spLocks/>
          </p:cNvSpPr>
          <p:nvPr/>
        </p:nvSpPr>
        <p:spPr>
          <a:xfrm>
            <a:off x="944216" y="3084488"/>
            <a:ext cx="7197415" cy="110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dirty="0"/>
              <a:t>But let’s not overlook that </a:t>
            </a:r>
            <a:r>
              <a:rPr lang="en-US" sz="2400" dirty="0">
                <a:solidFill>
                  <a:srgbClr val="FFB600"/>
                </a:solidFill>
              </a:rPr>
              <a:t>HTML5</a:t>
            </a:r>
            <a:r>
              <a:rPr lang="en-US" sz="2400" dirty="0"/>
              <a:t> </a:t>
            </a:r>
            <a:r>
              <a:rPr lang="en-US" sz="2400" dirty="0" smtClean="0"/>
              <a:t>brought </a:t>
            </a:r>
            <a:r>
              <a:rPr lang="en-US" sz="2400" dirty="0"/>
              <a:t>us 30 new elements to mark </a:t>
            </a:r>
            <a:r>
              <a:rPr lang="en-US" sz="2400" dirty="0" smtClean="0"/>
              <a:t>up our websites with!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922000" y="939814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Sources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22000" y="203338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5000"/>
              </a:lnSpc>
              <a:buSzPts val="2400"/>
            </a:pPr>
            <a:r>
              <a:rPr lang="en-US" dirty="0">
                <a:hlinkClick r:id="rId3"/>
              </a:rPr>
              <a:t>https://html.com/semantic-markup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dirty="0">
                <a:hlinkClick r:id="rId4"/>
              </a:rPr>
              <a:t>https://www.smashingmagazine.com/2011/11/html5-semantics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www.w3schools.com/html/html5_semantic_elements.asp</a:t>
            </a:r>
            <a:endParaRPr lang="en-US" dirty="0" smtClean="0"/>
          </a:p>
          <a:p>
            <a:pPr lvl="0" indent="-381000">
              <a:lnSpc>
                <a:spcPct val="115000"/>
              </a:lnSpc>
              <a:buSzPts val="2400"/>
            </a:pPr>
            <a:r>
              <a:rPr lang="en-US" dirty="0">
                <a:hlinkClick r:id="rId6"/>
              </a:rPr>
              <a:t>https://www.w3.org/TR/html5-diff/#changed-elements</a:t>
            </a:r>
            <a:endParaRPr sz="2400" dirty="0">
              <a:solidFill>
                <a:srgbClr val="FFB600"/>
              </a:solidFill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375" name="Shape 37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57200" y="278296"/>
            <a:ext cx="5629800" cy="456703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Semantics refers to the </a:t>
            </a:r>
            <a:r>
              <a:rPr lang="en-US" dirty="0">
                <a:solidFill>
                  <a:schemeClr val="bg1"/>
                </a:solidFill>
              </a:rPr>
              <a:t>correct interpretation of the meaning of a word </a:t>
            </a:r>
            <a:r>
              <a:rPr lang="en-US" dirty="0"/>
              <a:t>or sentence. To use a word semantically is to use it in a way that is properly aligned with the meaning of the word.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57200" y="278296"/>
            <a:ext cx="5629800" cy="456703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A semantic element clearly describes its meaning to both </a:t>
            </a:r>
            <a:r>
              <a:rPr lang="en-US" dirty="0">
                <a:solidFill>
                  <a:schemeClr val="bg1"/>
                </a:solidFill>
              </a:rPr>
              <a:t>the browser and the developer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9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56788" y="882098"/>
            <a:ext cx="6866100" cy="3590511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Tags are no longer just a way to get content to show up on a web page in a human-readable format. </a:t>
            </a:r>
            <a:endParaRPr lang="en-US" sz="2400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sz="2400" b="1" dirty="0" smtClean="0"/>
              <a:t>The </a:t>
            </a:r>
            <a:r>
              <a:rPr lang="en-US" sz="2400" b="1" dirty="0"/>
              <a:t>tags themselves </a:t>
            </a:r>
            <a:r>
              <a:rPr lang="en-US" sz="2400" b="1" dirty="0" smtClean="0"/>
              <a:t>have become </a:t>
            </a:r>
            <a:r>
              <a:rPr lang="en-US" sz="2400" b="1" dirty="0"/>
              <a:t>a way to </a:t>
            </a:r>
            <a:r>
              <a:rPr lang="en-US" sz="2400" b="1" dirty="0">
                <a:solidFill>
                  <a:srgbClr val="FFB600"/>
                </a:solidFill>
              </a:rPr>
              <a:t>tell a machine </a:t>
            </a:r>
            <a:r>
              <a:rPr lang="en-US" sz="2400" b="1" dirty="0" smtClean="0">
                <a:solidFill>
                  <a:srgbClr val="FFB600"/>
                </a:solidFill>
              </a:rPr>
              <a:t>something </a:t>
            </a:r>
            <a:r>
              <a:rPr lang="en-US" sz="2400" b="1" dirty="0">
                <a:solidFill>
                  <a:srgbClr val="FFB600"/>
                </a:solidFill>
              </a:rPr>
              <a:t>about the meaning</a:t>
            </a:r>
            <a:r>
              <a:rPr lang="en-US" sz="2400" b="1" dirty="0"/>
              <a:t> of the content.</a:t>
            </a:r>
            <a:endParaRPr lang="en-GB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pSp>
        <p:nvGrpSpPr>
          <p:cNvPr id="6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41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presentational tags are gone!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732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058516" y="949187"/>
            <a:ext cx="6911151" cy="1134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/>
              <a:t>Purely presentational tags such as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B600"/>
                </a:solidFill>
              </a:rPr>
              <a:t>`center`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FFB600"/>
                </a:solidFill>
              </a:rPr>
              <a:t>`font`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FFB600"/>
                </a:solidFill>
              </a:rPr>
              <a:t>`big` </a:t>
            </a:r>
            <a:r>
              <a:rPr lang="en-US" sz="2400" b="1" dirty="0" smtClean="0"/>
              <a:t>are </a:t>
            </a:r>
            <a:r>
              <a:rPr lang="en-US" sz="2400" b="1" u="sng" dirty="0" smtClean="0"/>
              <a:t>obsolete</a:t>
            </a:r>
            <a:r>
              <a:rPr lang="en-US" sz="2400" b="1" dirty="0" smtClean="0"/>
              <a:t>.</a:t>
            </a:r>
            <a:endParaRPr lang="en-US" sz="2400" b="1" dirty="0" smtClean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hape 69"/>
          <p:cNvSpPr txBox="1">
            <a:spLocks noGrp="1"/>
          </p:cNvSpPr>
          <p:nvPr>
            <p:ph type="body" idx="1"/>
          </p:nvPr>
        </p:nvSpPr>
        <p:spPr>
          <a:xfrm>
            <a:off x="1058517" y="2429092"/>
            <a:ext cx="5741732" cy="364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/>
              <a:t>Their role as been adequately </a:t>
            </a:r>
            <a:r>
              <a:rPr lang="en-US" sz="2400" b="1" u="sng" dirty="0" smtClean="0"/>
              <a:t>replaced by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B600"/>
                </a:solidFill>
              </a:rPr>
              <a:t>Cascading Style Sheets</a:t>
            </a:r>
            <a:r>
              <a:rPr lang="en-US" sz="2400" b="1" dirty="0" smtClean="0"/>
              <a:t>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80556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147970" y="939248"/>
            <a:ext cx="6821698" cy="106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/>
              <a:t>Some tags have </a:t>
            </a:r>
            <a:r>
              <a:rPr lang="en-US" sz="2400" b="1" dirty="0" smtClean="0">
                <a:solidFill>
                  <a:srgbClr val="FFB600"/>
                </a:solidFill>
              </a:rPr>
              <a:t>changed their job</a:t>
            </a:r>
            <a:r>
              <a:rPr lang="en-US" sz="2400" b="1" dirty="0" smtClean="0"/>
              <a:t> into a more semantic role</a:t>
            </a:r>
            <a:r>
              <a:rPr lang="en-US" sz="2400" b="1" dirty="0" smtClean="0"/>
              <a:t>.</a:t>
            </a:r>
            <a:endParaRPr lang="en-US" sz="2400" b="1" dirty="0" smtClean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Shape 7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hape 69"/>
          <p:cNvSpPr txBox="1">
            <a:spLocks noGrp="1"/>
          </p:cNvSpPr>
          <p:nvPr>
            <p:ph type="body" idx="1"/>
          </p:nvPr>
        </p:nvSpPr>
        <p:spPr>
          <a:xfrm>
            <a:off x="1147970" y="2160872"/>
            <a:ext cx="6821698" cy="3651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FFB600"/>
                </a:solidFill>
              </a:rPr>
              <a:t>`small` </a:t>
            </a:r>
            <a:r>
              <a:rPr lang="en-US" sz="2400" b="1" dirty="0" smtClean="0"/>
              <a:t>tag </a:t>
            </a:r>
            <a:r>
              <a:rPr lang="en-US" sz="2400" b="1" u="sng" dirty="0" smtClean="0"/>
              <a:t>no longer means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B600"/>
                </a:solidFill>
              </a:rPr>
              <a:t>“small font”</a:t>
            </a:r>
            <a:r>
              <a:rPr lang="en-US" sz="2400" b="1" dirty="0" smtClean="0"/>
              <a:t> but now its meaning is </a:t>
            </a:r>
            <a:r>
              <a:rPr lang="en-US" sz="2400" b="1" dirty="0" smtClean="0">
                <a:solidFill>
                  <a:srgbClr val="FFB600"/>
                </a:solidFill>
              </a:rPr>
              <a:t>“side comment”</a:t>
            </a:r>
            <a:r>
              <a:rPr lang="en-US" sz="2400" b="1" dirty="0" smtClean="0">
                <a:solidFill>
                  <a:srgbClr val="434343"/>
                </a:solidFill>
              </a:rPr>
              <a:t>*</a:t>
            </a:r>
            <a:r>
              <a:rPr lang="en-US" sz="2400" b="1" dirty="0" smtClean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400" b="1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*</a:t>
            </a:r>
            <a:r>
              <a:rPr lang="en-US" i="1" dirty="0" smtClean="0"/>
              <a:t>Side Comments </a:t>
            </a:r>
            <a:r>
              <a:rPr lang="en-US" dirty="0" smtClean="0"/>
              <a:t>are generally used for disclaimers, caveats, copyrights,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8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What’s </a:t>
            </a:r>
            <a:r>
              <a:rPr lang="en" dirty="0" smtClean="0">
                <a:solidFill>
                  <a:schemeClr val="bg1"/>
                </a:solidFill>
              </a:rPr>
              <a:t>new</a:t>
            </a:r>
            <a:r>
              <a:rPr lang="en" dirty="0" smtClean="0"/>
              <a:t>, then?</a:t>
            </a:r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02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480</Words>
  <Application>Microsoft Office PowerPoint</Application>
  <PresentationFormat>On-screen Show (16:9)</PresentationFormat>
  <Paragraphs>81</Paragraphs>
  <Slides>20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Raleway ExtraBold</vt:lpstr>
      <vt:lpstr>Arial</vt:lpstr>
      <vt:lpstr>Raleway</vt:lpstr>
      <vt:lpstr>Raleway Light</vt:lpstr>
      <vt:lpstr>Olivia template</vt:lpstr>
      <vt:lpstr>Semantic Tags &amp; Why You Should Use Them!</vt:lpstr>
      <vt:lpstr>PowerPoint Presentation</vt:lpstr>
      <vt:lpstr>PowerPoint Presentation</vt:lpstr>
      <vt:lpstr>PowerPoint Presentation</vt:lpstr>
      <vt:lpstr>PowerPoint Presentation</vt:lpstr>
      <vt:lpstr>Some presentational tags are gone!</vt:lpstr>
      <vt:lpstr>PowerPoint Presentation</vt:lpstr>
      <vt:lpstr>PowerPoint Presentation</vt:lpstr>
      <vt:lpstr>What’s new, then?</vt:lpstr>
      <vt:lpstr>PowerPoint Presentation</vt:lpstr>
      <vt:lpstr>PowerPoint Presentation</vt:lpstr>
      <vt:lpstr>Very exciting list, you have there!</vt:lpstr>
      <vt:lpstr>Why is Semantic Markup important?</vt:lpstr>
      <vt:lpstr>Can you spot the article on this page?</vt:lpstr>
      <vt:lpstr>How about within its markup?</vt:lpstr>
      <vt:lpstr>How about its shiny new HTML5 markup?</vt:lpstr>
      <vt:lpstr>PowerPoint Presentation</vt:lpstr>
      <vt:lpstr>What’s in it for me, though?</vt:lpstr>
      <vt:lpstr>Thanks!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Semantic Tags &amp; Why You Should Use Them!</dc:title>
  <dc:creator>Jean Farrugia</dc:creator>
  <cp:lastModifiedBy>Jean Farrugia</cp:lastModifiedBy>
  <cp:revision>19</cp:revision>
  <dcterms:modified xsi:type="dcterms:W3CDTF">2018-02-19T13:55:46Z</dcterms:modified>
</cp:coreProperties>
</file>