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Ubuntu"/>
      <p:regular r:id="rId29"/>
      <p:bold r:id="rId30"/>
      <p:italic r:id="rId31"/>
      <p:boldItalic r:id="rId32"/>
    </p:embeddedFont>
    <p:embeddedFont>
      <p:font typeface="Raleway"/>
      <p:regular r:id="rId33"/>
      <p:bold r:id="rId34"/>
      <p:italic r:id="rId35"/>
      <p:boldItalic r:id="rId36"/>
    </p:embeddedFont>
    <p:embeddedFont>
      <p:font typeface="Roboto"/>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7.xml"/><Relationship Id="rId44" Type="http://schemas.openxmlformats.org/officeDocument/2006/relationships/font" Target="fonts/SourceSansPro-boldItalic.fntdata"/><Relationship Id="rId21" Type="http://schemas.openxmlformats.org/officeDocument/2006/relationships/slide" Target="slides/slide16.xml"/><Relationship Id="rId43" Type="http://schemas.openxmlformats.org/officeDocument/2006/relationships/font" Target="fonts/SourceSansPr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buntu-italic.fntdata"/><Relationship Id="rId30" Type="http://schemas.openxmlformats.org/officeDocument/2006/relationships/font" Target="fonts/Ubuntu-bold.fntdata"/><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font" Target="fonts/Ubuntu-boldItalic.fntdata"/><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cbf96d20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cbf96d20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cbf96d20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cbf96d20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bf96d20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bf96d20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bf96d20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bf96d20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cbf96d20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cbf96d20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bf96d20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bf96d20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cbf96d20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cbf96d20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cbf96d20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cbf96d20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bf96d20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cbf96d20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cbf96d20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cbf96d20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b326494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b326494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cbf96d20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cbf96d20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cbf96d20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cbf96d20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cbf96d2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cbf96d2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cbf96d20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cbf96d20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4042f6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4042f6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b4042f69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b4042f69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b4042f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b4042f6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cbf96d2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cbf96d2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cbf96d2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cbf96d2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cbf96d2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cbf96d2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cbf96d2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cbf96d2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54" name="Shape 54"/>
        <p:cNvGrpSpPr/>
        <p:nvPr/>
      </p:nvGrpSpPr>
      <p:grpSpPr>
        <a:xfrm>
          <a:off x="0" y="0"/>
          <a:ext cx="0" cy="0"/>
          <a:chOff x="0" y="0"/>
          <a:chExt cx="0" cy="0"/>
        </a:xfrm>
      </p:grpSpPr>
      <p:sp>
        <p:nvSpPr>
          <p:cNvPr id="55" name="Google Shape;55;p13"/>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0"/>
            <a:ext cx="37893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265500" y="316700"/>
            <a:ext cx="3163500" cy="2607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58" name="Google Shape;58;p13"/>
          <p:cNvSpPr txBox="1"/>
          <p:nvPr>
            <p:ph idx="1" type="subTitle"/>
          </p:nvPr>
        </p:nvSpPr>
        <p:spPr>
          <a:xfrm>
            <a:off x="265500" y="3009000"/>
            <a:ext cx="3163500" cy="1235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p:txBody>
      </p:sp>
      <p:sp>
        <p:nvSpPr>
          <p:cNvPr id="59" name="Google Shape;59;p13"/>
          <p:cNvSpPr txBox="1"/>
          <p:nvPr>
            <p:ph idx="2" type="body"/>
          </p:nvPr>
        </p:nvSpPr>
        <p:spPr>
          <a:xfrm>
            <a:off x="4283675" y="992575"/>
            <a:ext cx="4407300" cy="3158100"/>
          </a:xfrm>
          <a:prstGeom prst="rect">
            <a:avLst/>
          </a:prstGeom>
          <a:noFill/>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60" name="Google Shape;6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css-tricks.com/snippets/css/a-guide-to-flexbox/#flexbox-properties"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css-tricks.com/snippets/css/complete-guide-gri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css-tricks.com/snippets/css/complete-guide-grid/#prop-display" TargetMode="External"/><Relationship Id="rId4" Type="http://schemas.openxmlformats.org/officeDocument/2006/relationships/hyperlink" Target="https://css-tricks.com/snippets/css/complete-guide-grid/#prop-grid-template-columns-rows" TargetMode="External"/><Relationship Id="rId5" Type="http://schemas.openxmlformats.org/officeDocument/2006/relationships/hyperlink" Target="https://css-tricks.com/snippets/css/complete-guide-grid/#prop-grid-template-columns-rows" TargetMode="External"/><Relationship Id="rId6" Type="http://schemas.openxmlformats.org/officeDocument/2006/relationships/hyperlink" Target="https://css-tricks.com/snippets/css/complete-guide-grid/#prop-grid-column-row" TargetMode="External"/><Relationship Id="rId7" Type="http://schemas.openxmlformats.org/officeDocument/2006/relationships/hyperlink" Target="https://css-tricks.com/snippets/css/complete-guide-grid/#prop-grid-column-ro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cssgrid.io/" TargetMode="External"/><Relationship Id="rId4" Type="http://schemas.openxmlformats.org/officeDocument/2006/relationships/hyperlink" Target="https://cssgrid.io/" TargetMode="External"/><Relationship Id="rId5" Type="http://schemas.openxmlformats.org/officeDocument/2006/relationships/hyperlink" Target="https://css-tricks.com/snippets/css/complete-guide-gr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3schools.com/css/css_combinators.asp" TargetMode="External"/><Relationship Id="rId4" Type="http://schemas.openxmlformats.org/officeDocument/2006/relationships/hyperlink" Target="https://www.w3schools.com/css/css_pseudo_classes.asp" TargetMode="External"/><Relationship Id="rId5" Type="http://schemas.openxmlformats.org/officeDocument/2006/relationships/hyperlink" Target="https://www.w3schools.com/css/css_pseudo_elements.asp" TargetMode="External"/><Relationship Id="rId6" Type="http://schemas.openxmlformats.org/officeDocument/2006/relationships/hyperlink" Target="https://www.w3schools.com/css/css_attribute_selector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eveloper.mozilla.org/en-US/docs/Web/CSS/margin"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66" name="Google Shape;66;p1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a:t>
            </a:r>
            <a:endParaRPr/>
          </a:p>
        </p:txBody>
      </p:sp>
      <p:sp>
        <p:nvSpPr>
          <p:cNvPr id="67" name="Google Shape;67;p14"/>
          <p:cNvSpPr txBox="1"/>
          <p:nvPr/>
        </p:nvSpPr>
        <p:spPr>
          <a:xfrm>
            <a:off x="644475" y="2714275"/>
            <a:ext cx="7609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CSS stands for Cascading Style Sheets. It is the language for describing the presentation of Web pages, including colours, layout, and fonts, thus making our web pages presentable to the users.</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lang="en" sz="1800">
                <a:solidFill>
                  <a:schemeClr val="lt1"/>
                </a:solidFill>
                <a:latin typeface="Raleway"/>
                <a:ea typeface="Raleway"/>
                <a:cs typeface="Raleway"/>
                <a:sym typeface="Raleway"/>
              </a:rPr>
              <a:t>If HTML is the skeleton of a website, CSS is the skin, hair an nails. </a:t>
            </a:r>
            <a:endParaRPr sz="18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33" name="Google Shape;133;p2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Flexbox</a:t>
            </a:r>
            <a:endParaRPr/>
          </a:p>
        </p:txBody>
      </p:sp>
      <p:sp>
        <p:nvSpPr>
          <p:cNvPr id="134" name="Google Shape;134;p23"/>
          <p:cNvSpPr txBox="1"/>
          <p:nvPr/>
        </p:nvSpPr>
        <p:spPr>
          <a:xfrm>
            <a:off x="644475" y="2714275"/>
            <a:ext cx="7609800" cy="2092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100"/>
              </a:spcBef>
              <a:spcAft>
                <a:spcPts val="0"/>
              </a:spcAft>
              <a:buClr>
                <a:schemeClr val="lt1"/>
              </a:buClr>
              <a:buSzPts val="1700"/>
              <a:buFont typeface="Raleway"/>
              <a:buChar char="●"/>
            </a:pPr>
            <a:r>
              <a:rPr lang="en" sz="1700">
                <a:solidFill>
                  <a:schemeClr val="lt1"/>
                </a:solidFill>
                <a:latin typeface="Raleway"/>
                <a:ea typeface="Raleway"/>
                <a:cs typeface="Raleway"/>
                <a:sym typeface="Raleway"/>
              </a:rPr>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endParaRPr sz="1700">
              <a:solidFill>
                <a:schemeClr val="lt1"/>
              </a:solidFill>
              <a:latin typeface="Raleway"/>
              <a:ea typeface="Raleway"/>
              <a:cs typeface="Raleway"/>
              <a:sym typeface="Raleway"/>
            </a:endParaRPr>
          </a:p>
          <a:p>
            <a:pPr indent="0" lvl="0" marL="0" rtl="0" algn="l">
              <a:lnSpc>
                <a:spcPct val="100000"/>
              </a:lnSpc>
              <a:spcBef>
                <a:spcPts val="1100"/>
              </a:spcBef>
              <a:spcAft>
                <a:spcPts val="0"/>
              </a:spcAft>
              <a:buNone/>
            </a:pPr>
            <a:r>
              <a:t/>
            </a:r>
            <a:endParaRPr sz="1700">
              <a:solidFill>
                <a:schemeClr val="lt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40" name="Google Shape;140;p2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Flexbox</a:t>
            </a:r>
            <a:endParaRPr/>
          </a:p>
        </p:txBody>
      </p:sp>
      <p:sp>
        <p:nvSpPr>
          <p:cNvPr id="141" name="Google Shape;141;p24"/>
          <p:cNvSpPr txBox="1"/>
          <p:nvPr/>
        </p:nvSpPr>
        <p:spPr>
          <a:xfrm>
            <a:off x="644475" y="2714275"/>
            <a:ext cx="7609800" cy="251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100"/>
              </a:spcBef>
              <a:spcAft>
                <a:spcPts val="0"/>
              </a:spcAft>
              <a:buClr>
                <a:schemeClr val="lt1"/>
              </a:buClr>
              <a:buSzPts val="1800"/>
              <a:buFont typeface="Raleway"/>
              <a:buChar char="●"/>
            </a:pPr>
            <a:r>
              <a:rPr lang="en" sz="1800">
                <a:solidFill>
                  <a:schemeClr val="lt1"/>
                </a:solidFill>
                <a:latin typeface="Raleway"/>
                <a:ea typeface="Raleway"/>
                <a:cs typeface="Raleway"/>
                <a:sym typeface="Raleway"/>
              </a:rPr>
              <a:t>Most importantly, the flexbox layout is direction-agnostic as opposed to the regular layouts (block which is vertically-based and inline which is horizontally-based). While those work well for pages, they lack flexibility  to support large or complex applications (especially when it comes to orientation changing, resizing, stretching, shrinking, etc.).</a:t>
            </a:r>
            <a:r>
              <a:rPr lang="en" sz="1800">
                <a:solidFill>
                  <a:schemeClr val="lt1"/>
                </a:solidFill>
                <a:latin typeface="Raleway"/>
                <a:ea typeface="Raleway"/>
                <a:cs typeface="Raleway"/>
                <a:sym typeface="Raleway"/>
              </a:rPr>
              <a:t>.</a:t>
            </a:r>
            <a:endParaRPr sz="1800">
              <a:solidFill>
                <a:schemeClr val="lt1"/>
              </a:solidFill>
              <a:latin typeface="Raleway"/>
              <a:ea typeface="Raleway"/>
              <a:cs typeface="Raleway"/>
              <a:sym typeface="Raleway"/>
            </a:endParaRPr>
          </a:p>
          <a:p>
            <a:pPr indent="0" lvl="0" marL="0" rtl="0" algn="l">
              <a:lnSpc>
                <a:spcPct val="100000"/>
              </a:lnSpc>
              <a:spcBef>
                <a:spcPts val="1100"/>
              </a:spcBef>
              <a:spcAft>
                <a:spcPts val="0"/>
              </a:spcAft>
              <a:buNone/>
            </a:pPr>
            <a:r>
              <a:t/>
            </a:r>
            <a:endParaRPr sz="1800">
              <a:solidFill>
                <a:schemeClr val="lt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47" name="Google Shape;147;p25"/>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aleway"/>
                <a:ea typeface="Raleway"/>
                <a:cs typeface="Raleway"/>
                <a:sym typeface="Raleway"/>
              </a:rPr>
              <a:t>Items will be laid out following either the main axis (from main-start to main-end) or the cross axis (from cross-start to cross-end).</a:t>
            </a:r>
            <a:endParaRPr sz="1800">
              <a:solidFill>
                <a:schemeClr val="lt1"/>
              </a:solidFill>
              <a:latin typeface="Raleway"/>
              <a:ea typeface="Raleway"/>
              <a:cs typeface="Raleway"/>
              <a:sym typeface="Raleway"/>
            </a:endParaRPr>
          </a:p>
          <a:p>
            <a:pPr indent="0" lvl="0" marL="0" rtl="0" algn="l">
              <a:lnSpc>
                <a:spcPct val="160000"/>
              </a:lnSpc>
              <a:spcBef>
                <a:spcPts val="1800"/>
              </a:spcBef>
              <a:spcAft>
                <a:spcPts val="0"/>
              </a:spcAft>
              <a:buNone/>
            </a:pPr>
            <a:r>
              <a:t/>
            </a:r>
            <a:endParaRPr sz="1500">
              <a:solidFill>
                <a:schemeClr val="dk2"/>
              </a:solidFill>
              <a:latin typeface="Roboto"/>
              <a:ea typeface="Roboto"/>
              <a:cs typeface="Roboto"/>
              <a:sym typeface="Roboto"/>
            </a:endParaRPr>
          </a:p>
          <a:p>
            <a:pPr indent="0" lvl="0" marL="0" rtl="0" algn="l">
              <a:lnSpc>
                <a:spcPct val="150000"/>
              </a:lnSpc>
              <a:spcBef>
                <a:spcPts val="2200"/>
              </a:spcBef>
              <a:spcAft>
                <a:spcPts val="800"/>
              </a:spcAft>
              <a:buNone/>
            </a:pPr>
            <a:r>
              <a:t/>
            </a:r>
            <a:endParaRPr b="1">
              <a:solidFill>
                <a:srgbClr val="FFFFFF"/>
              </a:solidFill>
              <a:latin typeface="Raleway"/>
              <a:ea typeface="Raleway"/>
              <a:cs typeface="Raleway"/>
              <a:sym typeface="Raleway"/>
            </a:endParaRPr>
          </a:p>
        </p:txBody>
      </p:sp>
      <p:sp>
        <p:nvSpPr>
          <p:cNvPr id="148" name="Google Shape;148;p25"/>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Model</a:t>
            </a:r>
            <a:endParaRPr b="1" sz="2800"/>
          </a:p>
        </p:txBody>
      </p:sp>
      <p:pic>
        <p:nvPicPr>
          <p:cNvPr id="149" name="Google Shape;149;p25"/>
          <p:cNvPicPr preferRelativeResize="0"/>
          <p:nvPr/>
        </p:nvPicPr>
        <p:blipFill>
          <a:blip r:embed="rId3">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55" name="Google Shape;155;p26"/>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323850" lvl="0" marL="457200" rtl="0" algn="l">
              <a:lnSpc>
                <a:spcPct val="160000"/>
              </a:lnSpc>
              <a:spcBef>
                <a:spcPts val="0"/>
              </a:spcBef>
              <a:spcAft>
                <a:spcPts val="0"/>
              </a:spcAft>
              <a:buClr>
                <a:schemeClr val="lt1"/>
              </a:buClr>
              <a:buSzPts val="1500"/>
              <a:buFont typeface="Roboto"/>
              <a:buChar char="●"/>
            </a:pPr>
            <a:r>
              <a:rPr b="1" lang="en" sz="1500">
                <a:solidFill>
                  <a:schemeClr val="lt1"/>
                </a:solidFill>
                <a:latin typeface="Raleway"/>
                <a:ea typeface="Raleway"/>
                <a:cs typeface="Raleway"/>
                <a:sym typeface="Raleway"/>
              </a:rPr>
              <a:t>main axis</a:t>
            </a:r>
            <a:r>
              <a:rPr lang="en" sz="1500">
                <a:solidFill>
                  <a:schemeClr val="lt1"/>
                </a:solidFill>
                <a:latin typeface="Raleway"/>
                <a:ea typeface="Raleway"/>
                <a:cs typeface="Raleway"/>
                <a:sym typeface="Raleway"/>
              </a:rPr>
              <a:t> – The main axis of a flex container is the primary axis along which flex items are laid out. Beware, it is not necessarily horizontal; it depends on the </a:t>
            </a:r>
            <a:r>
              <a:rPr lang="en" sz="1300">
                <a:solidFill>
                  <a:schemeClr val="lt1"/>
                </a:solidFill>
                <a:latin typeface="Raleway"/>
                <a:ea typeface="Raleway"/>
                <a:cs typeface="Raleway"/>
                <a:sym typeface="Raleway"/>
              </a:rPr>
              <a:t>flex-direction</a:t>
            </a:r>
            <a:r>
              <a:rPr lang="en" sz="1500">
                <a:solidFill>
                  <a:schemeClr val="lt1"/>
                </a:solidFill>
                <a:latin typeface="Raleway"/>
                <a:ea typeface="Raleway"/>
                <a:cs typeface="Raleway"/>
                <a:sym typeface="Raleway"/>
              </a:rPr>
              <a:t> property (see below).</a:t>
            </a:r>
            <a:endParaRPr sz="1500">
              <a:solidFill>
                <a:schemeClr val="lt1"/>
              </a:solidFill>
              <a:latin typeface="Raleway"/>
              <a:ea typeface="Raleway"/>
              <a:cs typeface="Raleway"/>
              <a:sym typeface="Raleway"/>
            </a:endParaRPr>
          </a:p>
          <a:p>
            <a:pPr indent="0" lvl="0" marL="457200" rtl="0" algn="l">
              <a:lnSpc>
                <a:spcPct val="160000"/>
              </a:lnSpc>
              <a:spcBef>
                <a:spcPts val="2200"/>
              </a:spcBef>
              <a:spcAft>
                <a:spcPts val="0"/>
              </a:spcAft>
              <a:buNone/>
            </a:pPr>
            <a:r>
              <a:t/>
            </a:r>
            <a:endParaRPr sz="1500">
              <a:solidFill>
                <a:schemeClr val="dk2"/>
              </a:solidFill>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chemeClr val="lt1"/>
              </a:solidFill>
              <a:latin typeface="Raleway"/>
              <a:ea typeface="Raleway"/>
              <a:cs typeface="Raleway"/>
              <a:sym typeface="Raleway"/>
            </a:endParaRPr>
          </a:p>
          <a:p>
            <a:pPr indent="0" lvl="0" marL="0" rtl="0" algn="l">
              <a:lnSpc>
                <a:spcPct val="160000"/>
              </a:lnSpc>
              <a:spcBef>
                <a:spcPts val="1800"/>
              </a:spcBef>
              <a:spcAft>
                <a:spcPts val="0"/>
              </a:spcAft>
              <a:buNone/>
            </a:pPr>
            <a:r>
              <a:t/>
            </a:r>
            <a:endParaRPr sz="1500">
              <a:solidFill>
                <a:schemeClr val="dk2"/>
              </a:solidFill>
              <a:latin typeface="Roboto"/>
              <a:ea typeface="Roboto"/>
              <a:cs typeface="Roboto"/>
              <a:sym typeface="Roboto"/>
            </a:endParaRPr>
          </a:p>
          <a:p>
            <a:pPr indent="0" lvl="0" marL="0" rtl="0" algn="l">
              <a:lnSpc>
                <a:spcPct val="150000"/>
              </a:lnSpc>
              <a:spcBef>
                <a:spcPts val="2200"/>
              </a:spcBef>
              <a:spcAft>
                <a:spcPts val="800"/>
              </a:spcAft>
              <a:buNone/>
            </a:pPr>
            <a:r>
              <a:t/>
            </a:r>
            <a:endParaRPr b="1">
              <a:solidFill>
                <a:srgbClr val="FFFFFF"/>
              </a:solidFill>
              <a:latin typeface="Raleway"/>
              <a:ea typeface="Raleway"/>
              <a:cs typeface="Raleway"/>
              <a:sym typeface="Raleway"/>
            </a:endParaRPr>
          </a:p>
        </p:txBody>
      </p:sp>
      <p:sp>
        <p:nvSpPr>
          <p:cNvPr id="156" name="Google Shape;156;p26"/>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Model</a:t>
            </a:r>
            <a:endParaRPr b="1" sz="2800"/>
          </a:p>
        </p:txBody>
      </p:sp>
      <p:pic>
        <p:nvPicPr>
          <p:cNvPr id="157" name="Google Shape;157;p26"/>
          <p:cNvPicPr preferRelativeResize="0"/>
          <p:nvPr/>
        </p:nvPicPr>
        <p:blipFill>
          <a:blip r:embed="rId3">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63" name="Google Shape;163;p27"/>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342900" lvl="0" marL="457200" rtl="0" algn="l">
              <a:lnSpc>
                <a:spcPct val="160000"/>
              </a:lnSpc>
              <a:spcBef>
                <a:spcPts val="0"/>
              </a:spcBef>
              <a:spcAft>
                <a:spcPts val="0"/>
              </a:spcAft>
              <a:buClr>
                <a:schemeClr val="lt1"/>
              </a:buClr>
              <a:buSzPts val="1800"/>
              <a:buFont typeface="Roboto"/>
              <a:buChar char="●"/>
            </a:pPr>
            <a:r>
              <a:rPr b="1" lang="en" sz="1800">
                <a:solidFill>
                  <a:schemeClr val="lt1"/>
                </a:solidFill>
                <a:latin typeface="Raleway"/>
                <a:ea typeface="Raleway"/>
                <a:cs typeface="Raleway"/>
                <a:sym typeface="Raleway"/>
              </a:rPr>
              <a:t>main-start | main-end</a:t>
            </a:r>
            <a:r>
              <a:rPr lang="en" sz="1800">
                <a:solidFill>
                  <a:schemeClr val="lt1"/>
                </a:solidFill>
                <a:latin typeface="Raleway"/>
                <a:ea typeface="Raleway"/>
                <a:cs typeface="Raleway"/>
                <a:sym typeface="Raleway"/>
              </a:rPr>
              <a:t> – The flex items are placed within the container starting from main-start and going to main-end.</a:t>
            </a:r>
            <a:endParaRPr sz="1800">
              <a:solidFill>
                <a:schemeClr val="lt1"/>
              </a:solidFill>
              <a:latin typeface="Raleway"/>
              <a:ea typeface="Raleway"/>
              <a:cs typeface="Raleway"/>
              <a:sym typeface="Raleway"/>
            </a:endParaRPr>
          </a:p>
          <a:p>
            <a:pPr indent="0" lvl="0" marL="0" rtl="0" algn="l">
              <a:lnSpc>
                <a:spcPct val="150000"/>
              </a:lnSpc>
              <a:spcBef>
                <a:spcPts val="2200"/>
              </a:spcBef>
              <a:spcAft>
                <a:spcPts val="800"/>
              </a:spcAft>
              <a:buNone/>
            </a:pPr>
            <a:r>
              <a:t/>
            </a:r>
            <a:endParaRPr b="1" sz="1500">
              <a:solidFill>
                <a:schemeClr val="lt1"/>
              </a:solidFill>
              <a:latin typeface="Raleway"/>
              <a:ea typeface="Raleway"/>
              <a:cs typeface="Raleway"/>
              <a:sym typeface="Raleway"/>
            </a:endParaRPr>
          </a:p>
        </p:txBody>
      </p:sp>
      <p:sp>
        <p:nvSpPr>
          <p:cNvPr id="164" name="Google Shape;164;p27"/>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Model</a:t>
            </a:r>
            <a:endParaRPr b="1" sz="2800"/>
          </a:p>
        </p:txBody>
      </p:sp>
      <p:pic>
        <p:nvPicPr>
          <p:cNvPr id="165" name="Google Shape;165;p27"/>
          <p:cNvPicPr preferRelativeResize="0"/>
          <p:nvPr/>
        </p:nvPicPr>
        <p:blipFill>
          <a:blip r:embed="rId3">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71" name="Google Shape;171;p28"/>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330200" lvl="0" marL="457200" rtl="0" algn="l">
              <a:lnSpc>
                <a:spcPct val="160000"/>
              </a:lnSpc>
              <a:spcBef>
                <a:spcPts val="0"/>
              </a:spcBef>
              <a:spcAft>
                <a:spcPts val="0"/>
              </a:spcAft>
              <a:buClr>
                <a:schemeClr val="lt1"/>
              </a:buClr>
              <a:buSzPts val="1600"/>
              <a:buFont typeface="Roboto"/>
              <a:buChar char="●"/>
            </a:pPr>
            <a:r>
              <a:rPr b="1" lang="en" sz="1600">
                <a:solidFill>
                  <a:schemeClr val="lt1"/>
                </a:solidFill>
                <a:latin typeface="Raleway"/>
                <a:ea typeface="Raleway"/>
                <a:cs typeface="Raleway"/>
                <a:sym typeface="Raleway"/>
              </a:rPr>
              <a:t>main size</a:t>
            </a:r>
            <a:r>
              <a:rPr lang="en" sz="1600">
                <a:solidFill>
                  <a:schemeClr val="lt1"/>
                </a:solidFill>
                <a:latin typeface="Raleway"/>
                <a:ea typeface="Raleway"/>
                <a:cs typeface="Raleway"/>
                <a:sym typeface="Raleway"/>
              </a:rPr>
              <a:t> – A flex item’s width or height, whichever is in the main dimension, is the item’s main size. The flex item’s main size property is either the ‘width’ or ‘height’ property, whichever is in the main dimension.</a:t>
            </a:r>
            <a:endParaRPr sz="1600">
              <a:solidFill>
                <a:schemeClr val="lt1"/>
              </a:solidFill>
              <a:latin typeface="Raleway"/>
              <a:ea typeface="Raleway"/>
              <a:cs typeface="Raleway"/>
              <a:sym typeface="Raleway"/>
            </a:endParaRPr>
          </a:p>
          <a:p>
            <a:pPr indent="0" lvl="0" marL="0" rtl="0" algn="l">
              <a:lnSpc>
                <a:spcPct val="150000"/>
              </a:lnSpc>
              <a:spcBef>
                <a:spcPts val="2200"/>
              </a:spcBef>
              <a:spcAft>
                <a:spcPts val="800"/>
              </a:spcAft>
              <a:buNone/>
            </a:pPr>
            <a:r>
              <a:t/>
            </a:r>
            <a:endParaRPr b="1" sz="1800">
              <a:solidFill>
                <a:schemeClr val="lt1"/>
              </a:solidFill>
              <a:latin typeface="Raleway"/>
              <a:ea typeface="Raleway"/>
              <a:cs typeface="Raleway"/>
              <a:sym typeface="Raleway"/>
            </a:endParaRPr>
          </a:p>
        </p:txBody>
      </p:sp>
      <p:sp>
        <p:nvSpPr>
          <p:cNvPr id="172" name="Google Shape;172;p28"/>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Model</a:t>
            </a:r>
            <a:endParaRPr b="1" sz="2800"/>
          </a:p>
        </p:txBody>
      </p:sp>
      <p:pic>
        <p:nvPicPr>
          <p:cNvPr id="173" name="Google Shape;173;p28"/>
          <p:cNvPicPr preferRelativeResize="0"/>
          <p:nvPr/>
        </p:nvPicPr>
        <p:blipFill>
          <a:blip r:embed="rId3">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79" name="Google Shape;179;p29"/>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342900" lvl="0" marL="457200" rtl="0" algn="l">
              <a:lnSpc>
                <a:spcPct val="160000"/>
              </a:lnSpc>
              <a:spcBef>
                <a:spcPts val="0"/>
              </a:spcBef>
              <a:spcAft>
                <a:spcPts val="0"/>
              </a:spcAft>
              <a:buClr>
                <a:schemeClr val="lt1"/>
              </a:buClr>
              <a:buSzPts val="1800"/>
              <a:buFont typeface="Roboto"/>
              <a:buChar char="●"/>
            </a:pPr>
            <a:r>
              <a:rPr b="1" lang="en" sz="1800">
                <a:solidFill>
                  <a:schemeClr val="lt1"/>
                </a:solidFill>
                <a:latin typeface="Raleway"/>
                <a:ea typeface="Raleway"/>
                <a:cs typeface="Raleway"/>
                <a:sym typeface="Raleway"/>
              </a:rPr>
              <a:t>cross axis</a:t>
            </a:r>
            <a:r>
              <a:rPr lang="en" sz="1800">
                <a:solidFill>
                  <a:schemeClr val="lt1"/>
                </a:solidFill>
                <a:latin typeface="Raleway"/>
                <a:ea typeface="Raleway"/>
                <a:cs typeface="Raleway"/>
                <a:sym typeface="Raleway"/>
              </a:rPr>
              <a:t> – The axis perpendicular to the main axis is called the cross axis. Its direction depends on the main axis direction.</a:t>
            </a:r>
            <a:endParaRPr sz="1800">
              <a:solidFill>
                <a:schemeClr val="lt1"/>
              </a:solidFill>
              <a:latin typeface="Raleway"/>
              <a:ea typeface="Raleway"/>
              <a:cs typeface="Raleway"/>
              <a:sym typeface="Raleway"/>
            </a:endParaRPr>
          </a:p>
          <a:p>
            <a:pPr indent="0" lvl="0" marL="0" rtl="0" algn="l">
              <a:lnSpc>
                <a:spcPct val="150000"/>
              </a:lnSpc>
              <a:spcBef>
                <a:spcPts val="2200"/>
              </a:spcBef>
              <a:spcAft>
                <a:spcPts val="800"/>
              </a:spcAft>
              <a:buNone/>
            </a:pPr>
            <a:r>
              <a:t/>
            </a:r>
            <a:endParaRPr b="1" sz="1600">
              <a:solidFill>
                <a:schemeClr val="lt1"/>
              </a:solidFill>
              <a:latin typeface="Raleway"/>
              <a:ea typeface="Raleway"/>
              <a:cs typeface="Raleway"/>
              <a:sym typeface="Raleway"/>
            </a:endParaRPr>
          </a:p>
        </p:txBody>
      </p:sp>
      <p:sp>
        <p:nvSpPr>
          <p:cNvPr id="180" name="Google Shape;180;p29"/>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Model</a:t>
            </a:r>
            <a:endParaRPr b="1" sz="2800"/>
          </a:p>
        </p:txBody>
      </p:sp>
      <p:pic>
        <p:nvPicPr>
          <p:cNvPr id="181" name="Google Shape;181;p29"/>
          <p:cNvPicPr preferRelativeResize="0"/>
          <p:nvPr/>
        </p:nvPicPr>
        <p:blipFill>
          <a:blip r:embed="rId3">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87" name="Google Shape;187;p30"/>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349250" lvl="0" marL="457200" rtl="0" algn="l">
              <a:lnSpc>
                <a:spcPct val="160000"/>
              </a:lnSpc>
              <a:spcBef>
                <a:spcPts val="0"/>
              </a:spcBef>
              <a:spcAft>
                <a:spcPts val="0"/>
              </a:spcAft>
              <a:buClr>
                <a:schemeClr val="lt1"/>
              </a:buClr>
              <a:buSzPts val="1900"/>
              <a:buFont typeface="Roboto"/>
              <a:buChar char="●"/>
            </a:pPr>
            <a:r>
              <a:rPr b="1" lang="en" sz="1600">
                <a:solidFill>
                  <a:schemeClr val="lt1"/>
                </a:solidFill>
                <a:latin typeface="Roboto"/>
                <a:ea typeface="Roboto"/>
                <a:cs typeface="Roboto"/>
                <a:sym typeface="Roboto"/>
              </a:rPr>
              <a:t>cross-start | cross-end</a:t>
            </a:r>
            <a:r>
              <a:rPr lang="en" sz="1600">
                <a:solidFill>
                  <a:schemeClr val="lt1"/>
                </a:solidFill>
                <a:latin typeface="Roboto"/>
                <a:ea typeface="Roboto"/>
                <a:cs typeface="Roboto"/>
                <a:sym typeface="Roboto"/>
              </a:rPr>
              <a:t> – Flex lines are filled with items and placed into the container starting on the cross-start side of the flex container and going toward the cross-end side</a:t>
            </a:r>
            <a:endParaRPr sz="1900">
              <a:solidFill>
                <a:schemeClr val="lt1"/>
              </a:solidFill>
              <a:latin typeface="Raleway"/>
              <a:ea typeface="Raleway"/>
              <a:cs typeface="Raleway"/>
              <a:sym typeface="Raleway"/>
            </a:endParaRPr>
          </a:p>
          <a:p>
            <a:pPr indent="0" lvl="0" marL="0" rtl="0" algn="l">
              <a:lnSpc>
                <a:spcPct val="150000"/>
              </a:lnSpc>
              <a:spcBef>
                <a:spcPts val="2200"/>
              </a:spcBef>
              <a:spcAft>
                <a:spcPts val="800"/>
              </a:spcAft>
              <a:buNone/>
            </a:pPr>
            <a:r>
              <a:t/>
            </a:r>
            <a:endParaRPr b="1" sz="1600">
              <a:solidFill>
                <a:schemeClr val="lt1"/>
              </a:solidFill>
              <a:latin typeface="Raleway"/>
              <a:ea typeface="Raleway"/>
              <a:cs typeface="Raleway"/>
              <a:sym typeface="Raleway"/>
            </a:endParaRPr>
          </a:p>
        </p:txBody>
      </p:sp>
      <p:sp>
        <p:nvSpPr>
          <p:cNvPr id="188" name="Google Shape;188;p30"/>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Model</a:t>
            </a:r>
            <a:endParaRPr b="1" sz="2800"/>
          </a:p>
        </p:txBody>
      </p:sp>
      <p:pic>
        <p:nvPicPr>
          <p:cNvPr id="189" name="Google Shape;189;p30"/>
          <p:cNvPicPr preferRelativeResize="0"/>
          <p:nvPr/>
        </p:nvPicPr>
        <p:blipFill>
          <a:blip r:embed="rId3">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95" name="Google Shape;195;p31"/>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323850" lvl="0" marL="457200" rtl="0" algn="l">
              <a:lnSpc>
                <a:spcPct val="160000"/>
              </a:lnSpc>
              <a:spcBef>
                <a:spcPts val="0"/>
              </a:spcBef>
              <a:spcAft>
                <a:spcPts val="0"/>
              </a:spcAft>
              <a:buClr>
                <a:schemeClr val="lt1"/>
              </a:buClr>
              <a:buSzPts val="1500"/>
              <a:buFont typeface="Roboto"/>
              <a:buChar char="●"/>
            </a:pPr>
            <a:r>
              <a:rPr b="1" lang="en" sz="1500">
                <a:solidFill>
                  <a:schemeClr val="lt1"/>
                </a:solidFill>
                <a:latin typeface="Raleway"/>
                <a:ea typeface="Raleway"/>
                <a:cs typeface="Raleway"/>
                <a:sym typeface="Raleway"/>
              </a:rPr>
              <a:t>cross size</a:t>
            </a:r>
            <a:r>
              <a:rPr lang="en" sz="1500">
                <a:solidFill>
                  <a:schemeClr val="lt1"/>
                </a:solidFill>
                <a:latin typeface="Raleway"/>
                <a:ea typeface="Raleway"/>
                <a:cs typeface="Raleway"/>
                <a:sym typeface="Raleway"/>
              </a:rPr>
              <a:t> – The width or height of a flex item, whichever is in the cross dimension, is the item’s cross size. The cross size property is whichever of ‘width’ or ‘height’ that is in the cross dimension.</a:t>
            </a:r>
            <a:endParaRPr sz="1500">
              <a:solidFill>
                <a:schemeClr val="lt1"/>
              </a:solidFill>
              <a:latin typeface="Raleway"/>
              <a:ea typeface="Raleway"/>
              <a:cs typeface="Raleway"/>
              <a:sym typeface="Raleway"/>
            </a:endParaRPr>
          </a:p>
          <a:p>
            <a:pPr indent="0" lvl="0" marL="0" rtl="0" algn="l">
              <a:lnSpc>
                <a:spcPct val="150000"/>
              </a:lnSpc>
              <a:spcBef>
                <a:spcPts val="2200"/>
              </a:spcBef>
              <a:spcAft>
                <a:spcPts val="800"/>
              </a:spcAft>
              <a:buNone/>
            </a:pPr>
            <a:r>
              <a:t/>
            </a:r>
            <a:endParaRPr b="1" sz="1600">
              <a:solidFill>
                <a:schemeClr val="lt1"/>
              </a:solidFill>
              <a:latin typeface="Raleway"/>
              <a:ea typeface="Raleway"/>
              <a:cs typeface="Raleway"/>
              <a:sym typeface="Raleway"/>
            </a:endParaRPr>
          </a:p>
        </p:txBody>
      </p:sp>
      <p:sp>
        <p:nvSpPr>
          <p:cNvPr id="196" name="Google Shape;196;p31"/>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Model</a:t>
            </a:r>
            <a:endParaRPr b="1" sz="2800"/>
          </a:p>
        </p:txBody>
      </p:sp>
      <p:pic>
        <p:nvPicPr>
          <p:cNvPr id="197" name="Google Shape;197;p31"/>
          <p:cNvPicPr preferRelativeResize="0"/>
          <p:nvPr/>
        </p:nvPicPr>
        <p:blipFill>
          <a:blip r:embed="rId3">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203" name="Google Shape;203;p32"/>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b="1" lang="en" sz="1600" u="sng">
                <a:solidFill>
                  <a:schemeClr val="hlink"/>
                </a:solidFill>
                <a:latin typeface="Raleway"/>
                <a:ea typeface="Raleway"/>
                <a:cs typeface="Raleway"/>
                <a:sym typeface="Raleway"/>
                <a:hlinkClick r:id="rId3"/>
              </a:rPr>
              <a:t>https://css-tricks.com/snippets/css/a-guide-to-flexbox/#flexbox-properties</a:t>
            </a:r>
            <a:r>
              <a:rPr b="1" lang="en" sz="1600">
                <a:solidFill>
                  <a:schemeClr val="lt1"/>
                </a:solidFill>
                <a:latin typeface="Raleway"/>
                <a:ea typeface="Raleway"/>
                <a:cs typeface="Raleway"/>
                <a:sym typeface="Raleway"/>
              </a:rPr>
              <a:t> </a:t>
            </a:r>
            <a:endParaRPr b="1" sz="1600">
              <a:solidFill>
                <a:schemeClr val="lt1"/>
              </a:solidFill>
              <a:latin typeface="Raleway"/>
              <a:ea typeface="Raleway"/>
              <a:cs typeface="Raleway"/>
              <a:sym typeface="Raleway"/>
            </a:endParaRPr>
          </a:p>
        </p:txBody>
      </p:sp>
      <p:sp>
        <p:nvSpPr>
          <p:cNvPr id="204" name="Google Shape;204;p32"/>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Flexbox Properties</a:t>
            </a:r>
            <a:endParaRPr b="1" sz="2800"/>
          </a:p>
        </p:txBody>
      </p:sp>
      <p:pic>
        <p:nvPicPr>
          <p:cNvPr id="205" name="Google Shape;205;p32"/>
          <p:cNvPicPr preferRelativeResize="0"/>
          <p:nvPr/>
        </p:nvPicPr>
        <p:blipFill>
          <a:blip r:embed="rId4">
            <a:alphaModFix/>
          </a:blip>
          <a:stretch>
            <a:fillRect/>
          </a:stretch>
        </p:blipFill>
        <p:spPr>
          <a:xfrm>
            <a:off x="4003250" y="1318551"/>
            <a:ext cx="4988349" cy="222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73" name="Google Shape;73;p15"/>
          <p:cNvSpPr txBox="1"/>
          <p:nvPr>
            <p:ph idx="1" type="subTitle"/>
          </p:nvPr>
        </p:nvSpPr>
        <p:spPr>
          <a:xfrm>
            <a:off x="265500" y="3009000"/>
            <a:ext cx="31635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a:t>
            </a:r>
            <a:endParaRPr/>
          </a:p>
        </p:txBody>
      </p:sp>
      <p:sp>
        <p:nvSpPr>
          <p:cNvPr id="74" name="Google Shape;74;p15"/>
          <p:cNvSpPr txBox="1"/>
          <p:nvPr>
            <p:ph idx="2" type="body"/>
          </p:nvPr>
        </p:nvSpPr>
        <p:spPr>
          <a:xfrm>
            <a:off x="4283675" y="992575"/>
            <a:ext cx="4407300" cy="310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CSS stands for Cascading Style Sheets. It is the language for describing the presentation of Web pages, including colours, layout, and fonts, thus making our web pages presentable to the users.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If HTML is the skeleton of a website, CSS is the skin, hair and nails.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211" name="Google Shape;211;p3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 Grid</a:t>
            </a:r>
            <a:endParaRPr/>
          </a:p>
        </p:txBody>
      </p:sp>
      <p:sp>
        <p:nvSpPr>
          <p:cNvPr id="212" name="Google Shape;212;p33"/>
          <p:cNvSpPr txBox="1"/>
          <p:nvPr/>
        </p:nvSpPr>
        <p:spPr>
          <a:xfrm>
            <a:off x="644475" y="2714275"/>
            <a:ext cx="7609800" cy="229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100"/>
              </a:spcBef>
              <a:spcAft>
                <a:spcPts val="0"/>
              </a:spcAft>
              <a:buNone/>
            </a:pPr>
            <a:r>
              <a:rPr lang="en" sz="1500">
                <a:solidFill>
                  <a:schemeClr val="lt1"/>
                </a:solidFill>
                <a:latin typeface="Raleway"/>
                <a:ea typeface="Raleway"/>
                <a:cs typeface="Raleway"/>
                <a:sym typeface="Raleway"/>
              </a:rPr>
              <a:t>Why do we need CSS Grid if we already have CSS flexbox?</a:t>
            </a:r>
            <a:endParaRPr sz="1500">
              <a:solidFill>
                <a:schemeClr val="lt1"/>
              </a:solidFill>
              <a:latin typeface="Raleway"/>
              <a:ea typeface="Raleway"/>
              <a:cs typeface="Raleway"/>
              <a:sym typeface="Raleway"/>
            </a:endParaRPr>
          </a:p>
          <a:p>
            <a:pPr indent="-323850" lvl="0" marL="457200" rtl="0" algn="l">
              <a:lnSpc>
                <a:spcPct val="115000"/>
              </a:lnSpc>
              <a:spcBef>
                <a:spcPts val="110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Technically there is no standard way to write CSS. You can build the whole UI of a project with just flexbox. But through the years web designers have a preferred way of writing css that makes it easier and faster.</a:t>
            </a:r>
            <a:endParaRPr sz="1500">
              <a:solidFill>
                <a:schemeClr val="lt1"/>
              </a:solidFill>
              <a:latin typeface="Raleway"/>
              <a:ea typeface="Raleway"/>
              <a:cs typeface="Raleway"/>
              <a:sym typeface="Raleway"/>
            </a:endParaRPr>
          </a:p>
          <a:p>
            <a:pPr indent="-323850" lvl="0" marL="457200" rtl="0" algn="l">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 Flexbox layout is most appropriate to the components of an application, and small-scale layouts, while the </a:t>
            </a:r>
            <a:r>
              <a:rPr lang="en" sz="1500" u="sng">
                <a:solidFill>
                  <a:schemeClr val="lt1"/>
                </a:solidFill>
                <a:latin typeface="Raleway"/>
                <a:ea typeface="Raleway"/>
                <a:cs typeface="Raleway"/>
                <a:sym typeface="Raleway"/>
                <a:hlinkClick r:id="rId3">
                  <a:extLst>
                    <a:ext uri="{A12FA001-AC4F-418D-AE19-62706E023703}">
                      <ahyp:hlinkClr val="tx"/>
                    </a:ext>
                  </a:extLst>
                </a:hlinkClick>
              </a:rPr>
              <a:t>Grid</a:t>
            </a:r>
            <a:r>
              <a:rPr lang="en" sz="1500">
                <a:solidFill>
                  <a:schemeClr val="lt1"/>
                </a:solidFill>
                <a:latin typeface="Raleway"/>
                <a:ea typeface="Raleway"/>
                <a:cs typeface="Raleway"/>
                <a:sym typeface="Raleway"/>
              </a:rPr>
              <a:t> layout is intended for larger scale layouts.</a:t>
            </a:r>
            <a:endParaRPr sz="1500">
              <a:solidFill>
                <a:schemeClr val="lt1"/>
              </a:solidFill>
              <a:latin typeface="Raleway"/>
              <a:ea typeface="Raleway"/>
              <a:cs typeface="Raleway"/>
              <a:sym typeface="Raleway"/>
            </a:endParaRPr>
          </a:p>
          <a:p>
            <a:pPr indent="0" lvl="0" marL="0" rtl="0" algn="l">
              <a:lnSpc>
                <a:spcPct val="100000"/>
              </a:lnSpc>
              <a:spcBef>
                <a:spcPts val="1100"/>
              </a:spcBef>
              <a:spcAft>
                <a:spcPts val="0"/>
              </a:spcAft>
              <a:buNone/>
            </a:pPr>
            <a:r>
              <a:t/>
            </a:r>
            <a:endParaRPr sz="1500">
              <a:solidFill>
                <a:schemeClr val="lt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218" name="Google Shape;218;p3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 Grid</a:t>
            </a:r>
            <a:endParaRPr/>
          </a:p>
        </p:txBody>
      </p:sp>
      <p:sp>
        <p:nvSpPr>
          <p:cNvPr id="219" name="Google Shape;219;p34"/>
          <p:cNvSpPr txBox="1"/>
          <p:nvPr/>
        </p:nvSpPr>
        <p:spPr>
          <a:xfrm>
            <a:off x="644475" y="2714275"/>
            <a:ext cx="7609800" cy="190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chemeClr val="lt1"/>
                </a:solidFill>
                <a:latin typeface="Raleway"/>
                <a:ea typeface="Raleway"/>
                <a:cs typeface="Raleway"/>
                <a:sym typeface="Raleway"/>
              </a:rPr>
              <a:t>CSS Grid Layout (aka “Grid” or “CSS Grid”), is a two-dimensional grid-based layout system that, compared to any web layout system of the past, completely changes the way we design user interfaces. CSS has always been used to layout our web pages, but it’s never done a very good job of it. First, we used tables, then floats, positioning and inline-block, but all of these methods were essentially hacks and left out a lot of important functionality (vertical centering, for instance).</a:t>
            </a:r>
            <a:endParaRPr sz="1600">
              <a:solidFill>
                <a:schemeClr val="lt1"/>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225" name="Google Shape;225;p35"/>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 Grid</a:t>
            </a:r>
            <a:endParaRPr/>
          </a:p>
        </p:txBody>
      </p:sp>
      <p:sp>
        <p:nvSpPr>
          <p:cNvPr id="226" name="Google Shape;226;p35"/>
          <p:cNvSpPr txBox="1"/>
          <p:nvPr/>
        </p:nvSpPr>
        <p:spPr>
          <a:xfrm>
            <a:off x="644475" y="2714275"/>
            <a:ext cx="76098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800">
                <a:solidFill>
                  <a:schemeClr val="lt1"/>
                </a:solidFill>
                <a:latin typeface="Raleway"/>
                <a:ea typeface="Raleway"/>
                <a:cs typeface="Raleway"/>
                <a:sym typeface="Raleway"/>
              </a:rPr>
              <a:t>To get started you have to define a container element as a grid with </a:t>
            </a:r>
            <a:r>
              <a:rPr lang="en" sz="1800" u="sng">
                <a:solidFill>
                  <a:schemeClr val="lt1"/>
                </a:solidFill>
                <a:latin typeface="Raleway"/>
                <a:ea typeface="Raleway"/>
                <a:cs typeface="Raleway"/>
                <a:sym typeface="Raleway"/>
                <a:hlinkClick r:id="rId3">
                  <a:extLst>
                    <a:ext uri="{A12FA001-AC4F-418D-AE19-62706E023703}">
                      <ahyp:hlinkClr val="tx"/>
                    </a:ext>
                  </a:extLst>
                </a:hlinkClick>
              </a:rPr>
              <a:t>display: grid</a:t>
            </a:r>
            <a:r>
              <a:rPr lang="en" sz="1800">
                <a:solidFill>
                  <a:schemeClr val="lt1"/>
                </a:solidFill>
                <a:latin typeface="Raleway"/>
                <a:ea typeface="Raleway"/>
                <a:cs typeface="Raleway"/>
                <a:sym typeface="Raleway"/>
              </a:rPr>
              <a:t>, set the column and row sizes with </a:t>
            </a:r>
            <a:r>
              <a:rPr lang="en" sz="1800" u="sng">
                <a:solidFill>
                  <a:schemeClr val="lt1"/>
                </a:solidFill>
                <a:latin typeface="Raleway"/>
                <a:ea typeface="Raleway"/>
                <a:cs typeface="Raleway"/>
                <a:sym typeface="Raleway"/>
                <a:hlinkClick r:id="rId4">
                  <a:extLst>
                    <a:ext uri="{A12FA001-AC4F-418D-AE19-62706E023703}">
                      <ahyp:hlinkClr val="tx"/>
                    </a:ext>
                  </a:extLst>
                </a:hlinkClick>
              </a:rPr>
              <a:t>grid-template-columns</a:t>
            </a:r>
            <a:r>
              <a:rPr lang="en" sz="1800">
                <a:solidFill>
                  <a:schemeClr val="lt1"/>
                </a:solidFill>
                <a:latin typeface="Raleway"/>
                <a:ea typeface="Raleway"/>
                <a:cs typeface="Raleway"/>
                <a:sym typeface="Raleway"/>
              </a:rPr>
              <a:t> and </a:t>
            </a:r>
            <a:r>
              <a:rPr lang="en" sz="1800" u="sng">
                <a:solidFill>
                  <a:schemeClr val="lt1"/>
                </a:solidFill>
                <a:latin typeface="Raleway"/>
                <a:ea typeface="Raleway"/>
                <a:cs typeface="Raleway"/>
                <a:sym typeface="Raleway"/>
                <a:hlinkClick r:id="rId5">
                  <a:extLst>
                    <a:ext uri="{A12FA001-AC4F-418D-AE19-62706E023703}">
                      <ahyp:hlinkClr val="tx"/>
                    </a:ext>
                  </a:extLst>
                </a:hlinkClick>
              </a:rPr>
              <a:t>grid-template-rows</a:t>
            </a:r>
            <a:r>
              <a:rPr lang="en" sz="1800">
                <a:solidFill>
                  <a:schemeClr val="lt1"/>
                </a:solidFill>
                <a:latin typeface="Raleway"/>
                <a:ea typeface="Raleway"/>
                <a:cs typeface="Raleway"/>
                <a:sym typeface="Raleway"/>
              </a:rPr>
              <a:t>, and then place its child elements into the grid with </a:t>
            </a:r>
            <a:r>
              <a:rPr lang="en" sz="1800" u="sng">
                <a:solidFill>
                  <a:schemeClr val="lt1"/>
                </a:solidFill>
                <a:latin typeface="Raleway"/>
                <a:ea typeface="Raleway"/>
                <a:cs typeface="Raleway"/>
                <a:sym typeface="Raleway"/>
                <a:hlinkClick r:id="rId6">
                  <a:extLst>
                    <a:ext uri="{A12FA001-AC4F-418D-AE19-62706E023703}">
                      <ahyp:hlinkClr val="tx"/>
                    </a:ext>
                  </a:extLst>
                </a:hlinkClick>
              </a:rPr>
              <a:t>grid-column</a:t>
            </a:r>
            <a:r>
              <a:rPr lang="en" sz="1800">
                <a:solidFill>
                  <a:schemeClr val="lt1"/>
                </a:solidFill>
                <a:latin typeface="Raleway"/>
                <a:ea typeface="Raleway"/>
                <a:cs typeface="Raleway"/>
                <a:sym typeface="Raleway"/>
              </a:rPr>
              <a:t> and </a:t>
            </a:r>
            <a:r>
              <a:rPr lang="en" sz="1800" u="sng">
                <a:solidFill>
                  <a:schemeClr val="lt1"/>
                </a:solidFill>
                <a:latin typeface="Raleway"/>
                <a:ea typeface="Raleway"/>
                <a:cs typeface="Raleway"/>
                <a:sym typeface="Raleway"/>
                <a:hlinkClick r:id="rId7">
                  <a:extLst>
                    <a:ext uri="{A12FA001-AC4F-418D-AE19-62706E023703}">
                      <ahyp:hlinkClr val="tx"/>
                    </a:ext>
                  </a:extLst>
                </a:hlinkClick>
              </a:rPr>
              <a:t>grid-row</a:t>
            </a:r>
            <a:r>
              <a:rPr lang="en" sz="1800">
                <a:solidFill>
                  <a:schemeClr val="lt1"/>
                </a:solidFill>
                <a:latin typeface="Raleway"/>
                <a:ea typeface="Raleway"/>
                <a:cs typeface="Raleway"/>
                <a:sym typeface="Raleway"/>
              </a:rPr>
              <a:t>. </a:t>
            </a:r>
            <a:endParaRPr sz="1800">
              <a:solidFill>
                <a:schemeClr val="lt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232" name="Google Shape;232;p36"/>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lt1"/>
                </a:solidFill>
                <a:latin typeface="Raleway"/>
                <a:ea typeface="Raleway"/>
                <a:cs typeface="Raleway"/>
                <a:sym typeface="Raleway"/>
              </a:rPr>
              <a:t>Reading Assignment </a:t>
            </a:r>
            <a:endParaRPr b="1" sz="1600">
              <a:solidFill>
                <a:schemeClr val="lt1"/>
              </a:solidFill>
              <a:latin typeface="Raleway"/>
              <a:ea typeface="Raleway"/>
              <a:cs typeface="Raleway"/>
              <a:sym typeface="Raleway"/>
            </a:endParaRPr>
          </a:p>
          <a:p>
            <a:pPr indent="-330200" lvl="0" marL="457200" rtl="0" algn="l">
              <a:lnSpc>
                <a:spcPct val="150000"/>
              </a:lnSpc>
              <a:spcBef>
                <a:spcPts val="800"/>
              </a:spcBef>
              <a:spcAft>
                <a:spcPts val="0"/>
              </a:spcAft>
              <a:buClr>
                <a:schemeClr val="lt1"/>
              </a:buClr>
              <a:buSzPts val="1600"/>
              <a:buFont typeface="Raleway"/>
              <a:buChar char="-"/>
            </a:pPr>
            <a:r>
              <a:rPr b="1" lang="en" sz="1600">
                <a:solidFill>
                  <a:schemeClr val="lt1"/>
                </a:solidFill>
                <a:latin typeface="Raleway"/>
                <a:ea typeface="Raleway"/>
                <a:cs typeface="Raleway"/>
                <a:sym typeface="Raleway"/>
              </a:rPr>
              <a:t>Try to practice on your with css grid. </a:t>
            </a:r>
            <a:endParaRPr b="1" sz="1600">
              <a:solidFill>
                <a:schemeClr val="lt1"/>
              </a:solidFill>
              <a:latin typeface="Raleway"/>
              <a:ea typeface="Raleway"/>
              <a:cs typeface="Raleway"/>
              <a:sym typeface="Raleway"/>
            </a:endParaRPr>
          </a:p>
          <a:p>
            <a:pPr indent="-330200" lvl="0" marL="457200" rtl="0" algn="l">
              <a:lnSpc>
                <a:spcPct val="150000"/>
              </a:lnSpc>
              <a:spcBef>
                <a:spcPts val="0"/>
              </a:spcBef>
              <a:spcAft>
                <a:spcPts val="0"/>
              </a:spcAft>
              <a:buClr>
                <a:schemeClr val="lt1"/>
              </a:buClr>
              <a:buSzPts val="1600"/>
              <a:buFont typeface="Raleway"/>
              <a:buChar char="-"/>
            </a:pPr>
            <a:r>
              <a:rPr b="1" lang="en" sz="1600">
                <a:solidFill>
                  <a:schemeClr val="lt1"/>
                </a:solidFill>
                <a:latin typeface="Raleway"/>
                <a:ea typeface="Raleway"/>
                <a:cs typeface="Raleway"/>
                <a:sym typeface="Raleway"/>
              </a:rPr>
              <a:t>I recommend this course</a:t>
            </a:r>
            <a:endParaRPr b="1" sz="1600">
              <a:solidFill>
                <a:schemeClr val="lt1"/>
              </a:solidFill>
              <a:latin typeface="Raleway"/>
              <a:ea typeface="Raleway"/>
              <a:cs typeface="Raleway"/>
              <a:sym typeface="Raleway"/>
            </a:endParaRPr>
          </a:p>
          <a:p>
            <a:pPr indent="-330200" lvl="1" marL="914400" rtl="0" algn="l">
              <a:lnSpc>
                <a:spcPct val="115000"/>
              </a:lnSpc>
              <a:spcBef>
                <a:spcPts val="0"/>
              </a:spcBef>
              <a:spcAft>
                <a:spcPts val="0"/>
              </a:spcAft>
              <a:buClr>
                <a:schemeClr val="lt1"/>
              </a:buClr>
              <a:buSzPts val="1600"/>
              <a:buFont typeface="Raleway"/>
              <a:buChar char="-"/>
            </a:pPr>
            <a:r>
              <a:rPr lang="en" sz="1200" u="sng">
                <a:solidFill>
                  <a:srgbClr val="1155CC"/>
                </a:solidFill>
                <a:latin typeface="Ubuntu"/>
                <a:ea typeface="Ubuntu"/>
                <a:cs typeface="Ubuntu"/>
                <a:sym typeface="Ubuntu"/>
                <a:hlinkClick r:id="rId3">
                  <a:extLst>
                    <a:ext uri="{A12FA001-AC4F-418D-AE19-62706E023703}">
                      <ahyp:hlinkClr val="tx"/>
                    </a:ext>
                  </a:extLst>
                </a:hlinkClick>
              </a:rPr>
              <a:t>L</a:t>
            </a:r>
            <a:r>
              <a:rPr lang="en" sz="1600" u="sng">
                <a:solidFill>
                  <a:srgbClr val="1155CC"/>
                </a:solidFill>
                <a:latin typeface="Ubuntu"/>
                <a:ea typeface="Ubuntu"/>
                <a:cs typeface="Ubuntu"/>
                <a:sym typeface="Ubuntu"/>
                <a:hlinkClick r:id="rId4">
                  <a:extLst>
                    <a:ext uri="{A12FA001-AC4F-418D-AE19-62706E023703}">
                      <ahyp:hlinkClr val="tx"/>
                    </a:ext>
                  </a:extLst>
                </a:hlinkClick>
              </a:rPr>
              <a:t>earn CSS Grid with Wes Bos</a:t>
            </a:r>
            <a:endParaRPr b="1" sz="2000">
              <a:solidFill>
                <a:schemeClr val="lt1"/>
              </a:solidFill>
              <a:latin typeface="Raleway"/>
              <a:ea typeface="Raleway"/>
              <a:cs typeface="Raleway"/>
              <a:sym typeface="Raleway"/>
            </a:endParaRPr>
          </a:p>
        </p:txBody>
      </p:sp>
      <p:sp>
        <p:nvSpPr>
          <p:cNvPr id="233" name="Google Shape;233;p36"/>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Important Terminologies</a:t>
            </a:r>
            <a:endParaRPr b="1" sz="2800"/>
          </a:p>
        </p:txBody>
      </p:sp>
      <p:sp>
        <p:nvSpPr>
          <p:cNvPr id="234" name="Google Shape;234;p36"/>
          <p:cNvSpPr txBox="1"/>
          <p:nvPr/>
        </p:nvSpPr>
        <p:spPr>
          <a:xfrm>
            <a:off x="4759275" y="1759950"/>
            <a:ext cx="337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latin typeface="Source Sans Pro"/>
                <a:ea typeface="Source Sans Pro"/>
                <a:cs typeface="Source Sans Pro"/>
                <a:sym typeface="Source Sans Pro"/>
                <a:hlinkClick r:id="rId5"/>
              </a:rPr>
              <a:t>https://css-tricks.com/snippets/css/complete-guide-grid/</a:t>
            </a:r>
            <a:r>
              <a:rPr lang="en" sz="1800">
                <a:latin typeface="Source Sans Pro"/>
                <a:ea typeface="Source Sans Pro"/>
                <a:cs typeface="Source Sans Pro"/>
                <a:sym typeface="Source Sans Pro"/>
              </a:rPr>
              <a:t> </a:t>
            </a:r>
            <a:endParaRPr sz="18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80" name="Google Shape;80;p16"/>
          <p:cNvSpPr txBox="1"/>
          <p:nvPr>
            <p:ph idx="1" type="subTitle"/>
          </p:nvPr>
        </p:nvSpPr>
        <p:spPr>
          <a:xfrm>
            <a:off x="265500" y="3009000"/>
            <a:ext cx="31635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a:t>
            </a:r>
            <a:endParaRPr/>
          </a:p>
        </p:txBody>
      </p:sp>
      <p:sp>
        <p:nvSpPr>
          <p:cNvPr id="81" name="Google Shape;81;p16"/>
          <p:cNvSpPr txBox="1"/>
          <p:nvPr>
            <p:ph idx="2" type="body"/>
          </p:nvPr>
        </p:nvSpPr>
        <p:spPr>
          <a:xfrm>
            <a:off x="4283675" y="409000"/>
            <a:ext cx="4407300" cy="4776600"/>
          </a:xfrm>
          <a:prstGeom prst="rect">
            <a:avLst/>
          </a:prstGeom>
        </p:spPr>
        <p:txBody>
          <a:bodyPr anchorCtr="0" anchor="ctr" bIns="91425" lIns="91425" spcFirstLastPara="1" rIns="91425" wrap="square" tIns="91425">
            <a:spAutoFit/>
          </a:bodyPr>
          <a:lstStyle/>
          <a:p>
            <a:pPr indent="0" lvl="0" marL="0" rtl="0" algn="l">
              <a:lnSpc>
                <a:spcPct val="100000"/>
              </a:lnSpc>
              <a:spcBef>
                <a:spcPts val="1400"/>
              </a:spcBef>
              <a:spcAft>
                <a:spcPts val="0"/>
              </a:spcAft>
              <a:buClr>
                <a:schemeClr val="dk2"/>
              </a:buClr>
              <a:buSzPts val="1100"/>
              <a:buFont typeface="Arial"/>
              <a:buNone/>
            </a:pPr>
            <a:r>
              <a:rPr lang="en" sz="1500">
                <a:solidFill>
                  <a:schemeClr val="lt1"/>
                </a:solidFill>
                <a:latin typeface="Raleway"/>
                <a:ea typeface="Raleway"/>
                <a:cs typeface="Raleway"/>
                <a:sym typeface="Raleway"/>
              </a:rPr>
              <a:t>HTML was NEVER intended to contain tags for formatting a web page!</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Clr>
                <a:schemeClr val="dk2"/>
              </a:buClr>
              <a:buSzPts val="1100"/>
              <a:buFont typeface="Arial"/>
              <a:buNone/>
            </a:pPr>
            <a:r>
              <a:rPr lang="en" sz="1500">
                <a:solidFill>
                  <a:schemeClr val="lt1"/>
                </a:solidFill>
                <a:latin typeface="Raleway"/>
                <a:ea typeface="Raleway"/>
                <a:cs typeface="Raleway"/>
                <a:sym typeface="Raleway"/>
              </a:rPr>
              <a:t>HTML was created to describe the content of a web page, </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Clr>
                <a:schemeClr val="dk2"/>
              </a:buClr>
              <a:buSzPts val="1100"/>
              <a:buFont typeface="Arial"/>
              <a:buNone/>
            </a:pPr>
            <a:r>
              <a:rPr lang="en" sz="1500">
                <a:solidFill>
                  <a:schemeClr val="lt1"/>
                </a:solidFill>
                <a:latin typeface="Raleway"/>
                <a:ea typeface="Raleway"/>
                <a:cs typeface="Raleway"/>
                <a:sym typeface="Raleway"/>
              </a:rPr>
              <a:t>When tags like &lt;font&gt;, and color attributes were added to the HTML 3.2 specification, it started a nightmare for web developers. Development of large websites, where fonts and color information were added to every single page, became a long and expensive process.</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Clr>
                <a:schemeClr val="dk2"/>
              </a:buClr>
              <a:buSzPts val="1100"/>
              <a:buFont typeface="Arial"/>
              <a:buNone/>
            </a:pPr>
            <a:r>
              <a:rPr lang="en" sz="1500">
                <a:solidFill>
                  <a:schemeClr val="lt1"/>
                </a:solidFill>
                <a:latin typeface="Raleway"/>
                <a:ea typeface="Raleway"/>
                <a:cs typeface="Raleway"/>
                <a:sym typeface="Raleway"/>
              </a:rPr>
              <a:t>To solve this problem, the World Wide Web Consortium (W3C) created CSS.</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Clr>
                <a:schemeClr val="dk2"/>
              </a:buClr>
              <a:buSzPts val="1100"/>
              <a:buFont typeface="Arial"/>
              <a:buNone/>
            </a:pPr>
            <a:r>
              <a:rPr lang="en" sz="1500">
                <a:solidFill>
                  <a:schemeClr val="lt1"/>
                </a:solidFill>
                <a:latin typeface="Raleway"/>
                <a:ea typeface="Raleway"/>
                <a:cs typeface="Raleway"/>
                <a:sym typeface="Raleway"/>
              </a:rPr>
              <a:t>CSS removed the style formatting from the HTML page!</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Clr>
                <a:schemeClr val="dk2"/>
              </a:buClr>
              <a:buSzPts val="1100"/>
              <a:buFont typeface="Arial"/>
              <a:buNone/>
            </a:pPr>
            <a:r>
              <a:t/>
            </a:r>
            <a:endParaRPr sz="1200">
              <a:solidFill>
                <a:schemeClr val="lt1"/>
              </a:solidFill>
              <a:latin typeface="Raleway"/>
              <a:ea typeface="Raleway"/>
              <a:cs typeface="Raleway"/>
              <a:sym typeface="Raleway"/>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87" name="Google Shape;87;p17"/>
          <p:cNvSpPr txBox="1"/>
          <p:nvPr>
            <p:ph idx="1" type="subTitle"/>
          </p:nvPr>
        </p:nvSpPr>
        <p:spPr>
          <a:xfrm>
            <a:off x="265500" y="3009000"/>
            <a:ext cx="31635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a:t>
            </a:r>
            <a:endParaRPr/>
          </a:p>
        </p:txBody>
      </p:sp>
      <p:sp>
        <p:nvSpPr>
          <p:cNvPr id="88" name="Google Shape;88;p17"/>
          <p:cNvSpPr txBox="1"/>
          <p:nvPr>
            <p:ph idx="2" type="body"/>
          </p:nvPr>
        </p:nvSpPr>
        <p:spPr>
          <a:xfrm>
            <a:off x="4283675" y="409000"/>
            <a:ext cx="4407300" cy="4776600"/>
          </a:xfrm>
          <a:prstGeom prst="rect">
            <a:avLst/>
          </a:prstGeom>
        </p:spPr>
        <p:txBody>
          <a:bodyPr anchorCtr="0" anchor="ctr" bIns="91425" lIns="91425" spcFirstLastPara="1" rIns="91425" wrap="square" tIns="91425">
            <a:spAutoFit/>
          </a:bodyPr>
          <a:lstStyle/>
          <a:p>
            <a:pPr indent="0" lvl="0" marL="0" rtl="0" algn="l">
              <a:lnSpc>
                <a:spcPct val="100000"/>
              </a:lnSpc>
              <a:spcBef>
                <a:spcPts val="1400"/>
              </a:spcBef>
              <a:spcAft>
                <a:spcPts val="0"/>
              </a:spcAft>
              <a:buNone/>
            </a:pPr>
            <a:r>
              <a:rPr lang="en" sz="1500">
                <a:solidFill>
                  <a:schemeClr val="lt1"/>
                </a:solidFill>
                <a:latin typeface="Raleway"/>
                <a:ea typeface="Raleway"/>
                <a:cs typeface="Raleway"/>
                <a:sym typeface="Raleway"/>
              </a:rPr>
              <a:t>HTML was NEVER intended to contain tags for formatting a web page!</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None/>
            </a:pPr>
            <a:r>
              <a:rPr lang="en" sz="1500">
                <a:solidFill>
                  <a:schemeClr val="lt1"/>
                </a:solidFill>
                <a:latin typeface="Raleway"/>
                <a:ea typeface="Raleway"/>
                <a:cs typeface="Raleway"/>
                <a:sym typeface="Raleway"/>
              </a:rPr>
              <a:t>HTML was created to describe the content of a web page, </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None/>
            </a:pPr>
            <a:r>
              <a:rPr lang="en" sz="1500">
                <a:solidFill>
                  <a:schemeClr val="lt1"/>
                </a:solidFill>
                <a:latin typeface="Raleway"/>
                <a:ea typeface="Raleway"/>
                <a:cs typeface="Raleway"/>
                <a:sym typeface="Raleway"/>
              </a:rPr>
              <a:t>When tags like &lt;font&gt;, and color attributes were added to the HTML 3.2 specification, it started a nightmare for web developers. Development of large websites, where fonts and color information were added to every single page, became a long and expensive process.</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None/>
            </a:pPr>
            <a:r>
              <a:rPr lang="en" sz="1500">
                <a:solidFill>
                  <a:schemeClr val="lt1"/>
                </a:solidFill>
                <a:latin typeface="Raleway"/>
                <a:ea typeface="Raleway"/>
                <a:cs typeface="Raleway"/>
                <a:sym typeface="Raleway"/>
              </a:rPr>
              <a:t>To solve this problem, the World Wide Web Consortium (W3C) created CSS.</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None/>
            </a:pPr>
            <a:r>
              <a:rPr lang="en" sz="1500">
                <a:solidFill>
                  <a:schemeClr val="lt1"/>
                </a:solidFill>
                <a:latin typeface="Raleway"/>
                <a:ea typeface="Raleway"/>
                <a:cs typeface="Raleway"/>
                <a:sym typeface="Raleway"/>
              </a:rPr>
              <a:t>CSS removed the style formatting from the HTML page!</a:t>
            </a:r>
            <a:endParaRPr sz="1500">
              <a:solidFill>
                <a:schemeClr val="lt1"/>
              </a:solidFill>
              <a:latin typeface="Raleway"/>
              <a:ea typeface="Raleway"/>
              <a:cs typeface="Raleway"/>
              <a:sym typeface="Raleway"/>
            </a:endParaRPr>
          </a:p>
          <a:p>
            <a:pPr indent="0" lvl="0" marL="0" rtl="0" algn="l">
              <a:lnSpc>
                <a:spcPct val="100000"/>
              </a:lnSpc>
              <a:spcBef>
                <a:spcPts val="1400"/>
              </a:spcBef>
              <a:spcAft>
                <a:spcPts val="0"/>
              </a:spcAft>
              <a:buNone/>
            </a:pPr>
            <a:r>
              <a:t/>
            </a:r>
            <a:endParaRPr sz="1200">
              <a:solidFill>
                <a:schemeClr val="lt1"/>
              </a:solidFill>
              <a:latin typeface="Raleway"/>
              <a:ea typeface="Raleway"/>
              <a:cs typeface="Raleway"/>
              <a:sym typeface="Raleway"/>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94" name="Google Shape;94;p18"/>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a:t>
            </a:r>
            <a:endParaRPr/>
          </a:p>
        </p:txBody>
      </p:sp>
      <p:sp>
        <p:nvSpPr>
          <p:cNvPr id="95" name="Google Shape;95;p18"/>
          <p:cNvSpPr txBox="1"/>
          <p:nvPr/>
        </p:nvSpPr>
        <p:spPr>
          <a:xfrm>
            <a:off x="644475" y="2714275"/>
            <a:ext cx="7609800" cy="229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2"/>
              </a:buClr>
              <a:buSzPts val="1100"/>
              <a:buFont typeface="Arial"/>
              <a:buNone/>
            </a:pPr>
            <a:r>
              <a:rPr lang="en" sz="1150">
                <a:solidFill>
                  <a:schemeClr val="lt1"/>
                </a:solidFill>
                <a:latin typeface="Raleway"/>
                <a:ea typeface="Raleway"/>
                <a:cs typeface="Raleway"/>
                <a:sym typeface="Raleway"/>
              </a:rPr>
              <a:t>CSS selectors are used to "find" (or select) the HTML elements you want to style.</a:t>
            </a:r>
            <a:endParaRPr sz="1150">
              <a:solidFill>
                <a:schemeClr val="lt1"/>
              </a:solidFill>
              <a:latin typeface="Raleway"/>
              <a:ea typeface="Raleway"/>
              <a:cs typeface="Raleway"/>
              <a:sym typeface="Raleway"/>
            </a:endParaRPr>
          </a:p>
          <a:p>
            <a:pPr indent="0" lvl="0" marL="0" rtl="0" algn="l">
              <a:lnSpc>
                <a:spcPct val="115000"/>
              </a:lnSpc>
              <a:spcBef>
                <a:spcPts val="1400"/>
              </a:spcBef>
              <a:spcAft>
                <a:spcPts val="0"/>
              </a:spcAft>
              <a:buClr>
                <a:schemeClr val="dk2"/>
              </a:buClr>
              <a:buSzPts val="1100"/>
              <a:buFont typeface="Arial"/>
              <a:buNone/>
            </a:pPr>
            <a:r>
              <a:rPr lang="en" sz="1150">
                <a:solidFill>
                  <a:schemeClr val="lt1"/>
                </a:solidFill>
                <a:latin typeface="Raleway"/>
                <a:ea typeface="Raleway"/>
                <a:cs typeface="Raleway"/>
                <a:sym typeface="Raleway"/>
              </a:rPr>
              <a:t>We can divide CSS selectors into five categories:</a:t>
            </a:r>
            <a:endParaRPr sz="1150">
              <a:solidFill>
                <a:schemeClr val="lt1"/>
              </a:solidFill>
              <a:latin typeface="Raleway"/>
              <a:ea typeface="Raleway"/>
              <a:cs typeface="Raleway"/>
              <a:sym typeface="Raleway"/>
            </a:endParaRPr>
          </a:p>
          <a:p>
            <a:pPr indent="-301625" lvl="0" marL="457200" rtl="0" algn="l">
              <a:lnSpc>
                <a:spcPct val="115000"/>
              </a:lnSpc>
              <a:spcBef>
                <a:spcPts val="1400"/>
              </a:spcBef>
              <a:spcAft>
                <a:spcPts val="0"/>
              </a:spcAft>
              <a:buClr>
                <a:schemeClr val="lt1"/>
              </a:buClr>
              <a:buSzPts val="1150"/>
              <a:buFont typeface="Raleway"/>
              <a:buChar char="●"/>
            </a:pPr>
            <a:r>
              <a:rPr lang="en" sz="1150">
                <a:solidFill>
                  <a:schemeClr val="lt1"/>
                </a:solidFill>
                <a:latin typeface="Raleway"/>
                <a:ea typeface="Raleway"/>
                <a:cs typeface="Raleway"/>
                <a:sym typeface="Raleway"/>
              </a:rPr>
              <a:t>Simple selectors (select elements based on name, id, class)</a:t>
            </a:r>
            <a:endParaRPr sz="1150">
              <a:solidFill>
                <a:schemeClr val="lt1"/>
              </a:solidFill>
              <a:latin typeface="Raleway"/>
              <a:ea typeface="Raleway"/>
              <a:cs typeface="Raleway"/>
              <a:sym typeface="Raleway"/>
            </a:endParaRPr>
          </a:p>
          <a:p>
            <a:pPr indent="-301625" lvl="0" marL="457200" rtl="0" algn="l">
              <a:lnSpc>
                <a:spcPct val="115000"/>
              </a:lnSpc>
              <a:spcBef>
                <a:spcPts val="0"/>
              </a:spcBef>
              <a:spcAft>
                <a:spcPts val="0"/>
              </a:spcAft>
              <a:buClr>
                <a:schemeClr val="lt1"/>
              </a:buClr>
              <a:buSzPts val="1150"/>
              <a:buFont typeface="Raleway"/>
              <a:buChar char="●"/>
            </a:pPr>
            <a:r>
              <a:rPr lang="en" sz="1150" u="sng">
                <a:solidFill>
                  <a:schemeClr val="lt1"/>
                </a:solidFill>
                <a:latin typeface="Raleway"/>
                <a:ea typeface="Raleway"/>
                <a:cs typeface="Raleway"/>
                <a:sym typeface="Raleway"/>
                <a:hlinkClick r:id="rId3">
                  <a:extLst>
                    <a:ext uri="{A12FA001-AC4F-418D-AE19-62706E023703}">
                      <ahyp:hlinkClr val="tx"/>
                    </a:ext>
                  </a:extLst>
                </a:hlinkClick>
              </a:rPr>
              <a:t>Combinator selectors</a:t>
            </a:r>
            <a:r>
              <a:rPr lang="en" sz="1150">
                <a:solidFill>
                  <a:schemeClr val="lt1"/>
                </a:solidFill>
                <a:latin typeface="Raleway"/>
                <a:ea typeface="Raleway"/>
                <a:cs typeface="Raleway"/>
                <a:sym typeface="Raleway"/>
              </a:rPr>
              <a:t> (select elements based on a specific relationship between them)</a:t>
            </a:r>
            <a:endParaRPr sz="1150">
              <a:solidFill>
                <a:schemeClr val="lt1"/>
              </a:solidFill>
              <a:latin typeface="Raleway"/>
              <a:ea typeface="Raleway"/>
              <a:cs typeface="Raleway"/>
              <a:sym typeface="Raleway"/>
            </a:endParaRPr>
          </a:p>
          <a:p>
            <a:pPr indent="-301625" lvl="0" marL="457200" rtl="0" algn="l">
              <a:lnSpc>
                <a:spcPct val="115000"/>
              </a:lnSpc>
              <a:spcBef>
                <a:spcPts val="0"/>
              </a:spcBef>
              <a:spcAft>
                <a:spcPts val="0"/>
              </a:spcAft>
              <a:buClr>
                <a:schemeClr val="lt1"/>
              </a:buClr>
              <a:buSzPts val="1150"/>
              <a:buFont typeface="Raleway"/>
              <a:buChar char="●"/>
            </a:pPr>
            <a:r>
              <a:rPr lang="en" sz="1150" u="sng">
                <a:solidFill>
                  <a:schemeClr val="lt1"/>
                </a:solidFill>
                <a:latin typeface="Raleway"/>
                <a:ea typeface="Raleway"/>
                <a:cs typeface="Raleway"/>
                <a:sym typeface="Raleway"/>
                <a:hlinkClick r:id="rId4">
                  <a:extLst>
                    <a:ext uri="{A12FA001-AC4F-418D-AE19-62706E023703}">
                      <ahyp:hlinkClr val="tx"/>
                    </a:ext>
                  </a:extLst>
                </a:hlinkClick>
              </a:rPr>
              <a:t>Pseudo-class selectors</a:t>
            </a:r>
            <a:r>
              <a:rPr lang="en" sz="1150">
                <a:solidFill>
                  <a:schemeClr val="lt1"/>
                </a:solidFill>
                <a:latin typeface="Raleway"/>
                <a:ea typeface="Raleway"/>
                <a:cs typeface="Raleway"/>
                <a:sym typeface="Raleway"/>
              </a:rPr>
              <a:t> (select elements based on a certain state)</a:t>
            </a:r>
            <a:endParaRPr sz="1150">
              <a:solidFill>
                <a:schemeClr val="lt1"/>
              </a:solidFill>
              <a:latin typeface="Raleway"/>
              <a:ea typeface="Raleway"/>
              <a:cs typeface="Raleway"/>
              <a:sym typeface="Raleway"/>
            </a:endParaRPr>
          </a:p>
          <a:p>
            <a:pPr indent="-301625" lvl="0" marL="457200" rtl="0" algn="l">
              <a:lnSpc>
                <a:spcPct val="115000"/>
              </a:lnSpc>
              <a:spcBef>
                <a:spcPts val="0"/>
              </a:spcBef>
              <a:spcAft>
                <a:spcPts val="0"/>
              </a:spcAft>
              <a:buClr>
                <a:schemeClr val="lt1"/>
              </a:buClr>
              <a:buSzPts val="1150"/>
              <a:buFont typeface="Raleway"/>
              <a:buChar char="●"/>
            </a:pPr>
            <a:r>
              <a:rPr lang="en" sz="1150" u="sng">
                <a:solidFill>
                  <a:schemeClr val="lt1"/>
                </a:solidFill>
                <a:latin typeface="Raleway"/>
                <a:ea typeface="Raleway"/>
                <a:cs typeface="Raleway"/>
                <a:sym typeface="Raleway"/>
                <a:hlinkClick r:id="rId5">
                  <a:extLst>
                    <a:ext uri="{A12FA001-AC4F-418D-AE19-62706E023703}">
                      <ahyp:hlinkClr val="tx"/>
                    </a:ext>
                  </a:extLst>
                </a:hlinkClick>
              </a:rPr>
              <a:t>Pseudo-elements selectors</a:t>
            </a:r>
            <a:r>
              <a:rPr lang="en" sz="1150">
                <a:solidFill>
                  <a:schemeClr val="lt1"/>
                </a:solidFill>
                <a:latin typeface="Raleway"/>
                <a:ea typeface="Raleway"/>
                <a:cs typeface="Raleway"/>
                <a:sym typeface="Raleway"/>
              </a:rPr>
              <a:t> (select and style a part of an element)</a:t>
            </a:r>
            <a:endParaRPr sz="1150">
              <a:solidFill>
                <a:schemeClr val="lt1"/>
              </a:solidFill>
              <a:latin typeface="Raleway"/>
              <a:ea typeface="Raleway"/>
              <a:cs typeface="Raleway"/>
              <a:sym typeface="Raleway"/>
            </a:endParaRPr>
          </a:p>
          <a:p>
            <a:pPr indent="-301625" lvl="0" marL="457200" rtl="0" algn="l">
              <a:lnSpc>
                <a:spcPct val="115000"/>
              </a:lnSpc>
              <a:spcBef>
                <a:spcPts val="0"/>
              </a:spcBef>
              <a:spcAft>
                <a:spcPts val="0"/>
              </a:spcAft>
              <a:buClr>
                <a:schemeClr val="lt1"/>
              </a:buClr>
              <a:buSzPts val="1150"/>
              <a:buFont typeface="Raleway"/>
              <a:buChar char="●"/>
            </a:pPr>
            <a:r>
              <a:rPr lang="en" sz="1150" u="sng">
                <a:solidFill>
                  <a:schemeClr val="lt1"/>
                </a:solidFill>
                <a:latin typeface="Raleway"/>
                <a:ea typeface="Raleway"/>
                <a:cs typeface="Raleway"/>
                <a:sym typeface="Raleway"/>
                <a:hlinkClick r:id="rId6">
                  <a:extLst>
                    <a:ext uri="{A12FA001-AC4F-418D-AE19-62706E023703}">
                      <ahyp:hlinkClr val="tx"/>
                    </a:ext>
                  </a:extLst>
                </a:hlinkClick>
              </a:rPr>
              <a:t>Attribute selectors</a:t>
            </a:r>
            <a:r>
              <a:rPr lang="en" sz="1150">
                <a:solidFill>
                  <a:schemeClr val="lt1"/>
                </a:solidFill>
                <a:latin typeface="Raleway"/>
                <a:ea typeface="Raleway"/>
                <a:cs typeface="Raleway"/>
                <a:sym typeface="Raleway"/>
              </a:rPr>
              <a:t> (select elements based on an attribute or attribute value)</a:t>
            </a:r>
            <a:endParaRPr sz="1150">
              <a:solidFill>
                <a:schemeClr val="lt1"/>
              </a:solidFill>
              <a:latin typeface="Raleway"/>
              <a:ea typeface="Raleway"/>
              <a:cs typeface="Raleway"/>
              <a:sym typeface="Raleway"/>
            </a:endParaRPr>
          </a:p>
          <a:p>
            <a:pPr indent="0" lvl="0" marL="0" rtl="0" algn="l">
              <a:lnSpc>
                <a:spcPct val="100000"/>
              </a:lnSpc>
              <a:spcBef>
                <a:spcPts val="1100"/>
              </a:spcBef>
              <a:spcAft>
                <a:spcPts val="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01" name="Google Shape;101;p19"/>
          <p:cNvSpPr txBox="1"/>
          <p:nvPr>
            <p:ph idx="1" type="subTitle"/>
          </p:nvPr>
        </p:nvSpPr>
        <p:spPr>
          <a:xfrm>
            <a:off x="265500" y="1636500"/>
            <a:ext cx="3163500" cy="3370800"/>
          </a:xfrm>
          <a:prstGeom prst="rect">
            <a:avLst/>
          </a:prstGeom>
        </p:spPr>
        <p:txBody>
          <a:bodyPr anchorCtr="0" anchor="t" bIns="91425" lIns="91425" spcFirstLastPara="1" rIns="91425" wrap="square" tIns="91425">
            <a:normAutofit fontScale="55000" lnSpcReduction="10000"/>
          </a:bodyPr>
          <a:lstStyle/>
          <a:p>
            <a:pPr indent="0" lvl="0" marL="0" rtl="0" algn="l">
              <a:lnSpc>
                <a:spcPct val="110000"/>
              </a:lnSpc>
              <a:spcBef>
                <a:spcPts val="1500"/>
              </a:spcBef>
              <a:spcAft>
                <a:spcPts val="0"/>
              </a:spcAft>
              <a:buNone/>
            </a:pPr>
            <a:r>
              <a:rPr b="1" lang="en" sz="3127">
                <a:solidFill>
                  <a:schemeClr val="lt1"/>
                </a:solidFill>
                <a:latin typeface="Raleway"/>
                <a:ea typeface="Raleway"/>
                <a:cs typeface="Raleway"/>
                <a:sym typeface="Raleway"/>
              </a:rPr>
              <a:t>Content</a:t>
            </a:r>
            <a:endParaRPr b="1" sz="3127">
              <a:solidFill>
                <a:schemeClr val="lt1"/>
              </a:solidFill>
              <a:latin typeface="Raleway"/>
              <a:ea typeface="Raleway"/>
              <a:cs typeface="Raleway"/>
              <a:sym typeface="Raleway"/>
            </a:endParaRPr>
          </a:p>
          <a:p>
            <a:pPr indent="0" lvl="0" marL="0" rtl="0" algn="l">
              <a:lnSpc>
                <a:spcPct val="150000"/>
              </a:lnSpc>
              <a:spcBef>
                <a:spcPts val="800"/>
              </a:spcBef>
              <a:spcAft>
                <a:spcPts val="0"/>
              </a:spcAft>
              <a:buNone/>
            </a:pPr>
            <a:r>
              <a:rPr lang="en" sz="2581">
                <a:solidFill>
                  <a:schemeClr val="lt1"/>
                </a:solidFill>
                <a:latin typeface="Raleway"/>
                <a:ea typeface="Raleway"/>
                <a:cs typeface="Raleway"/>
                <a:sym typeface="Raleway"/>
              </a:rPr>
              <a:t>The element's </a:t>
            </a:r>
            <a:r>
              <a:rPr b="1" lang="en" sz="2581">
                <a:solidFill>
                  <a:schemeClr val="lt1"/>
                </a:solidFill>
                <a:latin typeface="Raleway"/>
                <a:ea typeface="Raleway"/>
                <a:cs typeface="Raleway"/>
                <a:sym typeface="Raleway"/>
              </a:rPr>
              <a:t>content</a:t>
            </a:r>
            <a:r>
              <a:rPr lang="en" sz="2581">
                <a:solidFill>
                  <a:schemeClr val="lt1"/>
                </a:solidFill>
                <a:latin typeface="Raleway"/>
                <a:ea typeface="Raleway"/>
                <a:cs typeface="Raleway"/>
                <a:sym typeface="Raleway"/>
              </a:rPr>
              <a:t> forms the innermost box. The </a:t>
            </a:r>
            <a:r>
              <a:rPr b="1" lang="en" sz="2581">
                <a:solidFill>
                  <a:schemeClr val="lt1"/>
                </a:solidFill>
                <a:latin typeface="Raleway"/>
                <a:ea typeface="Raleway"/>
                <a:cs typeface="Raleway"/>
                <a:sym typeface="Raleway"/>
              </a:rPr>
              <a:t>width</a:t>
            </a:r>
            <a:r>
              <a:rPr lang="en" sz="2581">
                <a:solidFill>
                  <a:schemeClr val="lt1"/>
                </a:solidFill>
                <a:latin typeface="Raleway"/>
                <a:ea typeface="Raleway"/>
                <a:cs typeface="Raleway"/>
                <a:sym typeface="Raleway"/>
              </a:rPr>
              <a:t> and </a:t>
            </a:r>
            <a:r>
              <a:rPr b="1" lang="en" sz="2581">
                <a:solidFill>
                  <a:schemeClr val="lt1"/>
                </a:solidFill>
                <a:latin typeface="Raleway"/>
                <a:ea typeface="Raleway"/>
                <a:cs typeface="Raleway"/>
                <a:sym typeface="Raleway"/>
              </a:rPr>
              <a:t>height</a:t>
            </a:r>
            <a:r>
              <a:rPr lang="en" sz="2581">
                <a:solidFill>
                  <a:schemeClr val="lt1"/>
                </a:solidFill>
                <a:latin typeface="Raleway"/>
                <a:ea typeface="Raleway"/>
                <a:cs typeface="Raleway"/>
                <a:sym typeface="Raleway"/>
              </a:rPr>
              <a:t> properties set the dimensions of the content box, like this, width: 100px; height: 200px;, which sets the content box to 100px by 200px. This area contains the text or image for the element.</a:t>
            </a:r>
            <a:endParaRPr sz="2581">
              <a:solidFill>
                <a:schemeClr val="lt1"/>
              </a:solidFill>
              <a:latin typeface="Raleway"/>
              <a:ea typeface="Raleway"/>
              <a:cs typeface="Raleway"/>
              <a:sym typeface="Raleway"/>
            </a:endParaRPr>
          </a:p>
          <a:p>
            <a:pPr indent="0" lvl="0" marL="0" rtl="0" algn="l">
              <a:spcBef>
                <a:spcPts val="800"/>
              </a:spcBef>
              <a:spcAft>
                <a:spcPts val="0"/>
              </a:spcAft>
              <a:buNone/>
            </a:pPr>
            <a:r>
              <a:t/>
            </a:r>
            <a:endParaRPr/>
          </a:p>
        </p:txBody>
      </p:sp>
      <p:sp>
        <p:nvSpPr>
          <p:cNvPr id="102" name="Google Shape;102;p19"/>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Box Model</a:t>
            </a:r>
            <a:endParaRPr b="1" sz="2800"/>
          </a:p>
        </p:txBody>
      </p:sp>
      <p:pic>
        <p:nvPicPr>
          <p:cNvPr id="103" name="Google Shape;103;p19"/>
          <p:cNvPicPr preferRelativeResize="0"/>
          <p:nvPr/>
        </p:nvPicPr>
        <p:blipFill>
          <a:blip r:embed="rId3">
            <a:alphaModFix/>
          </a:blip>
          <a:stretch>
            <a:fillRect/>
          </a:stretch>
        </p:blipFill>
        <p:spPr>
          <a:xfrm>
            <a:off x="4779425" y="1636500"/>
            <a:ext cx="3163500" cy="230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09" name="Google Shape;109;p20"/>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2"/>
              </a:buClr>
              <a:buSzPts val="1100"/>
              <a:buFont typeface="Arial"/>
              <a:buNone/>
            </a:pPr>
            <a:r>
              <a:rPr b="1" lang="en" sz="1700">
                <a:solidFill>
                  <a:schemeClr val="lt1"/>
                </a:solidFill>
                <a:latin typeface="Arial"/>
                <a:ea typeface="Arial"/>
                <a:cs typeface="Arial"/>
                <a:sym typeface="Arial"/>
              </a:rPr>
              <a:t>Padding</a:t>
            </a:r>
            <a:endParaRPr b="1" sz="1700">
              <a:solidFill>
                <a:schemeClr val="lt1"/>
              </a:solidFill>
              <a:latin typeface="Arial"/>
              <a:ea typeface="Arial"/>
              <a:cs typeface="Arial"/>
              <a:sym typeface="Arial"/>
            </a:endParaRPr>
          </a:p>
          <a:p>
            <a:pPr indent="0" lvl="0" marL="0" rtl="0" algn="l">
              <a:lnSpc>
                <a:spcPct val="150000"/>
              </a:lnSpc>
              <a:spcBef>
                <a:spcPts val="800"/>
              </a:spcBef>
              <a:spcAft>
                <a:spcPts val="0"/>
              </a:spcAft>
              <a:buClr>
                <a:schemeClr val="dk2"/>
              </a:buClr>
              <a:buSzPts val="1100"/>
              <a:buFont typeface="Arial"/>
              <a:buNone/>
            </a:pPr>
            <a:r>
              <a:rPr lang="en" sz="1200">
                <a:solidFill>
                  <a:schemeClr val="lt1"/>
                </a:solidFill>
                <a:latin typeface="Arial"/>
                <a:ea typeface="Arial"/>
                <a:cs typeface="Arial"/>
                <a:sym typeface="Arial"/>
              </a:rPr>
              <a:t>This forms a transparent area around the content that extends from the outer edge of the content box to the inner edge of the border. The size of this area can be set at once for all four sides using the </a:t>
            </a:r>
            <a:r>
              <a:rPr b="1" lang="en" sz="1200">
                <a:solidFill>
                  <a:schemeClr val="lt1"/>
                </a:solidFill>
                <a:latin typeface="Arial"/>
                <a:ea typeface="Arial"/>
                <a:cs typeface="Arial"/>
                <a:sym typeface="Arial"/>
              </a:rPr>
              <a:t>padding</a:t>
            </a:r>
            <a:r>
              <a:rPr lang="en" sz="1200">
                <a:solidFill>
                  <a:schemeClr val="lt1"/>
                </a:solidFill>
                <a:latin typeface="Arial"/>
                <a:ea typeface="Arial"/>
                <a:cs typeface="Arial"/>
                <a:sym typeface="Arial"/>
              </a:rPr>
              <a:t> property, like this, padding: 10px, which sets a padding of 10px around the content. You can also set the individual sides one at a time by using the </a:t>
            </a:r>
            <a:r>
              <a:rPr b="1" lang="en" sz="1200">
                <a:solidFill>
                  <a:schemeClr val="lt1"/>
                </a:solidFill>
                <a:latin typeface="Arial"/>
                <a:ea typeface="Arial"/>
                <a:cs typeface="Arial"/>
                <a:sym typeface="Arial"/>
              </a:rPr>
              <a:t>padding-top</a:t>
            </a:r>
            <a:r>
              <a:rPr lang="en" sz="1200">
                <a:solidFill>
                  <a:schemeClr val="lt1"/>
                </a:solidFill>
                <a:latin typeface="Arial"/>
                <a:ea typeface="Arial"/>
                <a:cs typeface="Arial"/>
                <a:sym typeface="Arial"/>
              </a:rPr>
              <a:t>, </a:t>
            </a:r>
            <a:r>
              <a:rPr b="1" lang="en" sz="1200">
                <a:solidFill>
                  <a:schemeClr val="lt1"/>
                </a:solidFill>
                <a:latin typeface="Arial"/>
                <a:ea typeface="Arial"/>
                <a:cs typeface="Arial"/>
                <a:sym typeface="Arial"/>
              </a:rPr>
              <a:t>padding-right</a:t>
            </a:r>
            <a:r>
              <a:rPr lang="en" sz="1200">
                <a:solidFill>
                  <a:schemeClr val="lt1"/>
                </a:solidFill>
                <a:latin typeface="Arial"/>
                <a:ea typeface="Arial"/>
                <a:cs typeface="Arial"/>
                <a:sym typeface="Arial"/>
              </a:rPr>
              <a:t>, </a:t>
            </a:r>
            <a:r>
              <a:rPr b="1" lang="en" sz="1200">
                <a:solidFill>
                  <a:schemeClr val="lt1"/>
                </a:solidFill>
                <a:latin typeface="Arial"/>
                <a:ea typeface="Arial"/>
                <a:cs typeface="Arial"/>
                <a:sym typeface="Arial"/>
              </a:rPr>
              <a:t>padding-bottom</a:t>
            </a:r>
            <a:r>
              <a:rPr lang="en" sz="1200">
                <a:solidFill>
                  <a:schemeClr val="lt1"/>
                </a:solidFill>
                <a:latin typeface="Arial"/>
                <a:ea typeface="Arial"/>
                <a:cs typeface="Arial"/>
                <a:sym typeface="Arial"/>
              </a:rPr>
              <a:t>, and </a:t>
            </a:r>
            <a:r>
              <a:rPr b="1" lang="en" sz="1200">
                <a:solidFill>
                  <a:schemeClr val="lt1"/>
                </a:solidFill>
                <a:latin typeface="Arial"/>
                <a:ea typeface="Arial"/>
                <a:cs typeface="Arial"/>
                <a:sym typeface="Arial"/>
              </a:rPr>
              <a:t>padding-left</a:t>
            </a:r>
            <a:r>
              <a:rPr lang="en" sz="1200">
                <a:solidFill>
                  <a:schemeClr val="lt1"/>
                </a:solidFill>
                <a:latin typeface="Arial"/>
                <a:ea typeface="Arial"/>
                <a:cs typeface="Arial"/>
                <a:sym typeface="Arial"/>
              </a:rPr>
              <a:t> properties.</a:t>
            </a:r>
            <a:endParaRPr sz="1200">
              <a:solidFill>
                <a:schemeClr val="lt1"/>
              </a:solidFill>
              <a:latin typeface="Arial"/>
              <a:ea typeface="Arial"/>
              <a:cs typeface="Arial"/>
              <a:sym typeface="Arial"/>
            </a:endParaRPr>
          </a:p>
          <a:p>
            <a:pPr indent="0" lvl="0" marL="0" rtl="0" algn="l">
              <a:spcBef>
                <a:spcPts val="800"/>
              </a:spcBef>
              <a:spcAft>
                <a:spcPts val="0"/>
              </a:spcAft>
              <a:buNone/>
            </a:pPr>
            <a:r>
              <a:t/>
            </a:r>
            <a:endParaRPr b="1" sz="1200">
              <a:solidFill>
                <a:schemeClr val="lt1"/>
              </a:solidFill>
              <a:latin typeface="Raleway"/>
              <a:ea typeface="Raleway"/>
              <a:cs typeface="Raleway"/>
              <a:sym typeface="Raleway"/>
            </a:endParaRPr>
          </a:p>
        </p:txBody>
      </p:sp>
      <p:sp>
        <p:nvSpPr>
          <p:cNvPr id="110" name="Google Shape;110;p20"/>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Box Model</a:t>
            </a:r>
            <a:endParaRPr b="1" sz="2800"/>
          </a:p>
        </p:txBody>
      </p:sp>
      <p:pic>
        <p:nvPicPr>
          <p:cNvPr id="111" name="Google Shape;111;p20"/>
          <p:cNvPicPr preferRelativeResize="0"/>
          <p:nvPr/>
        </p:nvPicPr>
        <p:blipFill>
          <a:blip r:embed="rId3">
            <a:alphaModFix/>
          </a:blip>
          <a:stretch>
            <a:fillRect/>
          </a:stretch>
        </p:blipFill>
        <p:spPr>
          <a:xfrm>
            <a:off x="4779425" y="1636500"/>
            <a:ext cx="3163500" cy="230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17" name="Google Shape;117;p21"/>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2"/>
              </a:buClr>
              <a:buSzPts val="1100"/>
              <a:buFont typeface="Arial"/>
              <a:buNone/>
            </a:pPr>
            <a:r>
              <a:rPr b="1" lang="en" sz="1600">
                <a:solidFill>
                  <a:schemeClr val="lt1"/>
                </a:solidFill>
                <a:latin typeface="Arial"/>
                <a:ea typeface="Arial"/>
                <a:cs typeface="Arial"/>
                <a:sym typeface="Arial"/>
              </a:rPr>
              <a:t>Border</a:t>
            </a:r>
            <a:endParaRPr b="1" sz="1600">
              <a:solidFill>
                <a:schemeClr val="lt1"/>
              </a:solidFill>
              <a:latin typeface="Arial"/>
              <a:ea typeface="Arial"/>
              <a:cs typeface="Arial"/>
              <a:sym typeface="Arial"/>
            </a:endParaRPr>
          </a:p>
          <a:p>
            <a:pPr indent="0" lvl="0" marL="0" rtl="0" algn="l">
              <a:lnSpc>
                <a:spcPct val="150000"/>
              </a:lnSpc>
              <a:spcBef>
                <a:spcPts val="800"/>
              </a:spcBef>
              <a:spcAft>
                <a:spcPts val="800"/>
              </a:spcAft>
              <a:buNone/>
            </a:pPr>
            <a:r>
              <a:rPr lang="en" sz="1200">
                <a:solidFill>
                  <a:schemeClr val="lt1"/>
                </a:solidFill>
                <a:latin typeface="Arial"/>
                <a:ea typeface="Arial"/>
                <a:cs typeface="Arial"/>
                <a:sym typeface="Arial"/>
              </a:rPr>
              <a:t>The border is an area around the padding that extends from the outer edge of the padding box to the inner edge of the margin. By default, the size of the border is 0 which makes it invisible or non-existent. You need to set the thickness, style, and color to make it visible. It can be set for all four sides using the </a:t>
            </a:r>
            <a:r>
              <a:rPr b="1" lang="en" sz="1200">
                <a:solidFill>
                  <a:schemeClr val="lt1"/>
                </a:solidFill>
                <a:latin typeface="Arial"/>
                <a:ea typeface="Arial"/>
                <a:cs typeface="Arial"/>
                <a:sym typeface="Arial"/>
              </a:rPr>
              <a:t>border</a:t>
            </a:r>
            <a:r>
              <a:rPr lang="en" sz="1200">
                <a:solidFill>
                  <a:schemeClr val="lt1"/>
                </a:solidFill>
                <a:latin typeface="Arial"/>
                <a:ea typeface="Arial"/>
                <a:cs typeface="Arial"/>
                <a:sym typeface="Arial"/>
              </a:rPr>
              <a:t> shorthand property, like this, border: 2px solid black which sets a border of thickness 2px, in a solid line style, and black in color.</a:t>
            </a:r>
            <a:endParaRPr b="1" sz="1200">
              <a:solidFill>
                <a:schemeClr val="lt1"/>
              </a:solidFill>
              <a:latin typeface="Arial"/>
              <a:ea typeface="Arial"/>
              <a:cs typeface="Arial"/>
              <a:sym typeface="Arial"/>
            </a:endParaRPr>
          </a:p>
        </p:txBody>
      </p:sp>
      <p:sp>
        <p:nvSpPr>
          <p:cNvPr id="118" name="Google Shape;118;p21"/>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Box Model</a:t>
            </a:r>
            <a:endParaRPr b="1" sz="2800"/>
          </a:p>
        </p:txBody>
      </p:sp>
      <p:pic>
        <p:nvPicPr>
          <p:cNvPr id="119" name="Google Shape;119;p21"/>
          <p:cNvPicPr preferRelativeResize="0"/>
          <p:nvPr/>
        </p:nvPicPr>
        <p:blipFill>
          <a:blip r:embed="rId3">
            <a:alphaModFix/>
          </a:blip>
          <a:stretch>
            <a:fillRect/>
          </a:stretch>
        </p:blipFill>
        <p:spPr>
          <a:xfrm>
            <a:off x="4779425" y="1636500"/>
            <a:ext cx="3163500" cy="230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65500" y="316700"/>
            <a:ext cx="3163500" cy="26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Development</a:t>
            </a:r>
            <a:endParaRPr/>
          </a:p>
        </p:txBody>
      </p:sp>
      <p:sp>
        <p:nvSpPr>
          <p:cNvPr id="125" name="Google Shape;125;p22"/>
          <p:cNvSpPr txBox="1"/>
          <p:nvPr>
            <p:ph idx="1" type="subTitle"/>
          </p:nvPr>
        </p:nvSpPr>
        <p:spPr>
          <a:xfrm>
            <a:off x="265500" y="1636500"/>
            <a:ext cx="3163500" cy="337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FFFFFF"/>
                </a:solidFill>
                <a:latin typeface="Raleway"/>
                <a:ea typeface="Raleway"/>
                <a:cs typeface="Raleway"/>
                <a:sym typeface="Raleway"/>
              </a:rPr>
              <a:t>Margin</a:t>
            </a:r>
            <a:endParaRPr b="1">
              <a:solidFill>
                <a:srgbClr val="FFFFFF"/>
              </a:solidFill>
              <a:latin typeface="Raleway"/>
              <a:ea typeface="Raleway"/>
              <a:cs typeface="Raleway"/>
              <a:sym typeface="Raleway"/>
            </a:endParaRPr>
          </a:p>
          <a:p>
            <a:pPr indent="0" lvl="0" marL="0" rtl="0" algn="l">
              <a:lnSpc>
                <a:spcPct val="150000"/>
              </a:lnSpc>
              <a:spcBef>
                <a:spcPts val="800"/>
              </a:spcBef>
              <a:spcAft>
                <a:spcPts val="800"/>
              </a:spcAft>
              <a:buNone/>
            </a:pPr>
            <a:r>
              <a:rPr lang="en">
                <a:solidFill>
                  <a:srgbClr val="FFFFFF"/>
                </a:solidFill>
                <a:latin typeface="Raleway"/>
                <a:ea typeface="Raleway"/>
                <a:cs typeface="Raleway"/>
                <a:sym typeface="Raleway"/>
              </a:rPr>
              <a:t>The margin is the outermost layer, wrapping the content, padding, and border as whitespace between this box and other elements. Its size can be controlled using </a:t>
            </a:r>
            <a:r>
              <a:rPr lang="en" u="sng">
                <a:solidFill>
                  <a:srgbClr val="FFFFFF"/>
                </a:solidFill>
                <a:latin typeface="Raleway"/>
                <a:ea typeface="Raleway"/>
                <a:cs typeface="Raleway"/>
                <a:sym typeface="Raleway"/>
                <a:hlinkClick r:id="rId3">
                  <a:extLst>
                    <a:ext uri="{A12FA001-AC4F-418D-AE19-62706E023703}">
                      <ahyp:hlinkClr val="tx"/>
                    </a:ext>
                  </a:extLst>
                </a:hlinkClick>
              </a:rPr>
              <a:t>margin</a:t>
            </a:r>
            <a:r>
              <a:rPr lang="en">
                <a:solidFill>
                  <a:srgbClr val="FFFFFF"/>
                </a:solidFill>
                <a:latin typeface="Raleway"/>
                <a:ea typeface="Raleway"/>
                <a:cs typeface="Raleway"/>
                <a:sym typeface="Raleway"/>
              </a:rPr>
              <a:t> and related properties.</a:t>
            </a:r>
            <a:endParaRPr b="1">
              <a:solidFill>
                <a:srgbClr val="FFFFFF"/>
              </a:solidFill>
              <a:latin typeface="Raleway"/>
              <a:ea typeface="Raleway"/>
              <a:cs typeface="Raleway"/>
              <a:sym typeface="Raleway"/>
            </a:endParaRPr>
          </a:p>
        </p:txBody>
      </p:sp>
      <p:sp>
        <p:nvSpPr>
          <p:cNvPr id="126" name="Google Shape;126;p22"/>
          <p:cNvSpPr txBox="1"/>
          <p:nvPr>
            <p:ph idx="2" type="body"/>
          </p:nvPr>
        </p:nvSpPr>
        <p:spPr>
          <a:xfrm>
            <a:off x="4283675" y="409000"/>
            <a:ext cx="4407300" cy="5694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500">
                <a:solidFill>
                  <a:schemeClr val="lt1"/>
                </a:solidFill>
                <a:latin typeface="Raleway"/>
                <a:ea typeface="Raleway"/>
                <a:cs typeface="Raleway"/>
                <a:sym typeface="Raleway"/>
              </a:rPr>
              <a:t>The Box Model</a:t>
            </a:r>
            <a:endParaRPr b="1" sz="2800"/>
          </a:p>
        </p:txBody>
      </p:sp>
      <p:pic>
        <p:nvPicPr>
          <p:cNvPr id="127" name="Google Shape;127;p22"/>
          <p:cNvPicPr preferRelativeResize="0"/>
          <p:nvPr/>
        </p:nvPicPr>
        <p:blipFill>
          <a:blip r:embed="rId4">
            <a:alphaModFix/>
          </a:blip>
          <a:stretch>
            <a:fillRect/>
          </a:stretch>
        </p:blipFill>
        <p:spPr>
          <a:xfrm>
            <a:off x="4779425" y="1636500"/>
            <a:ext cx="3163500" cy="230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