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9"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66"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67"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9"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71"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72"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73"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75"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76"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77"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79"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0"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1"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83"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4"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86"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7"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8"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9"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91"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2"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3"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4"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5"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6"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2"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3"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5"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7"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8"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9"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0"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1"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42"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51"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53"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55"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56"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60"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1"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2"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8"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64"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5"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6"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68"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69"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70"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72"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73"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75"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76"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77"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78"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80"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81"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82"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83"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84"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85"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94"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96"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98"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99"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0"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03"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04"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05"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07"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08"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09"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11"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12"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13"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15"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16"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18"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19"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20"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21"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23"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24"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25"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26"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27"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28"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37"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39"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2"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3"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41"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42"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46"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47"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48"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50"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51"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52"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54"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55"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56"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58"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59"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61"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62"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63"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64"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66"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67"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68"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69"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70"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71"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83"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85"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87"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88"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92"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93"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94"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96"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97"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98"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00"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01"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02"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04"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05"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07"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08"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09"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10"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12"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13"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14"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15"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16"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17"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27"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29"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31"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32"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36"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37"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38"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40"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41"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42"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44"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45"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46"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17"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8"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19"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48"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49"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51"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52"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53"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54"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56"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57"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58"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59"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60"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61"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72"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74"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76"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77"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81"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82"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83"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1"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2"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3"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85"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86"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87"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89"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90"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91"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93"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94"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96"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97"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98"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99"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01"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2"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3"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4"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5"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06"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7"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18"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20"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22"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23"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25"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6"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27"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5" name="PlaceHolder 1"/>
          <p:cNvSpPr>
            <a:spLocks noGrp="1"/>
          </p:cNvSpPr>
          <p:nvPr>
            <p:ph type="subTitle"/>
          </p:nvPr>
        </p:nvSpPr>
        <p:spPr>
          <a:xfrm>
            <a:off x="914400" y="236880"/>
            <a:ext cx="7314840" cy="530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27"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28" name="PlaceHolder 3"/>
          <p:cNvSpPr>
            <a:spLocks noGrp="1"/>
          </p:cNvSpPr>
          <p:nvPr>
            <p:ph/>
          </p:nvPr>
        </p:nvSpPr>
        <p:spPr>
          <a:xfrm>
            <a:off x="462564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29"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31" name="PlaceHolder 2"/>
          <p:cNvSpPr>
            <a:spLocks noGrp="1"/>
          </p:cNvSpPr>
          <p:nvPr>
            <p:ph/>
          </p:nvPr>
        </p:nvSpPr>
        <p:spPr>
          <a:xfrm>
            <a:off x="838080" y="1066680"/>
            <a:ext cx="360684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32"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33" name="PlaceHolder 4"/>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35"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36"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37" name="PlaceHolder 4"/>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39" name="PlaceHolder 2"/>
          <p:cNvSpPr>
            <a:spLocks noGrp="1"/>
          </p:cNvSpPr>
          <p:nvPr>
            <p:ph/>
          </p:nvPr>
        </p:nvSpPr>
        <p:spPr>
          <a:xfrm>
            <a:off x="838080" y="106668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0" name="PlaceHolder 3"/>
          <p:cNvSpPr>
            <a:spLocks noGrp="1"/>
          </p:cNvSpPr>
          <p:nvPr>
            <p:ph/>
          </p:nvPr>
        </p:nvSpPr>
        <p:spPr>
          <a:xfrm>
            <a:off x="838080" y="3614040"/>
            <a:ext cx="739116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42" name="PlaceHolder 2"/>
          <p:cNvSpPr>
            <a:spLocks noGrp="1"/>
          </p:cNvSpPr>
          <p:nvPr>
            <p:ph/>
          </p:nvPr>
        </p:nvSpPr>
        <p:spPr>
          <a:xfrm>
            <a:off x="83808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3" name="PlaceHolder 3"/>
          <p:cNvSpPr>
            <a:spLocks noGrp="1"/>
          </p:cNvSpPr>
          <p:nvPr>
            <p:ph/>
          </p:nvPr>
        </p:nvSpPr>
        <p:spPr>
          <a:xfrm>
            <a:off x="4625640" y="106668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4" name="PlaceHolder 4"/>
          <p:cNvSpPr>
            <a:spLocks noGrp="1"/>
          </p:cNvSpPr>
          <p:nvPr>
            <p:ph/>
          </p:nvPr>
        </p:nvSpPr>
        <p:spPr>
          <a:xfrm>
            <a:off x="83808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5" name="PlaceHolder 5"/>
          <p:cNvSpPr>
            <a:spLocks noGrp="1"/>
          </p:cNvSpPr>
          <p:nvPr>
            <p:ph/>
          </p:nvPr>
        </p:nvSpPr>
        <p:spPr>
          <a:xfrm>
            <a:off x="4625640" y="3614040"/>
            <a:ext cx="360684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47" name="PlaceHolder 2"/>
          <p:cNvSpPr>
            <a:spLocks noGrp="1"/>
          </p:cNvSpPr>
          <p:nvPr>
            <p:ph/>
          </p:nvPr>
        </p:nvSpPr>
        <p:spPr>
          <a:xfrm>
            <a:off x="83808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8" name="PlaceHolder 3"/>
          <p:cNvSpPr>
            <a:spLocks noGrp="1"/>
          </p:cNvSpPr>
          <p:nvPr>
            <p:ph/>
          </p:nvPr>
        </p:nvSpPr>
        <p:spPr>
          <a:xfrm>
            <a:off x="333720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49" name="PlaceHolder 4"/>
          <p:cNvSpPr>
            <a:spLocks noGrp="1"/>
          </p:cNvSpPr>
          <p:nvPr>
            <p:ph/>
          </p:nvPr>
        </p:nvSpPr>
        <p:spPr>
          <a:xfrm>
            <a:off x="5835960" y="106668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50" name="PlaceHolder 5"/>
          <p:cNvSpPr>
            <a:spLocks noGrp="1"/>
          </p:cNvSpPr>
          <p:nvPr>
            <p:ph/>
          </p:nvPr>
        </p:nvSpPr>
        <p:spPr>
          <a:xfrm>
            <a:off x="83808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51" name="PlaceHolder 6"/>
          <p:cNvSpPr>
            <a:spLocks noGrp="1"/>
          </p:cNvSpPr>
          <p:nvPr>
            <p:ph/>
          </p:nvPr>
        </p:nvSpPr>
        <p:spPr>
          <a:xfrm>
            <a:off x="333720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
        <p:nvSpPr>
          <p:cNvPr id="352" name="PlaceHolder 7"/>
          <p:cNvSpPr>
            <a:spLocks noGrp="1"/>
          </p:cNvSpPr>
          <p:nvPr>
            <p:ph/>
          </p:nvPr>
        </p:nvSpPr>
        <p:spPr>
          <a:xfrm>
            <a:off x="5835960" y="3614040"/>
            <a:ext cx="2379600" cy="23259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1"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62" name="PlaceHolder 2"/>
          <p:cNvSpPr>
            <a:spLocks noGrp="1"/>
          </p:cNvSpPr>
          <p:nvPr>
            <p:ph type="subTitle"/>
          </p:nvPr>
        </p:nvSpPr>
        <p:spPr>
          <a:xfrm>
            <a:off x="838080" y="1066680"/>
            <a:ext cx="7391160" cy="48765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914400" y="236880"/>
            <a:ext cx="7314840" cy="1145160"/>
          </a:xfrm>
          <a:prstGeom prst="rect">
            <a:avLst/>
          </a:prstGeom>
          <a:noFill/>
          <a:ln w="0">
            <a:noFill/>
          </a:ln>
        </p:spPr>
        <p:txBody>
          <a:bodyPr lIns="0" rIns="0" tIns="0" bIns="0" anchor="ctr">
            <a:noAutofit/>
          </a:bodyPr>
          <a:p>
            <a:endParaRPr b="0" lang="en-US" sz="2400" spc="-1" strike="noStrike">
              <a:solidFill>
                <a:srgbClr val="000000"/>
              </a:solidFill>
              <a:latin typeface="Times New Roman"/>
            </a:endParaRPr>
          </a:p>
        </p:txBody>
      </p:sp>
      <p:sp>
        <p:nvSpPr>
          <p:cNvPr id="364" name="PlaceHolder 2"/>
          <p:cNvSpPr>
            <a:spLocks noGrp="1"/>
          </p:cNvSpPr>
          <p:nvPr>
            <p:ph/>
          </p:nvPr>
        </p:nvSpPr>
        <p:spPr>
          <a:xfrm>
            <a:off x="838080" y="1066680"/>
            <a:ext cx="7391160" cy="4876560"/>
          </a:xfrm>
          <a:prstGeom prst="rect">
            <a:avLst/>
          </a:prstGeom>
          <a:noFill/>
          <a:ln w="0">
            <a:noFill/>
          </a:ln>
        </p:spPr>
        <p:txBody>
          <a:bodyPr lIns="0" rIns="0" tIns="0" bIns="0" anchor="t">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1" name="Picture 2" descr=""/>
          <p:cNvPicPr/>
          <p:nvPr/>
        </p:nvPicPr>
        <p:blipFill>
          <a:blip r:embed="rId2"/>
          <a:stretch/>
        </p:blipFill>
        <p:spPr>
          <a:xfrm>
            <a:off x="676800" y="6397560"/>
            <a:ext cx="1227960" cy="231480"/>
          </a:xfrm>
          <a:prstGeom prst="rect">
            <a:avLst/>
          </a:prstGeom>
          <a:ln w="0">
            <a:noFill/>
          </a:ln>
        </p:spPr>
      </p:pic>
      <p:sp>
        <p:nvSpPr>
          <p:cNvPr id="2" name="PlaceHolder 1"/>
          <p:cNvSpPr>
            <a:spLocks noGrp="1"/>
          </p:cNvSpPr>
          <p:nvPr>
            <p:ph type="title"/>
          </p:nvPr>
        </p:nvSpPr>
        <p:spPr>
          <a:xfrm>
            <a:off x="685800" y="1143000"/>
            <a:ext cx="7772040" cy="1145160"/>
          </a:xfrm>
          <a:prstGeom prst="rect">
            <a:avLst/>
          </a:prstGeom>
          <a:noFill/>
          <a:ln w="0">
            <a:noFill/>
          </a:ln>
        </p:spPr>
        <p:txBody>
          <a:bodyPr numCol="1" spcCol="0" lIns="0" rIns="0" tIns="0" bIns="0" anchor="t">
            <a:noAutofit/>
          </a:bodyPr>
          <a:p>
            <a:pPr algn="ctr">
              <a:lnSpc>
                <a:spcPct val="100000"/>
              </a:lnSpc>
              <a:buNone/>
            </a:pPr>
            <a:r>
              <a:rPr b="1" lang="en-US" sz="3600" spc="-1" strike="noStrike">
                <a:solidFill>
                  <a:srgbClr val="000099"/>
                </a:solidFill>
                <a:latin typeface="Arial"/>
              </a:rPr>
              <a:t>Chapter number</a:t>
            </a:r>
            <a:endParaRPr b="0" lang="en-US" sz="3600" spc="-1" strike="noStrike">
              <a:solidFill>
                <a:srgbClr val="000000"/>
              </a:solidFill>
              <a:latin typeface="Times New Roman"/>
            </a:endParaRPr>
          </a:p>
        </p:txBody>
      </p:sp>
      <p:sp>
        <p:nvSpPr>
          <p:cNvPr id="3" name="PlaceHolder 2"/>
          <p:cNvSpPr>
            <a:spLocks noGrp="1"/>
          </p:cNvSpPr>
          <p:nvPr>
            <p:ph type="body"/>
          </p:nvPr>
        </p:nvSpPr>
        <p:spPr>
          <a:xfrm>
            <a:off x="1905120" y="2209680"/>
            <a:ext cx="5333760" cy="2971440"/>
          </a:xfrm>
          <a:prstGeom prst="rect">
            <a:avLst/>
          </a:prstGeom>
          <a:noFill/>
          <a:ln w="0">
            <a:noFill/>
          </a:ln>
        </p:spPr>
        <p:txBody>
          <a:bodyPr numCol="1" spcCol="0" anchor="t">
            <a:noAutofit/>
          </a:bodyPr>
          <a:p>
            <a:pPr marL="432000" indent="-324000" algn="ctr">
              <a:lnSpc>
                <a:spcPct val="100000"/>
              </a:lnSpc>
              <a:spcBef>
                <a:spcPts val="961"/>
              </a:spcBef>
              <a:buClr>
                <a:srgbClr val="000000"/>
              </a:buClr>
              <a:buSzPct val="45000"/>
              <a:buFont typeface="Wingdings" charset="2"/>
              <a:buChar char=""/>
              <a:tabLst>
                <a:tab algn="l" pos="0"/>
              </a:tabLst>
            </a:pPr>
            <a:r>
              <a:rPr b="1" lang="en-US" sz="4800" spc="-1" strike="noStrike">
                <a:solidFill>
                  <a:srgbClr val="000000"/>
                </a:solidFill>
                <a:latin typeface="Arial"/>
              </a:rPr>
              <a:t>Chapter title</a:t>
            </a:r>
            <a:endParaRPr b="0" lang="en-US" sz="4800" spc="-1" strike="noStrike">
              <a:solidFill>
                <a:srgbClr val="000000"/>
              </a:solidFill>
              <a:latin typeface="Arial"/>
            </a:endParaRPr>
          </a:p>
        </p:txBody>
      </p:sp>
      <p:sp>
        <p:nvSpPr>
          <p:cNvPr id="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B78C9957-5E5B-48E4-B033-2256E9FDF8EE}" type="slidenum">
              <a:rPr b="0" lang="en-US" sz="900" spc="-1" strike="noStrike">
                <a:solidFill>
                  <a:srgbClr val="ffffff"/>
                </a:solidFill>
                <a:latin typeface="Arial Narrow"/>
              </a:rPr>
              <a:t>1</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44" name="Picture 2" descr=""/>
          <p:cNvPicPr/>
          <p:nvPr/>
        </p:nvPicPr>
        <p:blipFill>
          <a:blip r:embed="rId2"/>
          <a:stretch/>
        </p:blipFill>
        <p:spPr>
          <a:xfrm>
            <a:off x="676800" y="6397560"/>
            <a:ext cx="1227960" cy="231480"/>
          </a:xfrm>
          <a:prstGeom prst="rect">
            <a:avLst/>
          </a:prstGeom>
          <a:ln w="0">
            <a:noFill/>
          </a:ln>
        </p:spPr>
      </p:pic>
      <p:sp>
        <p:nvSpPr>
          <p:cNvPr id="45"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46" name="PlaceHolder 2"/>
          <p:cNvSpPr>
            <a:spLocks noGrp="1"/>
          </p:cNvSpPr>
          <p:nvPr>
            <p:ph type="body"/>
          </p:nvPr>
        </p:nvSpPr>
        <p:spPr>
          <a:xfrm>
            <a:off x="838080" y="1066680"/>
            <a:ext cx="7391160" cy="4876560"/>
          </a:xfrm>
          <a:prstGeom prst="rect">
            <a:avLst/>
          </a:prstGeom>
          <a:noFill/>
          <a:ln w="0">
            <a:noFill/>
          </a:ln>
        </p:spPr>
        <p:txBody>
          <a:bodyPr numCol="1" spcCol="0" anchor="t">
            <a:noAutofit/>
          </a:bodyPr>
          <a:p>
            <a:pPr marL="432000" indent="-324000">
              <a:lnSpc>
                <a:spcPct val="100000"/>
              </a:lnSpc>
              <a:spcBef>
                <a:spcPts val="400"/>
              </a:spcBef>
              <a:buClr>
                <a:srgbClr val="000000"/>
              </a:buClr>
              <a:buSzPct val="45000"/>
              <a:buFont typeface="Wingdings" charset="2"/>
              <a:buChar char=""/>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47"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8"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9"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4AD76E19-BBA3-44DB-89D0-BFA7D283F988}" type="slidenum">
              <a:rPr b="0" lang="en-US" sz="900" spc="-1" strike="noStrike">
                <a:solidFill>
                  <a:srgbClr val="ffffff"/>
                </a:solidFill>
                <a:latin typeface="Arial Narrow"/>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87" name="Picture 2" descr=""/>
          <p:cNvPicPr/>
          <p:nvPr/>
        </p:nvPicPr>
        <p:blipFill>
          <a:blip r:embed="rId2"/>
          <a:stretch/>
        </p:blipFill>
        <p:spPr>
          <a:xfrm>
            <a:off x="676800" y="6397560"/>
            <a:ext cx="1227960" cy="231480"/>
          </a:xfrm>
          <a:prstGeom prst="rect">
            <a:avLst/>
          </a:prstGeom>
          <a:ln w="0">
            <a:noFill/>
          </a:ln>
        </p:spPr>
      </p:pic>
      <p:sp>
        <p:nvSpPr>
          <p:cNvPr id="88"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89" name="PlaceHolder 2"/>
          <p:cNvSpPr>
            <a:spLocks noGrp="1"/>
          </p:cNvSpPr>
          <p:nvPr>
            <p:ph type="body"/>
          </p:nvPr>
        </p:nvSpPr>
        <p:spPr>
          <a:xfrm>
            <a:off x="914400" y="1143000"/>
            <a:ext cx="7314840" cy="4800240"/>
          </a:xfrm>
          <a:prstGeom prst="rect">
            <a:avLst/>
          </a:prstGeom>
          <a:noFill/>
          <a:ln w="0">
            <a:noFill/>
          </a:ln>
        </p:spPr>
        <p:txBody>
          <a:bodyPr numCol="1" spcCol="0" anchor="t">
            <a:noAutofit/>
          </a:bodyPr>
          <a:p>
            <a:pPr marL="432000" indent="-324000">
              <a:lnSpc>
                <a:spcPct val="100000"/>
              </a:lnSpc>
              <a:spcBef>
                <a:spcPts val="641"/>
              </a:spcBef>
              <a:buClr>
                <a:srgbClr val="000000"/>
              </a:buClr>
              <a:buSzPct val="45000"/>
              <a:buFont typeface="Wingdings" charset="2"/>
              <a:buChar char=""/>
              <a:tabLst>
                <a:tab algn="l" pos="0"/>
              </a:tabLst>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p:txBody>
      </p:sp>
      <p:sp>
        <p:nvSpPr>
          <p:cNvPr id="90"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91"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92"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4D0F59D9-4CC6-4234-869D-1FBDED9F71D5}" type="slidenum">
              <a:rPr b="0" lang="en-US" sz="900" spc="-1" strike="noStrike">
                <a:solidFill>
                  <a:srgbClr val="ffffff"/>
                </a:solidFill>
                <a:latin typeface="Arial Narrow"/>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130" name="Picture 2" descr=""/>
          <p:cNvPicPr/>
          <p:nvPr/>
        </p:nvPicPr>
        <p:blipFill>
          <a:blip r:embed="rId2"/>
          <a:stretch/>
        </p:blipFill>
        <p:spPr>
          <a:xfrm>
            <a:off x="676800" y="6397560"/>
            <a:ext cx="1227960" cy="231480"/>
          </a:xfrm>
          <a:prstGeom prst="rect">
            <a:avLst/>
          </a:prstGeom>
          <a:ln w="0">
            <a:noFill/>
          </a:ln>
        </p:spPr>
      </p:pic>
      <p:sp>
        <p:nvSpPr>
          <p:cNvPr id="131"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132" name="PlaceHolder 2"/>
          <p:cNvSpPr>
            <a:spLocks noGrp="1"/>
          </p:cNvSpPr>
          <p:nvPr>
            <p:ph type="body"/>
          </p:nvPr>
        </p:nvSpPr>
        <p:spPr>
          <a:xfrm>
            <a:off x="1295280" y="1143000"/>
            <a:ext cx="6933960" cy="3200040"/>
          </a:xfrm>
          <a:prstGeom prst="rect">
            <a:avLst/>
          </a:prstGeom>
          <a:solidFill>
            <a:srgbClr val="f2f2f2"/>
          </a:solidFill>
          <a:ln w="31680">
            <a:solidFill>
              <a:srgbClr val="000000"/>
            </a:solidFill>
            <a:round/>
          </a:ln>
        </p:spPr>
        <p:txBody>
          <a:bodyPr numCol="1" spcCol="0" anchor="t">
            <a:noAutofit/>
          </a:bodyPr>
          <a:p>
            <a:pPr marL="432000" indent="-324000">
              <a:lnSpc>
                <a:spcPct val="100000"/>
              </a:lnSpc>
              <a:spcBef>
                <a:spcPts val="400"/>
              </a:spcBef>
              <a:buClr>
                <a:srgbClr val="000000"/>
              </a:buClr>
              <a:buSzPct val="45000"/>
              <a:buFont typeface="Wingdings" charset="2"/>
              <a:buChar char=""/>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133"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134"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135"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65C48859-EFED-4E1D-89F6-C96117DF3750}" type="slidenum">
              <a:rPr b="0" lang="en-US" sz="900" spc="-1" strike="noStrike">
                <a:solidFill>
                  <a:srgbClr val="ffffff"/>
                </a:solidFill>
                <a:latin typeface="Arial Narrow"/>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173" name="Picture 2" descr=""/>
          <p:cNvPicPr/>
          <p:nvPr/>
        </p:nvPicPr>
        <p:blipFill>
          <a:blip r:embed="rId2"/>
          <a:stretch/>
        </p:blipFill>
        <p:spPr>
          <a:xfrm>
            <a:off x="676800" y="6397560"/>
            <a:ext cx="1227960" cy="231480"/>
          </a:xfrm>
          <a:prstGeom prst="rect">
            <a:avLst/>
          </a:prstGeom>
          <a:ln w="0">
            <a:noFill/>
          </a:ln>
        </p:spPr>
      </p:pic>
      <p:sp>
        <p:nvSpPr>
          <p:cNvPr id="174"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175" name="PlaceHolder 2"/>
          <p:cNvSpPr>
            <a:spLocks noGrp="1"/>
          </p:cNvSpPr>
          <p:nvPr>
            <p:ph type="body"/>
          </p:nvPr>
        </p:nvSpPr>
        <p:spPr>
          <a:xfrm>
            <a:off x="838080" y="1066680"/>
            <a:ext cx="7391160" cy="990360"/>
          </a:xfrm>
          <a:prstGeom prst="rect">
            <a:avLst/>
          </a:prstGeom>
          <a:solidFill>
            <a:srgbClr val="ffffff"/>
          </a:solidFill>
          <a:ln w="0">
            <a:noFill/>
          </a:ln>
        </p:spPr>
        <p:txBody>
          <a:bodyPr numCol="1" spcCol="0" anchor="t">
            <a:noAutofit/>
          </a:bodyPr>
          <a:p>
            <a:pPr marL="432000" indent="-324000">
              <a:lnSpc>
                <a:spcPct val="100000"/>
              </a:lnSpc>
              <a:spcBef>
                <a:spcPts val="400"/>
              </a:spcBef>
              <a:buClr>
                <a:srgbClr val="000000"/>
              </a:buClr>
              <a:buSzPct val="45000"/>
              <a:buFont typeface="Wingdings" charset="2"/>
              <a:buChar char=""/>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176" name="PlaceHolder 3"/>
          <p:cNvSpPr>
            <a:spLocks noGrp="1"/>
          </p:cNvSpPr>
          <p:nvPr>
            <p:ph type="body"/>
          </p:nvPr>
        </p:nvSpPr>
        <p:spPr>
          <a:xfrm>
            <a:off x="1295280" y="2151000"/>
            <a:ext cx="6933960" cy="815400"/>
          </a:xfrm>
          <a:prstGeom prst="rect">
            <a:avLst/>
          </a:prstGeom>
          <a:solidFill>
            <a:srgbClr val="f2f2f2"/>
          </a:solidFill>
          <a:ln w="31680">
            <a:solidFill>
              <a:srgbClr val="000000"/>
            </a:solidFill>
            <a:round/>
          </a:ln>
        </p:spPr>
        <p:txBody>
          <a:bodyPr numCol="1" spcCol="0" anchor="t">
            <a:noAutofit/>
          </a:bodyPr>
          <a:p>
            <a:pPr>
              <a:lnSpc>
                <a:spcPct val="100000"/>
              </a:lnSpc>
              <a:spcBef>
                <a:spcPts val="400"/>
              </a:spcBef>
              <a:buNone/>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177" name="PlaceHolder 4"/>
          <p:cNvSpPr>
            <a:spLocks noGrp="1"/>
          </p:cNvSpPr>
          <p:nvPr>
            <p:ph type="body"/>
          </p:nvPr>
        </p:nvSpPr>
        <p:spPr>
          <a:xfrm>
            <a:off x="838080" y="3347640"/>
            <a:ext cx="7391160" cy="1496520"/>
          </a:xfrm>
          <a:prstGeom prst="rect">
            <a:avLst/>
          </a:prstGeom>
          <a:solidFill>
            <a:srgbClr val="ffffff"/>
          </a:solidFill>
          <a:ln w="0">
            <a:noFill/>
          </a:ln>
        </p:spPr>
        <p:txBody>
          <a:bodyPr numCol="1" spcCol="0" anchor="t">
            <a:noAutofit/>
          </a:bodyPr>
          <a:p>
            <a:pPr>
              <a:lnSpc>
                <a:spcPct val="100000"/>
              </a:lnSpc>
              <a:spcBef>
                <a:spcPts val="400"/>
              </a:spcBef>
              <a:buNone/>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178" name="PlaceHolder 5"/>
          <p:cNvSpPr>
            <a:spLocks noGrp="1"/>
          </p:cNvSpPr>
          <p:nvPr>
            <p:ph type="body"/>
          </p:nvPr>
        </p:nvSpPr>
        <p:spPr>
          <a:xfrm>
            <a:off x="1295280" y="4982040"/>
            <a:ext cx="6933960" cy="884880"/>
          </a:xfrm>
          <a:prstGeom prst="rect">
            <a:avLst/>
          </a:prstGeom>
          <a:solidFill>
            <a:srgbClr val="f2f2f2"/>
          </a:solidFill>
          <a:ln w="31680">
            <a:solidFill>
              <a:srgbClr val="000000"/>
            </a:solidFill>
            <a:round/>
          </a:ln>
        </p:spPr>
        <p:txBody>
          <a:bodyPr numCol="1" spcCol="0" anchor="t">
            <a:noAutofit/>
          </a:bodyPr>
          <a:p>
            <a:pPr>
              <a:lnSpc>
                <a:spcPct val="100000"/>
              </a:lnSpc>
              <a:spcBef>
                <a:spcPts val="400"/>
              </a:spcBef>
              <a:buNone/>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179" name="PlaceHolder 6"/>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180" name="PlaceHolder 7"/>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181" name="PlaceHolder 8"/>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0310657-1986-4F8A-9E26-814A08EC3AC5}" type="slidenum">
              <a:rPr b="0" lang="en-US" sz="900" spc="-1" strike="noStrike">
                <a:solidFill>
                  <a:srgbClr val="ffffff"/>
                </a:solidFill>
                <a:latin typeface="Arial Narrow"/>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8"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219" name="Picture 2" descr=""/>
          <p:cNvPicPr/>
          <p:nvPr/>
        </p:nvPicPr>
        <p:blipFill>
          <a:blip r:embed="rId2"/>
          <a:stretch/>
        </p:blipFill>
        <p:spPr>
          <a:xfrm>
            <a:off x="676800" y="6397560"/>
            <a:ext cx="1227960" cy="231480"/>
          </a:xfrm>
          <a:prstGeom prst="rect">
            <a:avLst/>
          </a:prstGeom>
          <a:ln w="0">
            <a:noFill/>
          </a:ln>
        </p:spPr>
      </p:pic>
      <p:sp>
        <p:nvSpPr>
          <p:cNvPr id="220"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221" name="PlaceHolder 2"/>
          <p:cNvSpPr>
            <a:spLocks noGrp="1"/>
          </p:cNvSpPr>
          <p:nvPr>
            <p:ph type="body"/>
          </p:nvPr>
        </p:nvSpPr>
        <p:spPr>
          <a:xfrm>
            <a:off x="812880" y="1062720"/>
            <a:ext cx="7391160" cy="2213640"/>
          </a:xfrm>
          <a:prstGeom prst="rect">
            <a:avLst/>
          </a:prstGeom>
          <a:noFill/>
          <a:ln w="0">
            <a:noFill/>
          </a:ln>
        </p:spPr>
        <p:txBody>
          <a:bodyPr numCol="1" spcCol="0" anchor="t">
            <a:noAutofit/>
          </a:bodyPr>
          <a:p>
            <a:pPr marL="432000" indent="-324000">
              <a:lnSpc>
                <a:spcPct val="100000"/>
              </a:lnSpc>
              <a:spcBef>
                <a:spcPts val="400"/>
              </a:spcBef>
              <a:buClr>
                <a:srgbClr val="000000"/>
              </a:buClr>
              <a:buSzPct val="45000"/>
              <a:buFont typeface="Wingdings" charset="2"/>
              <a:buChar char=""/>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222" name="PlaceHolder 3"/>
          <p:cNvSpPr>
            <a:spLocks noGrp="1"/>
          </p:cNvSpPr>
          <p:nvPr>
            <p:ph type="body"/>
          </p:nvPr>
        </p:nvSpPr>
        <p:spPr>
          <a:xfrm>
            <a:off x="812880" y="3319560"/>
            <a:ext cx="7314840" cy="2437920"/>
          </a:xfrm>
          <a:prstGeom prst="rect">
            <a:avLst/>
          </a:prstGeom>
          <a:noFill/>
          <a:ln w="0">
            <a:noFill/>
          </a:ln>
        </p:spPr>
        <p:txBody>
          <a:bodyPr numCol="1" spcCol="0" anchor="t">
            <a:noAutofit/>
          </a:bodyPr>
          <a:p>
            <a:pPr>
              <a:lnSpc>
                <a:spcPct val="100000"/>
              </a:lnSpc>
              <a:spcBef>
                <a:spcPts val="641"/>
              </a:spcBef>
              <a:buNone/>
              <a:tabLst>
                <a:tab algn="l" pos="0"/>
              </a:tabLst>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p:txBody>
      </p:sp>
      <p:sp>
        <p:nvSpPr>
          <p:cNvPr id="223" name="PlaceHolder 4"/>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224" name="PlaceHolder 5"/>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225" name="PlaceHolder 6"/>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3E89A325-7164-4200-B0C6-AA10986882EC}" type="slidenum">
              <a:rPr b="0" lang="en-US" sz="900" spc="-1" strike="noStrike">
                <a:solidFill>
                  <a:srgbClr val="ffffff"/>
                </a:solidFill>
                <a:latin typeface="Arial Narrow"/>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263" name="Picture 2" descr=""/>
          <p:cNvPicPr/>
          <p:nvPr/>
        </p:nvPicPr>
        <p:blipFill>
          <a:blip r:embed="rId2"/>
          <a:stretch/>
        </p:blipFill>
        <p:spPr>
          <a:xfrm>
            <a:off x="676800" y="6397560"/>
            <a:ext cx="1227960" cy="231480"/>
          </a:xfrm>
          <a:prstGeom prst="rect">
            <a:avLst/>
          </a:prstGeom>
          <a:ln w="0">
            <a:noFill/>
          </a:ln>
        </p:spPr>
      </p:pic>
      <p:sp>
        <p:nvSpPr>
          <p:cNvPr id="264"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265" name="PlaceHolder 2"/>
          <p:cNvSpPr>
            <a:spLocks noGrp="1"/>
          </p:cNvSpPr>
          <p:nvPr>
            <p:ph type="body"/>
          </p:nvPr>
        </p:nvSpPr>
        <p:spPr>
          <a:xfrm>
            <a:off x="914400" y="1066680"/>
            <a:ext cx="7314840" cy="2514240"/>
          </a:xfrm>
          <a:prstGeom prst="rect">
            <a:avLst/>
          </a:prstGeom>
          <a:noFill/>
          <a:ln w="0">
            <a:noFill/>
          </a:ln>
        </p:spPr>
        <p:txBody>
          <a:bodyPr numCol="1" spcCol="0" anchor="t">
            <a:noAutofit/>
          </a:bodyPr>
          <a:p>
            <a:pPr marL="432000" indent="-324000">
              <a:lnSpc>
                <a:spcPct val="100000"/>
              </a:lnSpc>
              <a:spcBef>
                <a:spcPts val="641"/>
              </a:spcBef>
              <a:buClr>
                <a:srgbClr val="000000"/>
              </a:buClr>
              <a:buSzPct val="45000"/>
              <a:buFont typeface="Wingdings" charset="2"/>
              <a:buChar char=""/>
              <a:tabLst>
                <a:tab algn="l" pos="0"/>
              </a:tabLst>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p:txBody>
      </p:sp>
      <p:sp>
        <p:nvSpPr>
          <p:cNvPr id="266" name="PlaceHolder 3"/>
          <p:cNvSpPr>
            <a:spLocks noGrp="1"/>
          </p:cNvSpPr>
          <p:nvPr>
            <p:ph type="body"/>
          </p:nvPr>
        </p:nvSpPr>
        <p:spPr>
          <a:xfrm>
            <a:off x="838080" y="3729960"/>
            <a:ext cx="7391160" cy="456840"/>
          </a:xfrm>
          <a:prstGeom prst="rect">
            <a:avLst/>
          </a:prstGeom>
          <a:noFill/>
          <a:ln w="0">
            <a:noFill/>
          </a:ln>
        </p:spPr>
        <p:txBody>
          <a:bodyPr numCol="1" spcCol="0" anchor="t">
            <a:noAutofit/>
          </a:bodyPr>
          <a:p>
            <a:pPr>
              <a:lnSpc>
                <a:spcPct val="100000"/>
              </a:lnSpc>
              <a:spcBef>
                <a:spcPts val="479"/>
              </a:spcBef>
              <a:buNone/>
              <a:tabLst>
                <a:tab algn="l" pos="0"/>
              </a:tabLst>
            </a:pPr>
            <a:r>
              <a:rPr b="1" lang="en-US" sz="2400" spc="-1" strike="noStrike">
                <a:solidFill>
                  <a:srgbClr val="000099"/>
                </a:solidFill>
                <a:latin typeface="Arial"/>
              </a:rPr>
              <a:t>Click to edit Master heading style</a:t>
            </a:r>
            <a:endParaRPr b="0" lang="en-US" sz="2400" spc="-1" strike="noStrike">
              <a:solidFill>
                <a:srgbClr val="000000"/>
              </a:solidFill>
              <a:latin typeface="Arial"/>
            </a:endParaRPr>
          </a:p>
        </p:txBody>
      </p:sp>
      <p:sp>
        <p:nvSpPr>
          <p:cNvPr id="267" name="PlaceHolder 4"/>
          <p:cNvSpPr>
            <a:spLocks noGrp="1"/>
          </p:cNvSpPr>
          <p:nvPr>
            <p:ph type="body"/>
          </p:nvPr>
        </p:nvSpPr>
        <p:spPr>
          <a:xfrm>
            <a:off x="914400" y="4267080"/>
            <a:ext cx="7314840" cy="1676160"/>
          </a:xfrm>
          <a:prstGeom prst="rect">
            <a:avLst/>
          </a:prstGeom>
          <a:noFill/>
          <a:ln w="0">
            <a:noFill/>
          </a:ln>
        </p:spPr>
        <p:txBody>
          <a:bodyPr numCol="1" spcCol="0" anchor="t">
            <a:noAutofit/>
          </a:bodyPr>
          <a:p>
            <a:pPr>
              <a:lnSpc>
                <a:spcPct val="100000"/>
              </a:lnSpc>
              <a:spcBef>
                <a:spcPts val="641"/>
              </a:spcBef>
              <a:buNone/>
              <a:tabLst>
                <a:tab algn="l" pos="0"/>
              </a:tabLst>
            </a:pPr>
            <a:r>
              <a:rPr b="0" lang="en-US" sz="3200" spc="-1" strike="noStrike">
                <a:solidFill>
                  <a:srgbClr val="000000"/>
                </a:solidFill>
                <a:latin typeface="Arial"/>
              </a:rPr>
              <a:t>Object</a:t>
            </a:r>
            <a:endParaRPr b="0" lang="en-US" sz="3200" spc="-1" strike="noStrike">
              <a:solidFill>
                <a:srgbClr val="000000"/>
              </a:solidFill>
              <a:latin typeface="Arial"/>
            </a:endParaRPr>
          </a:p>
        </p:txBody>
      </p:sp>
      <p:sp>
        <p:nvSpPr>
          <p:cNvPr id="268" name="PlaceHolder 5"/>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269" name="PlaceHolder 6"/>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270" name="PlaceHolder 7"/>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EFC49ACF-77E5-494A-B0A0-AB9763168A1D}" type="slidenum">
              <a:rPr b="0" lang="en-US" sz="900" spc="-1" strike="noStrike">
                <a:solidFill>
                  <a:srgbClr val="ffffff"/>
                </a:solidFill>
                <a:latin typeface="Arial Narrow"/>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7"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308" name="Picture 2" descr=""/>
          <p:cNvPicPr/>
          <p:nvPr/>
        </p:nvPicPr>
        <p:blipFill>
          <a:blip r:embed="rId2"/>
          <a:stretch/>
        </p:blipFill>
        <p:spPr>
          <a:xfrm>
            <a:off x="676800" y="6397560"/>
            <a:ext cx="1227960" cy="231480"/>
          </a:xfrm>
          <a:prstGeom prst="rect">
            <a:avLst/>
          </a:prstGeom>
          <a:ln w="0">
            <a:noFill/>
          </a:ln>
        </p:spPr>
      </p:pic>
      <p:sp>
        <p:nvSpPr>
          <p:cNvPr id="309"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310" name="PlaceHolder 2"/>
          <p:cNvSpPr>
            <a:spLocks noGrp="1"/>
          </p:cNvSpPr>
          <p:nvPr>
            <p:ph type="body"/>
          </p:nvPr>
        </p:nvSpPr>
        <p:spPr>
          <a:xfrm>
            <a:off x="914400" y="1066680"/>
            <a:ext cx="7314840" cy="1523520"/>
          </a:xfrm>
          <a:prstGeom prst="rect">
            <a:avLst/>
          </a:prstGeom>
          <a:noFill/>
          <a:ln w="0">
            <a:noFill/>
          </a:ln>
        </p:spPr>
        <p:txBody>
          <a:bodyPr numCol="1" spcCol="0" anchor="t">
            <a:noAutofit/>
          </a:bodyPr>
          <a:p>
            <a:pPr marL="432000" indent="-324000">
              <a:lnSpc>
                <a:spcPct val="100000"/>
              </a:lnSpc>
              <a:spcBef>
                <a:spcPts val="641"/>
              </a:spcBef>
              <a:buClr>
                <a:srgbClr val="000000"/>
              </a:buClr>
              <a:buSzPct val="45000"/>
              <a:buFont typeface="Wingdings" charset="2"/>
              <a:buChar char=""/>
              <a:tabLst>
                <a:tab algn="l" pos="0"/>
              </a:tabLst>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p:txBody>
      </p:sp>
      <p:sp>
        <p:nvSpPr>
          <p:cNvPr id="311" name="PlaceHolder 3"/>
          <p:cNvSpPr>
            <a:spLocks noGrp="1"/>
          </p:cNvSpPr>
          <p:nvPr>
            <p:ph type="body"/>
          </p:nvPr>
        </p:nvSpPr>
        <p:spPr>
          <a:xfrm>
            <a:off x="838080" y="5638680"/>
            <a:ext cx="7391160" cy="456840"/>
          </a:xfrm>
          <a:prstGeom prst="rect">
            <a:avLst/>
          </a:prstGeom>
          <a:noFill/>
          <a:ln w="0">
            <a:noFill/>
          </a:ln>
        </p:spPr>
        <p:txBody>
          <a:bodyPr numCol="1" spcCol="0" anchor="t">
            <a:noAutofit/>
          </a:bodyPr>
          <a:p>
            <a:pPr>
              <a:lnSpc>
                <a:spcPct val="100000"/>
              </a:lnSpc>
              <a:spcBef>
                <a:spcPts val="479"/>
              </a:spcBef>
              <a:buNone/>
              <a:tabLst>
                <a:tab algn="l" pos="0"/>
              </a:tabLst>
            </a:pPr>
            <a:r>
              <a:rPr b="1" lang="en-US" sz="2400" spc="-1" strike="noStrike">
                <a:solidFill>
                  <a:srgbClr val="000099"/>
                </a:solidFill>
                <a:latin typeface="Arial"/>
              </a:rPr>
              <a:t>Click to edit Master heading style</a:t>
            </a:r>
            <a:endParaRPr b="0" lang="en-US" sz="2400" spc="-1" strike="noStrike">
              <a:solidFill>
                <a:srgbClr val="000000"/>
              </a:solidFill>
              <a:latin typeface="Arial"/>
            </a:endParaRPr>
          </a:p>
        </p:txBody>
      </p:sp>
      <p:sp>
        <p:nvSpPr>
          <p:cNvPr id="312" name="PlaceHolder 4"/>
          <p:cNvSpPr>
            <a:spLocks noGrp="1"/>
          </p:cNvSpPr>
          <p:nvPr>
            <p:ph type="body"/>
          </p:nvPr>
        </p:nvSpPr>
        <p:spPr>
          <a:xfrm>
            <a:off x="914400" y="4038480"/>
            <a:ext cx="7314840" cy="1676160"/>
          </a:xfrm>
          <a:prstGeom prst="rect">
            <a:avLst/>
          </a:prstGeom>
          <a:noFill/>
          <a:ln w="0">
            <a:noFill/>
          </a:ln>
        </p:spPr>
        <p:txBody>
          <a:bodyPr numCol="1" spcCol="0" anchor="t">
            <a:noAutofit/>
          </a:bodyPr>
          <a:p>
            <a:pPr>
              <a:lnSpc>
                <a:spcPct val="100000"/>
              </a:lnSpc>
              <a:spcBef>
                <a:spcPts val="641"/>
              </a:spcBef>
              <a:buNone/>
              <a:tabLst>
                <a:tab algn="l" pos="0"/>
              </a:tabLst>
            </a:pPr>
            <a:r>
              <a:rPr b="0" lang="en-US" sz="3200" spc="-1" strike="noStrike">
                <a:solidFill>
                  <a:srgbClr val="000000"/>
                </a:solidFill>
                <a:latin typeface="Arial"/>
              </a:rPr>
              <a:t>Object</a:t>
            </a:r>
            <a:endParaRPr b="0" lang="en-US" sz="3200" spc="-1" strike="noStrike">
              <a:solidFill>
                <a:srgbClr val="000000"/>
              </a:solidFill>
              <a:latin typeface="Arial"/>
            </a:endParaRPr>
          </a:p>
        </p:txBody>
      </p:sp>
      <p:sp>
        <p:nvSpPr>
          <p:cNvPr id="313" name="PlaceHolder 5"/>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314" name="PlaceHolder 6"/>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315" name="PlaceHolder 7"/>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77306258-496A-4541-83CA-2F4BFBAD4739}" type="slidenum">
              <a:rPr b="0" lang="en-US" sz="900" spc="-1" strike="noStrike">
                <a:solidFill>
                  <a:srgbClr val="ffffff"/>
                </a:solidFill>
                <a:latin typeface="Arial Narrow"/>
              </a:rPr>
              <a:t>&lt;number&gt;</a:t>
            </a:fld>
            <a:endParaRPr b="0" lang="en-US" sz="900" spc="-1" strike="noStrike">
              <a:latin typeface="Times New Roman"/>
            </a:endParaRPr>
          </a:p>
        </p:txBody>
      </p:sp>
      <p:sp>
        <p:nvSpPr>
          <p:cNvPr id="316" name="PlaceHolder 8"/>
          <p:cNvSpPr>
            <a:spLocks noGrp="1"/>
          </p:cNvSpPr>
          <p:nvPr>
            <p:ph type="body"/>
          </p:nvPr>
        </p:nvSpPr>
        <p:spPr>
          <a:xfrm>
            <a:off x="914400" y="2608920"/>
            <a:ext cx="7314840" cy="1371240"/>
          </a:xfrm>
          <a:prstGeom prst="rect">
            <a:avLst/>
          </a:prstGeom>
          <a:noFill/>
          <a:ln w="0">
            <a:noFill/>
          </a:ln>
        </p:spPr>
        <p:txBody>
          <a:bodyPr numCol="1" spcCol="0" anchor="t">
            <a:noAutofit/>
          </a:bodyPr>
          <a:p>
            <a:pPr>
              <a:lnSpc>
                <a:spcPct val="100000"/>
              </a:lnSpc>
              <a:spcBef>
                <a:spcPts val="641"/>
              </a:spcBef>
              <a:buNone/>
              <a:tabLst>
                <a:tab algn="l" pos="0"/>
              </a:tabLst>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3" name="Rectangle 1"/>
          <p:cNvSpPr/>
          <p:nvPr/>
        </p:nvSpPr>
        <p:spPr>
          <a:xfrm>
            <a:off x="0" y="6172200"/>
            <a:ext cx="9143640" cy="685440"/>
          </a:xfrm>
          <a:prstGeom prst="rect">
            <a:avLst/>
          </a:prstGeom>
          <a:solidFill>
            <a:srgbClr val="20396d"/>
          </a:solidFill>
          <a:ln w="9360">
            <a:noFill/>
          </a:ln>
        </p:spPr>
        <p:style>
          <a:lnRef idx="0"/>
          <a:fillRef idx="0"/>
          <a:effectRef idx="0"/>
          <a:fontRef idx="minor"/>
        </p:style>
      </p:sp>
      <p:pic>
        <p:nvPicPr>
          <p:cNvPr id="354" name="Picture 2" descr=""/>
          <p:cNvPicPr/>
          <p:nvPr/>
        </p:nvPicPr>
        <p:blipFill>
          <a:blip r:embed="rId2"/>
          <a:stretch/>
        </p:blipFill>
        <p:spPr>
          <a:xfrm>
            <a:off x="676800" y="6397560"/>
            <a:ext cx="1227960" cy="231480"/>
          </a:xfrm>
          <a:prstGeom prst="rect">
            <a:avLst/>
          </a:prstGeom>
          <a:ln w="0">
            <a:noFill/>
          </a:ln>
        </p:spPr>
      </p:pic>
      <p:sp>
        <p:nvSpPr>
          <p:cNvPr id="355" name="PlaceHolder 1"/>
          <p:cNvSpPr>
            <a:spLocks noGrp="1"/>
          </p:cNvSpPr>
          <p:nvPr>
            <p:ph type="title"/>
          </p:nvPr>
        </p:nvSpPr>
        <p:spPr>
          <a:xfrm>
            <a:off x="914400" y="236880"/>
            <a:ext cx="7314840" cy="1145160"/>
          </a:xfrm>
          <a:prstGeom prst="rect">
            <a:avLst/>
          </a:prstGeom>
          <a:noFill/>
          <a:ln w="0">
            <a:noFill/>
          </a:ln>
        </p:spPr>
        <p:txBody>
          <a:bodyPr numCol="1" spcCol="0" lIns="0" rIns="0" tIns="0" bIns="0" anchor="ctr">
            <a:noAutofit/>
          </a:bodyPr>
          <a:p>
            <a:pPr>
              <a:lnSpc>
                <a:spcPct val="100000"/>
              </a:lnSpc>
              <a:buNone/>
            </a:pPr>
            <a:r>
              <a:rPr b="1" lang="en-US" sz="2400" spc="-1" strike="noStrike">
                <a:solidFill>
                  <a:srgbClr val="000099"/>
                </a:solidFill>
                <a:latin typeface="Arial"/>
              </a:rPr>
              <a:t>Click to edit Master title style</a:t>
            </a:r>
            <a:endParaRPr b="0" lang="en-US" sz="2400" spc="-1" strike="noStrike">
              <a:solidFill>
                <a:srgbClr val="000000"/>
              </a:solidFill>
              <a:latin typeface="Times New Roman"/>
            </a:endParaRPr>
          </a:p>
        </p:txBody>
      </p:sp>
      <p:sp>
        <p:nvSpPr>
          <p:cNvPr id="356" name="PlaceHolder 2"/>
          <p:cNvSpPr>
            <a:spLocks noGrp="1"/>
          </p:cNvSpPr>
          <p:nvPr>
            <p:ph type="body"/>
          </p:nvPr>
        </p:nvSpPr>
        <p:spPr>
          <a:xfrm>
            <a:off x="914400" y="1066680"/>
            <a:ext cx="7314840" cy="2514240"/>
          </a:xfrm>
          <a:prstGeom prst="rect">
            <a:avLst/>
          </a:prstGeom>
          <a:noFill/>
          <a:ln w="0">
            <a:noFill/>
          </a:ln>
        </p:spPr>
        <p:txBody>
          <a:bodyPr numCol="1" spcCol="0" anchor="t">
            <a:noAutofit/>
          </a:bodyPr>
          <a:p>
            <a:pPr marL="432000" indent="-324000">
              <a:lnSpc>
                <a:spcPct val="100000"/>
              </a:lnSpc>
              <a:spcBef>
                <a:spcPts val="641"/>
              </a:spcBef>
              <a:buClr>
                <a:srgbClr val="000000"/>
              </a:buClr>
              <a:buSzPct val="45000"/>
              <a:buFont typeface="Wingdings" charset="2"/>
              <a:buChar char=""/>
              <a:tabLst>
                <a:tab algn="l" pos="0"/>
              </a:tabLst>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p:txBody>
      </p:sp>
      <p:sp>
        <p:nvSpPr>
          <p:cNvPr id="357" name="PlaceHolder 3"/>
          <p:cNvSpPr>
            <a:spLocks noGrp="1"/>
          </p:cNvSpPr>
          <p:nvPr>
            <p:ph type="body"/>
          </p:nvPr>
        </p:nvSpPr>
        <p:spPr>
          <a:xfrm>
            <a:off x="838080" y="3733920"/>
            <a:ext cx="7391160" cy="2209320"/>
          </a:xfrm>
          <a:prstGeom prst="rect">
            <a:avLst/>
          </a:prstGeom>
          <a:noFill/>
          <a:ln w="0">
            <a:noFill/>
          </a:ln>
        </p:spPr>
        <p:txBody>
          <a:bodyPr numCol="1" spcCol="0" anchor="t">
            <a:noAutofit/>
          </a:bodyPr>
          <a:p>
            <a:pPr>
              <a:lnSpc>
                <a:spcPct val="100000"/>
              </a:lnSpc>
              <a:spcBef>
                <a:spcPts val="400"/>
              </a:spcBef>
              <a:buNone/>
              <a:tabLst>
                <a:tab algn="l" pos="0"/>
              </a:tabLst>
            </a:pPr>
            <a:r>
              <a:rPr b="0" lang="en-US" sz="2000" spc="-1" strike="noStrike">
                <a:solidFill>
                  <a:srgbClr val="000000"/>
                </a:solidFill>
                <a:latin typeface="Arial"/>
              </a:rPr>
              <a:t>Click to edit Master text styles</a:t>
            </a:r>
            <a:endParaRPr b="0" lang="en-US" sz="2000" spc="-1" strike="noStrike">
              <a:solidFill>
                <a:srgbClr val="000000"/>
              </a:solidFill>
              <a:latin typeface="Arial"/>
            </a:endParaRPr>
          </a:p>
        </p:txBody>
      </p:sp>
      <p:sp>
        <p:nvSpPr>
          <p:cNvPr id="358" name="PlaceHolder 4"/>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359" name="PlaceHolder 5"/>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360" name="PlaceHolder 6"/>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EF3BC8CD-3AD8-4B80-97C1-03B7C9E2332A}" type="slidenum">
              <a:rPr b="0" lang="en-US" sz="900" spc="-1" strike="noStrike">
                <a:solidFill>
                  <a:srgbClr val="ffffff"/>
                </a:solidFill>
                <a:latin typeface="Arial Narrow"/>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85.xml"/>
</Relationships>
</file>

<file path=ppt/slides/_rels/slide7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97.xml"/>
</Relationships>
</file>

<file path=ppt/slides/_rels/slide7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97.xml"/>
</Relationships>
</file>

<file path=ppt/slides/_rels/slide7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9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685800" y="1143000"/>
            <a:ext cx="7772040" cy="553680"/>
          </a:xfrm>
          <a:prstGeom prst="rect">
            <a:avLst/>
          </a:prstGeom>
          <a:noFill/>
          <a:ln w="0">
            <a:noFill/>
          </a:ln>
        </p:spPr>
        <p:txBody>
          <a:bodyPr numCol="1" spcCol="0" lIns="0" rIns="0" tIns="0" bIns="0" anchor="t">
            <a:noAutofit/>
          </a:bodyPr>
          <a:p>
            <a:pPr algn="ctr">
              <a:lnSpc>
                <a:spcPct val="100000"/>
              </a:lnSpc>
              <a:buNone/>
            </a:pPr>
            <a:r>
              <a:rPr b="1" lang="en-US" sz="3600" spc="-1" strike="noStrike">
                <a:solidFill>
                  <a:srgbClr val="000099"/>
                </a:solidFill>
                <a:latin typeface="Arial"/>
              </a:rPr>
              <a:t>Chapter 12</a:t>
            </a:r>
            <a:endParaRPr b="0" lang="en-US" sz="3600" spc="-1" strike="noStrike">
              <a:solidFill>
                <a:srgbClr val="000000"/>
              </a:solidFill>
              <a:latin typeface="Times New Roman"/>
            </a:endParaRPr>
          </a:p>
        </p:txBody>
      </p:sp>
      <p:sp>
        <p:nvSpPr>
          <p:cNvPr id="398" name="PlaceHolder 2"/>
          <p:cNvSpPr>
            <a:spLocks noGrp="1"/>
          </p:cNvSpPr>
          <p:nvPr>
            <p:ph/>
          </p:nvPr>
        </p:nvSpPr>
        <p:spPr>
          <a:xfrm>
            <a:off x="1905120" y="2209680"/>
            <a:ext cx="5333760" cy="2971440"/>
          </a:xfrm>
          <a:prstGeom prst="rect">
            <a:avLst/>
          </a:prstGeom>
          <a:noFill/>
          <a:ln w="0">
            <a:noFill/>
          </a:ln>
        </p:spPr>
        <p:txBody>
          <a:bodyPr numCol="1" spcCol="0" anchor="t">
            <a:noAutofit/>
          </a:bodyPr>
          <a:p>
            <a:pPr algn="ctr">
              <a:lnSpc>
                <a:spcPct val="100000"/>
              </a:lnSpc>
              <a:spcBef>
                <a:spcPts val="961"/>
              </a:spcBef>
              <a:buNone/>
              <a:tabLst>
                <a:tab algn="l" pos="0"/>
              </a:tabLst>
            </a:pPr>
            <a:r>
              <a:rPr b="1" lang="en-US" sz="4800" spc="-1" strike="noStrike">
                <a:solidFill>
                  <a:srgbClr val="000000"/>
                </a:solidFill>
                <a:latin typeface="Arial"/>
              </a:rPr>
              <a:t>How to create and use classes</a:t>
            </a:r>
            <a:endParaRPr b="0" lang="en-US" sz="4800" spc="-1" strike="noStrike">
              <a:solidFill>
                <a:srgbClr val="000000"/>
              </a:solidFill>
              <a:latin typeface="Arial"/>
            </a:endParaRPr>
          </a:p>
        </p:txBody>
      </p:sp>
      <p:sp>
        <p:nvSpPr>
          <p:cNvPr id="39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0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0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7881A9AC-2CD9-43BC-85BD-3A7793D2255F}"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class: Fields and constructors</a:t>
            </a:r>
            <a:endParaRPr b="0" lang="en-US" sz="2400" spc="-1" strike="noStrike">
              <a:solidFill>
                <a:srgbClr val="000000"/>
              </a:solidFill>
              <a:latin typeface="Times New Roman"/>
            </a:endParaRPr>
          </a:p>
        </p:txBody>
      </p:sp>
      <p:sp>
        <p:nvSpPr>
          <p:cNvPr id="443"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600" spc="-1" strike="noStrike">
                <a:solidFill>
                  <a:srgbClr val="000000"/>
                </a:solidFill>
                <a:latin typeface="Courier New"/>
                <a:ea typeface="Times New Roman"/>
              </a:rPr>
              <a:t>namespace ProductMaintenance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class Product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private string code;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private string description;</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private decimal price;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Product(){}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Product(string code, string description,</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decimal price)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this.Code = code;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this.Description = description;</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this.Price = price;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44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4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4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ECE49E14-C0E5-420C-AC6F-5F60062AE805}"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class: The Code property</a:t>
            </a:r>
            <a:endParaRPr b="0" lang="en-US" sz="2400" spc="-1" strike="noStrike">
              <a:solidFill>
                <a:srgbClr val="000000"/>
              </a:solidFill>
              <a:latin typeface="Times New Roman"/>
            </a:endParaRPr>
          </a:p>
        </p:txBody>
      </p:sp>
      <p:sp>
        <p:nvSpPr>
          <p:cNvPr id="448"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string Code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get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code;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set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code = value;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p:txBody>
      </p:sp>
      <p:sp>
        <p:nvSpPr>
          <p:cNvPr id="44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5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5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F79A351-15B3-4740-9F66-788EEC998B5D}"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class: The Description property</a:t>
            </a:r>
            <a:endParaRPr b="0" lang="en-US" sz="2400" spc="-1" strike="noStrike">
              <a:solidFill>
                <a:srgbClr val="000000"/>
              </a:solidFill>
              <a:latin typeface="Times New Roman"/>
            </a:endParaRPr>
          </a:p>
        </p:txBody>
      </p:sp>
      <p:sp>
        <p:nvSpPr>
          <p:cNvPr id="453"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string Description</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get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description;</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set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description = value;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p:txBody>
      </p:sp>
      <p:sp>
        <p:nvSpPr>
          <p:cNvPr id="45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5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5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B1F7BFA-757E-4573-9DE4-E4A401E7672D}"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class: The Price property</a:t>
            </a:r>
            <a:endParaRPr b="0" lang="en-US" sz="2400" spc="-1" strike="noStrike">
              <a:solidFill>
                <a:srgbClr val="000000"/>
              </a:solidFill>
              <a:latin typeface="Times New Roman"/>
            </a:endParaRPr>
          </a:p>
        </p:txBody>
      </p:sp>
      <p:sp>
        <p:nvSpPr>
          <p:cNvPr id="458"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decimal Price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get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price;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set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price = value;</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p:txBody>
      </p:sp>
      <p:sp>
        <p:nvSpPr>
          <p:cNvPr id="45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6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6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9407EED7-2FAD-4CD9-9C57-A5D68E46B4B9}"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class: The GetDisplayText method</a:t>
            </a:r>
            <a:endParaRPr b="0" lang="en-US" sz="2400" spc="-1" strike="noStrike">
              <a:solidFill>
                <a:srgbClr val="000000"/>
              </a:solidFill>
              <a:latin typeface="Times New Roman"/>
            </a:endParaRPr>
          </a:p>
        </p:txBody>
      </p:sp>
      <p:sp>
        <p:nvSpPr>
          <p:cNvPr id="463" name="PlaceHolder 2"/>
          <p:cNvSpPr>
            <a:spLocks noGrp="1"/>
          </p:cNvSpPr>
          <p:nvPr>
            <p:ph/>
          </p:nvPr>
        </p:nvSpPr>
        <p:spPr>
          <a:xfrm>
            <a:off x="838080" y="1066680"/>
            <a:ext cx="7467120" cy="4876560"/>
          </a:xfrm>
          <a:prstGeom prst="rect">
            <a:avLst/>
          </a:prstGeom>
          <a:noFill/>
          <a:ln w="0">
            <a:noFill/>
          </a:ln>
        </p:spPr>
        <p:txBody>
          <a:bodyPr numCol="1" spcCol="0" anchor="t">
            <a:noAutofit/>
          </a:bodyPr>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string GetDisplayText(string sep)</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code + sep + price.ToString("c") + sep +</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description;</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p:txBody>
      </p:sp>
      <p:sp>
        <p:nvSpPr>
          <p:cNvPr id="46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6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6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C4C85E8-DDAD-4EE8-BD13-1149B3DDD1C6}"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Two Product objects that have been instantiated from the Product class</a:t>
            </a:r>
            <a:endParaRPr b="0" lang="en-US" sz="2400" spc="-1" strike="noStrike">
              <a:solidFill>
                <a:srgbClr val="000000"/>
              </a:solidFill>
              <a:latin typeface="Times New Roman"/>
            </a:endParaRPr>
          </a:p>
        </p:txBody>
      </p:sp>
      <p:sp>
        <p:nvSpPr>
          <p:cNvPr id="468" name="PlaceHolder 2"/>
          <p:cNvSpPr>
            <a:spLocks noGrp="1"/>
          </p:cNvSpPr>
          <p:nvPr>
            <p:ph/>
          </p:nvPr>
        </p:nvSpPr>
        <p:spPr>
          <a:xfrm>
            <a:off x="1143000" y="1371600"/>
            <a:ext cx="2895120" cy="1294920"/>
          </a:xfrm>
          <a:prstGeom prst="rect">
            <a:avLst/>
          </a:prstGeom>
          <a:solidFill>
            <a:srgbClr val="f2f2f2"/>
          </a:solidFill>
          <a:ln w="12600">
            <a:solidFill>
              <a:srgbClr val="000000"/>
            </a:solidFill>
            <a:round/>
          </a:ln>
        </p:spPr>
        <p:txBody>
          <a:bodyPr numCol="1" spcCol="0" anchor="t">
            <a:noAutofit/>
          </a:bodyPr>
          <a:p>
            <a:pPr marL="713160" indent="-713160">
              <a:lnSpc>
                <a:spcPct val="100000"/>
              </a:lnSpc>
              <a:buNone/>
              <a:tabLst>
                <a:tab algn="l" pos="0"/>
              </a:tabLst>
            </a:pPr>
            <a:r>
              <a:rPr b="1" lang="fr-FR" sz="2000" spc="-1" strike="noStrike">
                <a:solidFill>
                  <a:srgbClr val="000000"/>
                </a:solidFill>
                <a:latin typeface="Arial"/>
                <a:ea typeface="Times New Roman"/>
              </a:rPr>
              <a:t>product1</a:t>
            </a:r>
            <a:endParaRPr b="0" lang="en-US" sz="2000" spc="-1" strike="noStrike">
              <a:solidFill>
                <a:srgbClr val="000000"/>
              </a:solidFill>
              <a:latin typeface="Arial"/>
            </a:endParaRPr>
          </a:p>
          <a:p>
            <a:pPr marL="1188720" indent="-1188720">
              <a:lnSpc>
                <a:spcPct val="100000"/>
              </a:lnSpc>
              <a:spcBef>
                <a:spcPts val="601"/>
              </a:spcBef>
              <a:buNone/>
              <a:tabLst>
                <a:tab algn="l" pos="0"/>
              </a:tabLst>
            </a:pPr>
            <a:r>
              <a:rPr b="1" lang="fr-FR" sz="1400" spc="-1" strike="noStrike">
                <a:solidFill>
                  <a:srgbClr val="000000"/>
                </a:solidFill>
                <a:latin typeface="Courier New"/>
                <a:ea typeface="Times New Roman"/>
              </a:rPr>
              <a:t>Code=C#</a:t>
            </a:r>
            <a:endParaRPr b="0" lang="en-US" sz="1400" spc="-1" strike="noStrike">
              <a:solidFill>
                <a:srgbClr val="000000"/>
              </a:solidFill>
              <a:latin typeface="Arial"/>
            </a:endParaRPr>
          </a:p>
          <a:p>
            <a:pPr marL="1188720" indent="-1188720">
              <a:lnSpc>
                <a:spcPct val="100000"/>
              </a:lnSpc>
              <a:spcBef>
                <a:spcPts val="601"/>
              </a:spcBef>
              <a:buNone/>
              <a:tabLst>
                <a:tab algn="l" pos="0"/>
              </a:tabLst>
            </a:pPr>
            <a:r>
              <a:rPr b="1" lang="fr-FR" sz="1400" spc="-1" strike="noStrike">
                <a:solidFill>
                  <a:srgbClr val="000000"/>
                </a:solidFill>
                <a:latin typeface="Courier New"/>
                <a:ea typeface="Times New Roman"/>
              </a:rPr>
              <a:t>Description=Murach’s C#</a:t>
            </a:r>
            <a:endParaRPr b="0" lang="en-US" sz="1400" spc="-1" strike="noStrike">
              <a:solidFill>
                <a:srgbClr val="000000"/>
              </a:solidFill>
              <a:latin typeface="Arial"/>
            </a:endParaRPr>
          </a:p>
          <a:p>
            <a:pPr>
              <a:lnSpc>
                <a:spcPct val="100000"/>
              </a:lnSpc>
              <a:spcBef>
                <a:spcPts val="281"/>
              </a:spcBef>
              <a:buNone/>
              <a:tabLst>
                <a:tab algn="l" pos="0"/>
              </a:tabLst>
            </a:pPr>
            <a:r>
              <a:rPr b="1" lang="en-US" sz="1400" spc="-1" strike="noStrike">
                <a:solidFill>
                  <a:srgbClr val="000000"/>
                </a:solidFill>
                <a:latin typeface="Courier New"/>
                <a:ea typeface="Times New Roman"/>
              </a:rPr>
              <a:t>Price=59.50</a:t>
            </a:r>
            <a:endParaRPr b="0" lang="en-US" sz="1400" spc="-1" strike="noStrike">
              <a:solidFill>
                <a:srgbClr val="000000"/>
              </a:solidFill>
              <a:latin typeface="Arial"/>
            </a:endParaRPr>
          </a:p>
        </p:txBody>
      </p:sp>
      <p:sp>
        <p:nvSpPr>
          <p:cNvPr id="469" name="PlaceHolder 3"/>
          <p:cNvSpPr>
            <a:spLocks noGrp="1"/>
          </p:cNvSpPr>
          <p:nvPr>
            <p:ph/>
          </p:nvPr>
        </p:nvSpPr>
        <p:spPr>
          <a:xfrm>
            <a:off x="4267080" y="1371600"/>
            <a:ext cx="3809520" cy="1294920"/>
          </a:xfrm>
          <a:prstGeom prst="rect">
            <a:avLst/>
          </a:prstGeom>
          <a:solidFill>
            <a:srgbClr val="f2f2f2"/>
          </a:solidFill>
          <a:ln w="12600">
            <a:solidFill>
              <a:srgbClr val="000000"/>
            </a:solidFill>
            <a:round/>
          </a:ln>
        </p:spPr>
        <p:txBody>
          <a:bodyPr numCol="1" spcCol="0" anchor="t">
            <a:noAutofit/>
          </a:bodyPr>
          <a:p>
            <a:pPr marL="713160" indent="-713160">
              <a:lnSpc>
                <a:spcPct val="100000"/>
              </a:lnSpc>
              <a:buNone/>
              <a:tabLst>
                <a:tab algn="l" pos="0"/>
              </a:tabLst>
            </a:pPr>
            <a:r>
              <a:rPr b="1" lang="en-US" sz="2000" spc="-1" strike="noStrike">
                <a:solidFill>
                  <a:srgbClr val="000000"/>
                </a:solidFill>
                <a:latin typeface="Arial"/>
                <a:ea typeface="Times New Roman"/>
              </a:rPr>
              <a:t>product2</a:t>
            </a:r>
            <a:endParaRPr b="0" lang="en-US" sz="2000" spc="-1" strike="noStrike">
              <a:solidFill>
                <a:srgbClr val="000000"/>
              </a:solidFill>
              <a:latin typeface="Arial"/>
            </a:endParaRPr>
          </a:p>
          <a:p>
            <a:pPr marL="1188720" indent="-1188720">
              <a:lnSpc>
                <a:spcPct val="100000"/>
              </a:lnSpc>
              <a:spcBef>
                <a:spcPts val="601"/>
              </a:spcBef>
              <a:buNone/>
              <a:tabLst>
                <a:tab algn="l" pos="0"/>
              </a:tabLst>
            </a:pPr>
            <a:r>
              <a:rPr b="1" lang="en-US" sz="1400" spc="-1" strike="noStrike">
                <a:solidFill>
                  <a:srgbClr val="000000"/>
                </a:solidFill>
                <a:latin typeface="Courier New"/>
                <a:ea typeface="Times New Roman"/>
              </a:rPr>
              <a:t>Code=ASPMVC</a:t>
            </a:r>
            <a:endParaRPr b="0" lang="en-US" sz="1400" spc="-1" strike="noStrike">
              <a:solidFill>
                <a:srgbClr val="000000"/>
              </a:solidFill>
              <a:latin typeface="Arial"/>
            </a:endParaRPr>
          </a:p>
          <a:p>
            <a:pPr marL="118800" indent="-118800">
              <a:lnSpc>
                <a:spcPct val="100000"/>
              </a:lnSpc>
              <a:spcBef>
                <a:spcPts val="601"/>
              </a:spcBef>
              <a:buNone/>
              <a:tabLst>
                <a:tab algn="l" pos="0"/>
              </a:tabLst>
            </a:pPr>
            <a:r>
              <a:rPr b="1" lang="en-US" sz="1400" spc="-1" strike="noStrike">
                <a:solidFill>
                  <a:srgbClr val="000000"/>
                </a:solidFill>
                <a:latin typeface="Courier New"/>
                <a:ea typeface="Times New Roman"/>
              </a:rPr>
              <a:t>Description=Murach’s ASP.NET MVC</a:t>
            </a:r>
            <a:endParaRPr b="0" lang="en-US" sz="1400" spc="-1" strike="noStrike">
              <a:solidFill>
                <a:srgbClr val="000000"/>
              </a:solidFill>
              <a:latin typeface="Arial"/>
            </a:endParaRPr>
          </a:p>
          <a:p>
            <a:pPr>
              <a:lnSpc>
                <a:spcPct val="100000"/>
              </a:lnSpc>
              <a:spcBef>
                <a:spcPts val="281"/>
              </a:spcBef>
              <a:buNone/>
              <a:tabLst>
                <a:tab algn="l" pos="0"/>
              </a:tabLst>
            </a:pPr>
            <a:r>
              <a:rPr b="1" lang="en-US" sz="1400" spc="-1" strike="noStrike">
                <a:solidFill>
                  <a:srgbClr val="000000"/>
                </a:solidFill>
                <a:latin typeface="Courier New"/>
                <a:ea typeface="Times New Roman"/>
              </a:rPr>
              <a:t>Price=61.50</a:t>
            </a:r>
            <a:endParaRPr b="0" lang="en-US" sz="1400" spc="-1" strike="noStrike">
              <a:solidFill>
                <a:srgbClr val="000000"/>
              </a:solidFill>
              <a:latin typeface="Arial"/>
            </a:endParaRPr>
          </a:p>
        </p:txBody>
      </p:sp>
      <p:sp>
        <p:nvSpPr>
          <p:cNvPr id="470" name="PlaceHolder 4"/>
          <p:cNvSpPr>
            <a:spLocks noGrp="1"/>
          </p:cNvSpPr>
          <p:nvPr>
            <p:ph/>
          </p:nvPr>
        </p:nvSpPr>
        <p:spPr>
          <a:xfrm>
            <a:off x="838080" y="2968200"/>
            <a:ext cx="7391160" cy="1496520"/>
          </a:xfrm>
          <a:prstGeom prst="rect">
            <a:avLst/>
          </a:prstGeom>
          <a:solidFill>
            <a:srgbClr val="ffffff"/>
          </a:solidFill>
          <a:ln w="0">
            <a:noFill/>
          </a:ln>
        </p:spPr>
        <p:txBody>
          <a:bodyPr numCol="1" spcCol="0" anchor="t">
            <a:noAutofit/>
          </a:bodyPr>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Code that declares and creates </a:t>
            </a:r>
            <a:br/>
            <a:r>
              <a:rPr b="1" lang="en-US" sz="2400" spc="-1" strike="noStrike">
                <a:solidFill>
                  <a:srgbClr val="000099"/>
                </a:solidFill>
                <a:latin typeface="Arial"/>
                <a:ea typeface="Times New Roman"/>
              </a:rPr>
              <a:t>these two object instances</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product1, product2;</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product1 = new Product("C#", "Murach's C#", 59.50m);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product2 = new Product("ASPMVC", "Murach's ASP.NET MVC",</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61.50m);</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471" name="PlaceHolder 5"/>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72" name="PlaceHolder 6"/>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73" name="PlaceHolder 7"/>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C826174D-D7EB-4156-B2C1-7274F47E444B}"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that creates an object </a:t>
            </a:r>
            <a:br/>
            <a:r>
              <a:rPr b="1" lang="en-US" sz="2400" spc="-1" strike="noStrike">
                <a:solidFill>
                  <a:srgbClr val="000099"/>
                </a:solidFill>
                <a:latin typeface="Arial"/>
                <a:ea typeface="Times New Roman"/>
              </a:rPr>
              <a:t>and initializes it manually</a:t>
            </a:r>
            <a:endParaRPr b="0" lang="en-US" sz="2400" spc="-1" strike="noStrike">
              <a:solidFill>
                <a:srgbClr val="000000"/>
              </a:solidFill>
              <a:latin typeface="Times New Roman"/>
            </a:endParaRPr>
          </a:p>
        </p:txBody>
      </p:sp>
      <p:sp>
        <p:nvSpPr>
          <p:cNvPr id="475"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product1 = new Product();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product1.Code = "C#";</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product1.Description = "Murach's C#";</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product1.Price = 59.50m;</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Code that creates an object </a:t>
            </a:r>
            <a:br/>
            <a:r>
              <a:rPr b="1" lang="en-US" sz="2400" spc="-1" strike="noStrike">
                <a:solidFill>
                  <a:srgbClr val="000099"/>
                </a:solidFill>
                <a:latin typeface="Arial"/>
                <a:ea typeface="Times New Roman"/>
              </a:rPr>
              <a:t>with an object initializer</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product1 = new Product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Code = "C#",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Description = "Murach's C#",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Price = 59.50m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476"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77"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78"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D8F2F961-DEE7-478E-ACAB-002CC473190D}"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Three ways to declare and create an object </a:t>
            </a:r>
            <a:br/>
            <a:r>
              <a:rPr b="1" lang="en-US" sz="2400" spc="-1" strike="noStrike">
                <a:solidFill>
                  <a:srgbClr val="000099"/>
                </a:solidFill>
                <a:latin typeface="Arial"/>
                <a:ea typeface="Times New Roman"/>
              </a:rPr>
              <a:t>in a single statement</a:t>
            </a:r>
            <a:endParaRPr b="0" lang="en-US" sz="2400" spc="-1" strike="noStrike">
              <a:solidFill>
                <a:srgbClr val="000000"/>
              </a:solidFill>
              <a:latin typeface="Times New Roman"/>
            </a:endParaRPr>
          </a:p>
        </p:txBody>
      </p:sp>
      <p:sp>
        <p:nvSpPr>
          <p:cNvPr id="480"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Product product3 = new Product();   // explicitly typed</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var product4 = new Product();       // implicitly typed</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product5 = new();           // C# 9.0 and later</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481"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82"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83"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9AB68262-865D-4426-8B67-6ECDF1EEA36A}"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dialog box for adding a class</a:t>
            </a:r>
            <a:endParaRPr b="0" lang="en-US" sz="2400" spc="-1" strike="noStrike">
              <a:solidFill>
                <a:srgbClr val="000000"/>
              </a:solidFill>
              <a:latin typeface="Times New Roman"/>
            </a:endParaRPr>
          </a:p>
        </p:txBody>
      </p:sp>
      <p:pic>
        <p:nvPicPr>
          <p:cNvPr id="485" name="Content Placeholder 8" descr="Refer to page 383 in textbook"/>
          <p:cNvPicPr/>
          <p:nvPr/>
        </p:nvPicPr>
        <p:blipFill>
          <a:blip r:embed="rId1"/>
          <a:stretch/>
        </p:blipFill>
        <p:spPr>
          <a:xfrm>
            <a:off x="1191600" y="1163880"/>
            <a:ext cx="6760800" cy="3560040"/>
          </a:xfrm>
          <a:prstGeom prst="rect">
            <a:avLst/>
          </a:prstGeom>
          <a:ln w="0">
            <a:noFill/>
          </a:ln>
        </p:spPr>
      </p:pic>
      <p:sp>
        <p:nvSpPr>
          <p:cNvPr id="486" name="PlaceHolder 2"/>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87" name="PlaceHolder 3"/>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88" name="PlaceHolder 4"/>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A9814D91-6A68-45E6-8CAD-B1BE0427F871}"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starting code for the new class</a:t>
            </a:r>
            <a:endParaRPr b="0" lang="en-US" sz="2400" spc="-1" strike="noStrike">
              <a:solidFill>
                <a:srgbClr val="000000"/>
              </a:solidFill>
              <a:latin typeface="Times New Roman"/>
            </a:endParaRPr>
          </a:p>
        </p:txBody>
      </p:sp>
      <p:sp>
        <p:nvSpPr>
          <p:cNvPr id="490"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using System;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using System.Collections.Generic;</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using System.Text;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namespace ProductMaintenance</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class Product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491"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92"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93"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156D613D-D20E-44AE-A2A6-74BAB6FF9CC0}"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Objectives (part 1)</a:t>
            </a:r>
            <a:endParaRPr b="0" lang="en-US" sz="2400" spc="-1" strike="noStrike">
              <a:solidFill>
                <a:srgbClr val="000000"/>
              </a:solidFill>
              <a:latin typeface="Times New Roman"/>
            </a:endParaRPr>
          </a:p>
        </p:txBody>
      </p:sp>
      <p:sp>
        <p:nvSpPr>
          <p:cNvPr id="403"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spcBef>
                <a:spcPts val="1500"/>
              </a:spcBef>
              <a:spcAft>
                <a:spcPts val="601"/>
              </a:spcAft>
              <a:buNone/>
              <a:tabLst>
                <a:tab algn="l" pos="0"/>
              </a:tabLst>
            </a:pPr>
            <a:r>
              <a:rPr b="1" lang="en-US" sz="2000" spc="-1" strike="noStrike">
                <a:solidFill>
                  <a:srgbClr val="000000"/>
                </a:solidFill>
                <a:latin typeface="Arial"/>
                <a:ea typeface="Times New Roman"/>
              </a:rPr>
              <a:t>Applied</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Given the specifications for an application that uses classes with any of the members presented in this chapter, develop the application and its classes.</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Use the Solution Explorer to browse the classes in a solution.</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Use the Peek Definition window to display and edit the code for a member in another class from within the class that refers to it.</a:t>
            </a:r>
            <a:endParaRPr b="0" lang="en-US" sz="2000" spc="-1" strike="noStrike">
              <a:solidFill>
                <a:srgbClr val="000000"/>
              </a:solidFill>
              <a:latin typeface="Arial"/>
            </a:endParaRPr>
          </a:p>
          <a:p>
            <a:pPr>
              <a:lnSpc>
                <a:spcPct val="100000"/>
              </a:lnSpc>
              <a:spcBef>
                <a:spcPts val="1500"/>
              </a:spcBef>
              <a:spcAft>
                <a:spcPts val="601"/>
              </a:spcAft>
              <a:buNone/>
              <a:tabLst>
                <a:tab algn="l" pos="0"/>
              </a:tabLst>
            </a:pPr>
            <a:r>
              <a:rPr b="1" lang="en-US" sz="2000" spc="-1" strike="noStrike">
                <a:solidFill>
                  <a:srgbClr val="000000"/>
                </a:solidFill>
                <a:latin typeface="Arial"/>
                <a:ea typeface="Times New Roman"/>
              </a:rPr>
              <a:t>Knowledge</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List and describe the three layers of a three-layered application.</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Describe these members of a class: constructor, method, field, and property.</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Describe the concept of encapsulation.</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Explain how instantiation works.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40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0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0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3A3314C8-10AF-4C7A-AF59-13F76CB77EE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Examples of field declarations</a:t>
            </a:r>
            <a:endParaRPr b="0" lang="en-US" sz="2400" spc="-1" strike="noStrike">
              <a:solidFill>
                <a:srgbClr val="000000"/>
              </a:solidFill>
              <a:latin typeface="Times New Roman"/>
            </a:endParaRPr>
          </a:p>
        </p:txBody>
      </p:sp>
      <p:sp>
        <p:nvSpPr>
          <p:cNvPr id="495"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private int quantity;             // A private field</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decimal Price;             // A public field</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readonly int Limit = 90;   // A public read-only</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 field</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496"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97"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98"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E6A58F18-B621-48B4-996A-7D095B6D5C2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Product class that uses public fields</a:t>
            </a:r>
            <a:endParaRPr b="0" lang="en-US" sz="2400" spc="-1" strike="noStrike">
              <a:solidFill>
                <a:srgbClr val="000000"/>
              </a:solidFill>
              <a:latin typeface="Times New Roman"/>
            </a:endParaRPr>
          </a:p>
        </p:txBody>
      </p:sp>
      <p:sp>
        <p:nvSpPr>
          <p:cNvPr id="500" name="PlaceHolder 2"/>
          <p:cNvSpPr>
            <a:spLocks noGrp="1"/>
          </p:cNvSpPr>
          <p:nvPr>
            <p:ph/>
          </p:nvPr>
        </p:nvSpPr>
        <p:spPr>
          <a:xfrm>
            <a:off x="838080" y="1066680"/>
            <a:ext cx="7543440" cy="4876560"/>
          </a:xfrm>
          <a:prstGeom prst="rect">
            <a:avLst/>
          </a:prstGeom>
          <a:noFill/>
          <a:ln w="0">
            <a:noFill/>
          </a:ln>
        </p:spPr>
        <p:txBody>
          <a:bodyPr numCol="1" spcCol="0" anchor="t">
            <a:noAutofit/>
          </a:bodyPr>
          <a:p>
            <a:pPr>
              <a:lnSpc>
                <a:spcPct val="100000"/>
              </a:lnSpc>
              <a:buNone/>
              <a:tabLst>
                <a:tab algn="l" pos="0"/>
              </a:tabLst>
            </a:pPr>
            <a:r>
              <a:rPr b="1" lang="en-US" sz="1400" spc="-1" strike="noStrike">
                <a:solidFill>
                  <a:srgbClr val="000000"/>
                </a:solidFill>
                <a:latin typeface="Courier New"/>
                <a:ea typeface="Times New Roman"/>
              </a:rPr>
              <a:t>public class Product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 Public fields</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Code;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Description;</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decimal Price;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Product()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Product(string code, string description, decimal price)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fr-FR"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this.Code = code;</a:t>
            </a:r>
            <a:endParaRPr b="0" lang="en-US" sz="1400" spc="-1" strike="noStrike">
              <a:solidFill>
                <a:srgbClr val="000000"/>
              </a:solidFill>
              <a:latin typeface="Arial"/>
            </a:endParaRPr>
          </a:p>
          <a:p>
            <a:pPr>
              <a:lnSpc>
                <a:spcPct val="100000"/>
              </a:lnSpc>
              <a:buNone/>
              <a:tabLst>
                <a:tab algn="l" pos="0"/>
              </a:tabLst>
            </a:pPr>
            <a:r>
              <a:rPr b="1" lang="fr-FR"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this.Description = description;</a:t>
            </a:r>
            <a:endParaRPr b="0" lang="en-US" sz="1400" spc="-1" strike="noStrike">
              <a:solidFill>
                <a:srgbClr val="000000"/>
              </a:solidFill>
              <a:latin typeface="Arial"/>
            </a:endParaRPr>
          </a:p>
          <a:p>
            <a:pPr>
              <a:lnSpc>
                <a:spcPct val="100000"/>
              </a:lnSpc>
              <a:buNone/>
              <a:tabLst>
                <a:tab algn="l" pos="0"/>
              </a:tabLst>
            </a:pPr>
            <a:r>
              <a:rPr b="1" lang="fr-FR"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this.Price = price;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GetDisplayText(string sep)</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Code + sep + Price.ToString("c") + sep + Description;</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501"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02"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03"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EF809AA5-DF3A-43AF-BC70-BE7E384AB16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syntax for coding a public property</a:t>
            </a:r>
            <a:endParaRPr b="0" lang="en-US" sz="2400" spc="-1" strike="noStrike">
              <a:solidFill>
                <a:srgbClr val="000000"/>
              </a:solidFill>
              <a:latin typeface="Times New Roman"/>
            </a:endParaRPr>
          </a:p>
        </p:txBody>
      </p:sp>
      <p:sp>
        <p:nvSpPr>
          <p:cNvPr id="505" name="PlaceHolder 2"/>
          <p:cNvSpPr>
            <a:spLocks noGrp="1"/>
          </p:cNvSpPr>
          <p:nvPr>
            <p:ph/>
          </p:nvPr>
        </p:nvSpPr>
        <p:spPr>
          <a:xfrm>
            <a:off x="838080" y="9907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a:t>
            </a:r>
            <a:r>
              <a:rPr b="0" lang="en-US" sz="1400" spc="-1" strike="noStrike">
                <a:solidFill>
                  <a:srgbClr val="000000"/>
                </a:solidFill>
                <a:latin typeface="Courier New"/>
                <a:ea typeface="Times New Roman"/>
              </a:rPr>
              <a:t>type PropertyName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a:t>
            </a:r>
            <a:r>
              <a:rPr b="1" lang="en-US" sz="1400" spc="-1" strike="noStrike">
                <a:solidFill>
                  <a:srgbClr val="000000"/>
                </a:solidFill>
                <a:latin typeface="Courier New"/>
                <a:ea typeface="Times New Roman"/>
              </a:rPr>
              <a:t>get { </a:t>
            </a:r>
            <a:r>
              <a:rPr b="0" lang="en-US" sz="1400" spc="-1" strike="noStrike">
                <a:solidFill>
                  <a:srgbClr val="000000"/>
                </a:solidFill>
                <a:latin typeface="Courier New"/>
                <a:ea typeface="Times New Roman"/>
              </a:rPr>
              <a:t>get accessor code </a:t>
            </a:r>
            <a:r>
              <a:rPr b="1" lang="en-US" sz="1400" spc="-1" strike="noStrike">
                <a:solidFill>
                  <a:srgbClr val="000000"/>
                </a:solidFill>
                <a:latin typeface="Courier New"/>
                <a:ea typeface="Times New Roman"/>
              </a:rPr>
              <a:t>}</a:t>
            </a:r>
            <a:r>
              <a:rPr b="0"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0" lang="en-US" sz="1400" spc="-1" strike="noStrike">
                <a:solidFill>
                  <a:srgbClr val="000000"/>
                </a:solidFill>
                <a:latin typeface="Courier New"/>
                <a:ea typeface="Times New Roman"/>
              </a:rPr>
              <a:t>    </a:t>
            </a:r>
            <a:r>
              <a:rPr b="0" lang="en-US" sz="1400" spc="-1" strike="noStrike">
                <a:solidFill>
                  <a:srgbClr val="000000"/>
                </a:solidFill>
                <a:latin typeface="Courier New"/>
                <a:ea typeface="Times New Roman"/>
              </a:rPr>
              <a:t>[</a:t>
            </a:r>
            <a:r>
              <a:rPr b="1" lang="en-US" sz="1400" spc="-1" strike="noStrike">
                <a:solidFill>
                  <a:srgbClr val="000000"/>
                </a:solidFill>
                <a:latin typeface="Courier New"/>
                <a:ea typeface="Times New Roman"/>
              </a:rPr>
              <a:t>set { </a:t>
            </a:r>
            <a:r>
              <a:rPr b="0" lang="en-US" sz="1400" spc="-1" strike="noStrike">
                <a:solidFill>
                  <a:srgbClr val="000000"/>
                </a:solidFill>
                <a:latin typeface="Courier New"/>
                <a:ea typeface="Times New Roman"/>
              </a:rPr>
              <a:t>set accessor code </a:t>
            </a:r>
            <a:r>
              <a:rPr b="1" lang="en-US" sz="1400" spc="-1" strike="noStrike">
                <a:solidFill>
                  <a:srgbClr val="000000"/>
                </a:solidFill>
                <a:latin typeface="Courier New"/>
                <a:ea typeface="Times New Roman"/>
              </a:rPr>
              <a:t>}</a:t>
            </a:r>
            <a:r>
              <a:rPr b="0"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read/write property</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public string Code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get { return code;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set { code = value;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read-only property</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public decimal DiscountAmount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get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discountAmount = subtotal * discountPercent;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discountAmount;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506"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07"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08"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30F652A5-BD11-4454-B1C4-72E8B9D493CD}"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Bef>
                <a:spcPts val="1500"/>
              </a:spcBef>
              <a:spcAft>
                <a:spcPts val="601"/>
              </a:spcAft>
              <a:buNone/>
              <a:tabLst>
                <a:tab algn="l" pos="1371600"/>
              </a:tabLst>
            </a:pPr>
            <a:r>
              <a:rPr b="1" lang="en-US" sz="2400" spc="-1" strike="noStrike">
                <a:solidFill>
                  <a:srgbClr val="000099"/>
                </a:solidFill>
                <a:latin typeface="Arial"/>
                <a:ea typeface="Times New Roman"/>
              </a:rPr>
              <a:t>A statement that sets a property value</a:t>
            </a:r>
            <a:endParaRPr b="0" lang="en-US" sz="2400" spc="-1" strike="noStrike">
              <a:solidFill>
                <a:srgbClr val="000000"/>
              </a:solidFill>
              <a:latin typeface="Times New Roman"/>
            </a:endParaRPr>
          </a:p>
        </p:txBody>
      </p:sp>
      <p:sp>
        <p:nvSpPr>
          <p:cNvPr id="510"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product.Code = txtProductCode.Text;</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statement that gets a property value</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string code = product.Code;</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511"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12"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13"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3F02E29-1183-4134-9819-821C89D817D0}"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syntax for coding a public method</a:t>
            </a:r>
            <a:endParaRPr b="0" lang="en-US" sz="2400" spc="-1" strike="noStrike">
              <a:solidFill>
                <a:srgbClr val="000000"/>
              </a:solidFill>
              <a:latin typeface="Times New Roman"/>
            </a:endParaRPr>
          </a:p>
        </p:txBody>
      </p:sp>
      <p:sp>
        <p:nvSpPr>
          <p:cNvPr id="515"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a:t>
            </a:r>
            <a:r>
              <a:rPr b="0" lang="en-US" sz="1600" spc="-1" strike="noStrike">
                <a:solidFill>
                  <a:srgbClr val="000000"/>
                </a:solidFill>
                <a:latin typeface="Courier New"/>
                <a:ea typeface="Times New Roman"/>
              </a:rPr>
              <a:t> returnType MethodName</a:t>
            </a:r>
            <a:r>
              <a:rPr b="1" lang="en-US" sz="1600" spc="-1" strike="noStrike">
                <a:solidFill>
                  <a:srgbClr val="000000"/>
                </a:solidFill>
                <a:latin typeface="Courier New"/>
                <a:ea typeface="Times New Roman"/>
              </a:rPr>
              <a:t>(</a:t>
            </a:r>
            <a:r>
              <a:rPr b="0" lang="en-US" sz="1600" spc="-1" strike="noStrike">
                <a:solidFill>
                  <a:srgbClr val="000000"/>
                </a:solidFill>
                <a:latin typeface="Courier New"/>
                <a:ea typeface="Times New Roman"/>
              </a:rPr>
              <a:t>[parameterList]</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spcAft>
                <a:spcPts val="601"/>
              </a:spcAft>
              <a:buNone/>
              <a:tabLst>
                <a:tab algn="l" pos="0"/>
              </a:tabLst>
            </a:pPr>
            <a:r>
              <a:rPr b="0" lang="en-US" sz="1600" spc="-1" strike="noStrike">
                <a:solidFill>
                  <a:srgbClr val="000000"/>
                </a:solidFill>
                <a:latin typeface="Courier New"/>
                <a:ea typeface="Times New Roman"/>
              </a:rPr>
              <a:t>   </a:t>
            </a:r>
            <a:r>
              <a:rPr b="0" lang="en-US" sz="1600" spc="-1" strike="noStrike">
                <a:solidFill>
                  <a:srgbClr val="000000"/>
                </a:solidFill>
                <a:latin typeface="Courier New"/>
                <a:ea typeface="Times New Roman"/>
              </a:rPr>
              <a:t>statements</a:t>
            </a:r>
            <a:b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901"/>
              </a:spcBef>
              <a:spcAft>
                <a:spcPts val="601"/>
              </a:spcAft>
              <a:buNone/>
              <a:tabLst>
                <a:tab algn="l" pos="0"/>
              </a:tabLst>
            </a:pPr>
            <a:r>
              <a:rPr b="1" lang="en-US" sz="2400" spc="-1" strike="noStrike">
                <a:solidFill>
                  <a:srgbClr val="000099"/>
                </a:solidFill>
                <a:latin typeface="Arial"/>
                <a:ea typeface="Times New Roman"/>
              </a:rPr>
              <a:t>A method that accepts parameters</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string GetDisplayText(string sep)</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code + sep + price.ToString("c") + sep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description;</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901"/>
              </a:spcBef>
              <a:spcAft>
                <a:spcPts val="601"/>
              </a:spcAft>
              <a:buNone/>
              <a:tabLst>
                <a:tab algn="l" pos="0"/>
              </a:tabLst>
            </a:pPr>
            <a:r>
              <a:rPr b="1" lang="en-US" sz="2400" spc="-1" strike="noStrike">
                <a:solidFill>
                  <a:srgbClr val="000099"/>
                </a:solidFill>
                <a:latin typeface="Arial"/>
                <a:ea typeface="Times New Roman"/>
              </a:rPr>
              <a:t>An overloaded version of the method</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string GetDisplayText()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GetDisplayText(", ");</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516"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17"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18"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C0AFD1FA-38A0-4796-8B52-48821CF93C41}"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Statements that call the GetDisplayText() method</a:t>
            </a:r>
            <a:endParaRPr b="0" lang="en-US" sz="2400" spc="-1" strike="noStrike">
              <a:solidFill>
                <a:srgbClr val="000000"/>
              </a:solidFill>
              <a:latin typeface="Times New Roman"/>
            </a:endParaRPr>
          </a:p>
        </p:txBody>
      </p:sp>
      <p:sp>
        <p:nvSpPr>
          <p:cNvPr id="520" name="PlaceHolder 2"/>
          <p:cNvSpPr>
            <a:spLocks noGrp="1"/>
          </p:cNvSpPr>
          <p:nvPr>
            <p:ph/>
          </p:nvPr>
        </p:nvSpPr>
        <p:spPr>
          <a:xfrm>
            <a:off x="812880" y="1062720"/>
            <a:ext cx="7391160" cy="2213640"/>
          </a:xfrm>
          <a:prstGeom prst="rect">
            <a:avLst/>
          </a:prstGeom>
          <a:noFill/>
          <a:ln w="0">
            <a:noFill/>
          </a:ln>
        </p:spPr>
        <p:txBody>
          <a:bodyPr numCol="1" spcCol="0" anchor="t">
            <a:noAutofit/>
          </a:bodyPr>
          <a:p>
            <a:pPr marL="345960">
              <a:lnSpc>
                <a:spcPct val="100000"/>
              </a:lnSpc>
              <a:spcAft>
                <a:spcPts val="601"/>
              </a:spcAft>
              <a:buNone/>
              <a:tabLst>
                <a:tab algn="l" pos="0"/>
              </a:tabLst>
            </a:pPr>
            <a:r>
              <a:rPr b="1" lang="en-US" sz="1600" spc="-1" strike="noStrike">
                <a:solidFill>
                  <a:srgbClr val="000000"/>
                </a:solidFill>
                <a:latin typeface="Courier New"/>
                <a:ea typeface="Times New Roman"/>
              </a:rPr>
              <a:t>lblProduct.Text = product.GetDisplayText("\t");</a:t>
            </a:r>
            <a:endParaRPr b="0" lang="en-US" sz="1600" spc="-1" strike="noStrike">
              <a:solidFill>
                <a:srgbClr val="000000"/>
              </a:solidFill>
              <a:latin typeface="Arial"/>
            </a:endParaRPr>
          </a:p>
          <a:p>
            <a:pPr marL="345960">
              <a:lnSpc>
                <a:spcPct val="100000"/>
              </a:lnSpc>
              <a:spcAft>
                <a:spcPts val="601"/>
              </a:spcAft>
              <a:buNone/>
              <a:tabLst>
                <a:tab algn="l" pos="0"/>
              </a:tabLst>
            </a:pPr>
            <a:r>
              <a:rPr b="1" lang="en-US" sz="1600" spc="-1" strike="noStrike">
                <a:solidFill>
                  <a:srgbClr val="000000"/>
                </a:solidFill>
                <a:latin typeface="Courier New"/>
                <a:ea typeface="Times New Roman"/>
              </a:rPr>
              <a:t>lblProduct.Text = product.GetDisplayText();</a:t>
            </a:r>
            <a:endParaRPr b="0" lang="en-US" sz="1600" spc="-1" strike="noStrike">
              <a:solidFill>
                <a:srgbClr val="000000"/>
              </a:solidFill>
              <a:latin typeface="Arial"/>
            </a:endParaRPr>
          </a:p>
          <a:p>
            <a:pPr>
              <a:lnSpc>
                <a:spcPct val="100000"/>
              </a:lnSpc>
              <a:spcBef>
                <a:spcPts val="901"/>
              </a:spcBef>
              <a:spcAft>
                <a:spcPts val="601"/>
              </a:spcAft>
              <a:buNone/>
              <a:tabLst>
                <a:tab algn="l" pos="0"/>
              </a:tabLst>
            </a:pPr>
            <a:r>
              <a:rPr b="1" lang="en-US" sz="2400" spc="-1" strike="noStrike">
                <a:solidFill>
                  <a:srgbClr val="000099"/>
                </a:solidFill>
                <a:latin typeface="Arial"/>
                <a:ea typeface="Times New Roman"/>
              </a:rPr>
              <a:t>How the IntelliSense feature lists </a:t>
            </a:r>
            <a:br/>
            <a:r>
              <a:rPr b="1" lang="en-US" sz="2400" spc="-1" strike="noStrike">
                <a:solidFill>
                  <a:srgbClr val="000099"/>
                </a:solidFill>
                <a:latin typeface="Arial"/>
                <a:ea typeface="Times New Roman"/>
              </a:rPr>
              <a:t>overloaded methods</a:t>
            </a:r>
            <a:endParaRPr b="0" lang="en-US" sz="2400" spc="-1" strike="noStrike">
              <a:solidFill>
                <a:srgbClr val="000000"/>
              </a:solidFill>
              <a:latin typeface="Arial"/>
            </a:endParaRPr>
          </a:p>
          <a:p>
            <a:pPr>
              <a:lnSpc>
                <a:spcPct val="100000"/>
              </a:lnSpc>
              <a:spcBef>
                <a:spcPts val="320"/>
              </a:spcBef>
              <a:buNone/>
              <a:tabLst>
                <a:tab algn="l" pos="0"/>
              </a:tabLst>
            </a:pPr>
            <a:endParaRPr b="0" lang="en-US" sz="2400" spc="-1" strike="noStrike">
              <a:solidFill>
                <a:srgbClr val="000000"/>
              </a:solidFill>
              <a:latin typeface="Arial"/>
            </a:endParaRPr>
          </a:p>
        </p:txBody>
      </p:sp>
      <p:pic>
        <p:nvPicPr>
          <p:cNvPr id="521" name="Content Placeholder 9" descr="Refer to page 389 in textbook"/>
          <p:cNvPicPr/>
          <p:nvPr/>
        </p:nvPicPr>
        <p:blipFill>
          <a:blip r:embed="rId1"/>
          <a:stretch/>
        </p:blipFill>
        <p:spPr>
          <a:xfrm>
            <a:off x="1295280" y="2666880"/>
            <a:ext cx="5760720" cy="981360"/>
          </a:xfrm>
          <a:prstGeom prst="rect">
            <a:avLst/>
          </a:prstGeom>
          <a:ln w="0">
            <a:noFill/>
          </a:ln>
        </p:spPr>
      </p:pic>
      <p:sp>
        <p:nvSpPr>
          <p:cNvPr id="522"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23"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24"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FC5DE917-4A1A-4C8D-94C6-226CBFBD6B3D}"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constructor with no parameters</a:t>
            </a:r>
            <a:endParaRPr b="0" lang="en-US" sz="2400" spc="-1" strike="noStrike">
              <a:solidFill>
                <a:srgbClr val="000000"/>
              </a:solidFill>
              <a:latin typeface="Times New Roman"/>
            </a:endParaRPr>
          </a:p>
        </p:txBody>
      </p:sp>
      <p:sp>
        <p:nvSpPr>
          <p:cNvPr id="526"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Product()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constructor with three parameters</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Product(string code, string description,</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decimal price)</a:t>
            </a:r>
            <a:endParaRPr b="0" lang="en-US" sz="1600" spc="-1" strike="noStrike">
              <a:solidFill>
                <a:srgbClr val="000000"/>
              </a:solidFill>
              <a:latin typeface="Arial"/>
            </a:endParaRPr>
          </a:p>
          <a:p>
            <a:pPr marL="347400">
              <a:lnSpc>
                <a:spcPct val="100000"/>
              </a:lnSpc>
              <a:buNone/>
              <a:tabLst>
                <a:tab algn="l" pos="0"/>
              </a:tabLst>
            </a:pPr>
            <a:r>
              <a:rPr b="1" lang="fr-FR"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fr-FR" sz="1600" spc="-1" strike="noStrike">
                <a:solidFill>
                  <a:srgbClr val="000000"/>
                </a:solidFill>
                <a:latin typeface="Courier New"/>
                <a:ea typeface="Times New Roman"/>
              </a:rPr>
              <a:t>    </a:t>
            </a:r>
            <a:r>
              <a:rPr b="1" lang="fr-FR" sz="1600" spc="-1" strike="noStrike">
                <a:solidFill>
                  <a:srgbClr val="000000"/>
                </a:solidFill>
                <a:latin typeface="Courier New"/>
                <a:ea typeface="Times New Roman"/>
              </a:rPr>
              <a:t>this.Code = code;</a:t>
            </a:r>
            <a:endParaRPr b="0" lang="en-US" sz="1600" spc="-1" strike="noStrike">
              <a:solidFill>
                <a:srgbClr val="000000"/>
              </a:solidFill>
              <a:latin typeface="Arial"/>
            </a:endParaRPr>
          </a:p>
          <a:p>
            <a:pPr marL="347400">
              <a:lnSpc>
                <a:spcPct val="100000"/>
              </a:lnSpc>
              <a:buNone/>
              <a:tabLst>
                <a:tab algn="l" pos="0"/>
              </a:tabLst>
            </a:pPr>
            <a:r>
              <a:rPr b="1" lang="fr-FR" sz="1600" spc="-1" strike="noStrike">
                <a:solidFill>
                  <a:srgbClr val="000000"/>
                </a:solidFill>
                <a:latin typeface="Courier New"/>
                <a:ea typeface="Times New Roman"/>
              </a:rPr>
              <a:t>    </a:t>
            </a:r>
            <a:r>
              <a:rPr b="1" lang="fr-FR" sz="1600" spc="-1" strike="noStrike">
                <a:solidFill>
                  <a:srgbClr val="000000"/>
                </a:solidFill>
                <a:latin typeface="Courier New"/>
                <a:ea typeface="Times New Roman"/>
              </a:rPr>
              <a:t>this.Description = description;</a:t>
            </a:r>
            <a:endParaRPr b="0" lang="en-US" sz="1600" spc="-1" strike="noStrike">
              <a:solidFill>
                <a:srgbClr val="000000"/>
              </a:solidFill>
              <a:latin typeface="Arial"/>
            </a:endParaRPr>
          </a:p>
          <a:p>
            <a:pPr marL="347400">
              <a:lnSpc>
                <a:spcPct val="100000"/>
              </a:lnSpc>
              <a:buNone/>
              <a:tabLst>
                <a:tab algn="l" pos="0"/>
              </a:tabLst>
            </a:pPr>
            <a:r>
              <a:rPr b="1" lang="fr-FR"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this.Price = price;</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527"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28"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29"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98649EB-6A19-4371-AE42-2062DDC849FC}"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constructor with one parameter</a:t>
            </a:r>
            <a:endParaRPr b="0" lang="en-US" sz="2400" spc="-1" strike="noStrike">
              <a:solidFill>
                <a:srgbClr val="000000"/>
              </a:solidFill>
              <a:latin typeface="Times New Roman"/>
            </a:endParaRPr>
          </a:p>
        </p:txBody>
      </p:sp>
      <p:sp>
        <p:nvSpPr>
          <p:cNvPr id="531"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Product(string code)</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Product p = ProductDB.GetProduct(code);</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this.Code = p.Code;</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this.Description = p.Description;</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this.Price = p.Price;</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Statements that call these constructors</a:t>
            </a:r>
            <a:endParaRPr b="0" lang="en-US" sz="24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Product product1 = new Product();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product2 = new Product("C#", "Murach's C#",</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59.50m);</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Product product3 = new Product(txtCode.Text);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532"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33"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34"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5E7593DC-180F-4B2A-8276-5BFA274B0BA8}"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Default values for instance variables</a:t>
            </a:r>
            <a:endParaRPr b="0" lang="en-US" sz="2400" spc="-1" strike="noStrike">
              <a:solidFill>
                <a:srgbClr val="000000"/>
              </a:solidFill>
              <a:latin typeface="Times New Roman"/>
            </a:endParaRPr>
          </a:p>
        </p:txBody>
      </p:sp>
      <p:sp>
        <p:nvSpPr>
          <p:cNvPr id="536" name="PlaceHolder 2"/>
          <p:cNvSpPr>
            <a:spLocks noGrp="1"/>
          </p:cNvSpPr>
          <p:nvPr>
            <p:ph/>
          </p:nvPr>
        </p:nvSpPr>
        <p:spPr>
          <a:xfrm>
            <a:off x="1295280" y="1143000"/>
            <a:ext cx="6781320" cy="2209320"/>
          </a:xfrm>
          <a:prstGeom prst="rect">
            <a:avLst/>
          </a:prstGeom>
          <a:solidFill>
            <a:srgbClr val="f2f2f2"/>
          </a:solidFill>
          <a:ln w="12600">
            <a:solidFill>
              <a:srgbClr val="000000"/>
            </a:solidFill>
            <a:round/>
          </a:ln>
        </p:spPr>
        <p:txBody>
          <a:bodyPr numCol="1" spcCol="0" anchor="t">
            <a:noAutofit/>
          </a:bodyPr>
          <a:p>
            <a:pPr>
              <a:lnSpc>
                <a:spcPct val="100000"/>
              </a:lnSpc>
              <a:spcBef>
                <a:spcPts val="400"/>
              </a:spcBef>
              <a:buNone/>
              <a:tabLst>
                <a:tab algn="l" pos="0"/>
              </a:tabLst>
            </a:pPr>
            <a:r>
              <a:rPr b="1" lang="en-US" sz="2000" spc="-1" strike="noStrike">
                <a:solidFill>
                  <a:srgbClr val="000000"/>
                </a:solidFill>
                <a:latin typeface="Arial"/>
              </a:rPr>
              <a:t>Data type</a:t>
            </a:r>
            <a:r>
              <a:rPr b="1" lang="en-US" sz="2000" spc="-1" strike="noStrike">
                <a:solidFill>
                  <a:srgbClr val="000000"/>
                </a:solidFill>
                <a:latin typeface="Arial"/>
              </a:rPr>
              <a:t>	</a:t>
            </a:r>
            <a:r>
              <a:rPr b="1" lang="en-US" sz="2000" spc="-1" strike="noStrike">
                <a:solidFill>
                  <a:srgbClr val="000000"/>
                </a:solidFill>
                <a:latin typeface="Arial"/>
              </a:rPr>
              <a:t>	</a:t>
            </a:r>
            <a:r>
              <a:rPr b="1" lang="en-US" sz="2000" spc="-1" strike="noStrike">
                <a:solidFill>
                  <a:srgbClr val="000000"/>
                </a:solidFill>
                <a:latin typeface="Arial"/>
              </a:rPr>
              <a:t>Default value</a:t>
            </a:r>
            <a:endParaRPr b="0" lang="en-US" sz="2000" spc="-1" strike="noStrike">
              <a:solidFill>
                <a:srgbClr val="000000"/>
              </a:solidFill>
              <a:latin typeface="Arial"/>
            </a:endParaRPr>
          </a:p>
          <a:p>
            <a:pPr>
              <a:lnSpc>
                <a:spcPct val="100000"/>
              </a:lnSpc>
              <a:spcBef>
                <a:spcPts val="400"/>
              </a:spcBef>
              <a:buNone/>
              <a:tabLst>
                <a:tab algn="l" pos="0"/>
              </a:tabLst>
            </a:pPr>
            <a:r>
              <a:rPr b="0" lang="en-US" sz="2000" spc="-1" strike="noStrike">
                <a:solidFill>
                  <a:srgbClr val="000000"/>
                </a:solidFill>
                <a:latin typeface="Times New Roman"/>
              </a:rPr>
              <a:t>All numeric types</a:t>
            </a:r>
            <a:r>
              <a:rPr b="0" lang="en-US" sz="2000" spc="-1" strike="noStrike">
                <a:solidFill>
                  <a:srgbClr val="000000"/>
                </a:solidFill>
                <a:latin typeface="Arial"/>
              </a:rPr>
              <a:t>	</a:t>
            </a:r>
            <a:r>
              <a:rPr b="1" lang="en-US" sz="1600" spc="-1" strike="noStrike">
                <a:solidFill>
                  <a:srgbClr val="000000"/>
                </a:solidFill>
                <a:latin typeface="Courier New"/>
              </a:rPr>
              <a:t>0</a:t>
            </a:r>
            <a:endParaRPr b="0" lang="en-US" sz="1600" spc="-1" strike="noStrike">
              <a:solidFill>
                <a:srgbClr val="000000"/>
              </a:solidFill>
              <a:latin typeface="Arial"/>
            </a:endParaRPr>
          </a:p>
          <a:p>
            <a:pPr>
              <a:lnSpc>
                <a:spcPct val="100000"/>
              </a:lnSpc>
              <a:spcBef>
                <a:spcPts val="400"/>
              </a:spcBef>
              <a:buNone/>
              <a:tabLst>
                <a:tab algn="l" pos="0"/>
              </a:tabLst>
            </a:pPr>
            <a:r>
              <a:rPr b="0" lang="en-US" sz="2000" spc="-1" strike="noStrike">
                <a:solidFill>
                  <a:srgbClr val="000000"/>
                </a:solidFill>
                <a:latin typeface="Times New Roman"/>
              </a:rPr>
              <a:t>Boolean</a:t>
            </a:r>
            <a:r>
              <a:rPr b="0" lang="en-US" sz="2000" spc="-1" strike="noStrike">
                <a:solidFill>
                  <a:srgbClr val="000000"/>
                </a:solidFill>
                <a:latin typeface="Arial"/>
              </a:rPr>
              <a:t>	</a:t>
            </a:r>
            <a:r>
              <a:rPr b="0" lang="en-US" sz="2000" spc="-1" strike="noStrike">
                <a:solidFill>
                  <a:srgbClr val="000000"/>
                </a:solidFill>
                <a:latin typeface="Arial"/>
              </a:rPr>
              <a:t>	</a:t>
            </a:r>
            <a:r>
              <a:rPr b="1" lang="en-US" sz="1600" spc="-1" strike="noStrike">
                <a:solidFill>
                  <a:srgbClr val="000000"/>
                </a:solidFill>
                <a:latin typeface="Courier New"/>
              </a:rPr>
              <a:t>false</a:t>
            </a:r>
            <a:endParaRPr b="0" lang="en-US" sz="1600" spc="-1" strike="noStrike">
              <a:solidFill>
                <a:srgbClr val="000000"/>
              </a:solidFill>
              <a:latin typeface="Arial"/>
            </a:endParaRPr>
          </a:p>
          <a:p>
            <a:pPr>
              <a:lnSpc>
                <a:spcPct val="100000"/>
              </a:lnSpc>
              <a:spcBef>
                <a:spcPts val="400"/>
              </a:spcBef>
              <a:buNone/>
              <a:tabLst>
                <a:tab algn="l" pos="0"/>
              </a:tabLst>
            </a:pPr>
            <a:r>
              <a:rPr b="0" lang="en-US" sz="2000" spc="-1" strike="noStrike">
                <a:solidFill>
                  <a:srgbClr val="000000"/>
                </a:solidFill>
                <a:latin typeface="Times New Roman"/>
              </a:rPr>
              <a:t>Char</a:t>
            </a: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	</a:t>
            </a:r>
            <a:r>
              <a:rPr b="1" lang="en-US" sz="1600" spc="-1" strike="noStrike">
                <a:solidFill>
                  <a:srgbClr val="000000"/>
                </a:solidFill>
                <a:latin typeface="Courier New"/>
              </a:rPr>
              <a:t>null</a:t>
            </a:r>
            <a:endParaRPr b="0" lang="en-US" sz="1600" spc="-1" strike="noStrike">
              <a:solidFill>
                <a:srgbClr val="000000"/>
              </a:solidFill>
              <a:latin typeface="Arial"/>
            </a:endParaRPr>
          </a:p>
          <a:p>
            <a:pPr>
              <a:lnSpc>
                <a:spcPct val="100000"/>
              </a:lnSpc>
              <a:spcBef>
                <a:spcPts val="400"/>
              </a:spcBef>
              <a:buNone/>
              <a:tabLst>
                <a:tab algn="l" pos="0"/>
              </a:tabLst>
            </a:pPr>
            <a:r>
              <a:rPr b="0" lang="en-US" sz="2000" spc="-1" strike="noStrike">
                <a:solidFill>
                  <a:srgbClr val="000000"/>
                </a:solidFill>
                <a:latin typeface="Times New Roman"/>
              </a:rPr>
              <a:t>Object</a:t>
            </a:r>
            <a:r>
              <a:rPr b="0" lang="en-US" sz="2000" spc="-1" strike="noStrike">
                <a:solidFill>
                  <a:srgbClr val="000000"/>
                </a:solidFill>
                <a:latin typeface="Times New Roman"/>
              </a:rPr>
              <a:t>	</a:t>
            </a:r>
            <a:r>
              <a:rPr b="0" lang="en-US" sz="2000" spc="-1" strike="noStrike">
                <a:solidFill>
                  <a:srgbClr val="000000"/>
                </a:solidFill>
                <a:latin typeface="Arial"/>
              </a:rPr>
              <a:t>	</a:t>
            </a:r>
            <a:r>
              <a:rPr b="0" lang="en-US" sz="2000" spc="-1" strike="noStrike">
                <a:solidFill>
                  <a:srgbClr val="000000"/>
                </a:solidFill>
                <a:latin typeface="Arial"/>
              </a:rPr>
              <a:t>	</a:t>
            </a:r>
            <a:r>
              <a:rPr b="1" lang="en-US" sz="1600" spc="-1" strike="noStrike">
                <a:solidFill>
                  <a:srgbClr val="000000"/>
                </a:solidFill>
                <a:latin typeface="Courier New"/>
              </a:rPr>
              <a:t>null</a:t>
            </a:r>
            <a:endParaRPr b="0" lang="en-US" sz="1600" spc="-1" strike="noStrike">
              <a:solidFill>
                <a:srgbClr val="000000"/>
              </a:solidFill>
              <a:latin typeface="Arial"/>
            </a:endParaRPr>
          </a:p>
          <a:p>
            <a:pPr>
              <a:lnSpc>
                <a:spcPct val="100000"/>
              </a:lnSpc>
              <a:spcBef>
                <a:spcPts val="400"/>
              </a:spcBef>
              <a:buNone/>
              <a:tabLst>
                <a:tab algn="l" pos="0"/>
              </a:tabLst>
            </a:pPr>
            <a:r>
              <a:rPr b="0" lang="en-US" sz="2000" spc="-1" strike="noStrike">
                <a:solidFill>
                  <a:srgbClr val="000000"/>
                </a:solidFill>
                <a:latin typeface="Times New Roman"/>
              </a:rPr>
              <a:t>Date</a:t>
            </a: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	</a:t>
            </a:r>
            <a:r>
              <a:rPr b="1" lang="en-US" sz="1600" spc="-1" strike="noStrike">
                <a:solidFill>
                  <a:srgbClr val="000000"/>
                </a:solidFill>
                <a:latin typeface="Courier New"/>
              </a:rPr>
              <a:t>12:00 a.m. on January 1, 0001</a:t>
            </a:r>
            <a:endParaRPr b="0" lang="en-US" sz="1600" spc="-1" strike="noStrike">
              <a:solidFill>
                <a:srgbClr val="000000"/>
              </a:solidFill>
              <a:latin typeface="Arial"/>
            </a:endParaRPr>
          </a:p>
          <a:p>
            <a:pPr>
              <a:lnSpc>
                <a:spcPct val="100000"/>
              </a:lnSpc>
              <a:spcBef>
                <a:spcPts val="400"/>
              </a:spcBef>
              <a:buNone/>
              <a:tabLst>
                <a:tab algn="l" pos="0"/>
              </a:tabLst>
            </a:pPr>
            <a:endParaRPr b="0" lang="en-US" sz="1600" spc="-1" strike="noStrike">
              <a:solidFill>
                <a:srgbClr val="000000"/>
              </a:solidFill>
              <a:latin typeface="Arial"/>
            </a:endParaRPr>
          </a:p>
        </p:txBody>
      </p:sp>
      <p:sp>
        <p:nvSpPr>
          <p:cNvPr id="537"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38"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39"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D865C7BC-C638-4FF5-B4B3-DC92618933C7}"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class that contains static members</a:t>
            </a:r>
            <a:endParaRPr b="0" lang="en-US" sz="2400" spc="-1" strike="noStrike">
              <a:solidFill>
                <a:srgbClr val="000000"/>
              </a:solidFill>
              <a:latin typeface="Times New Roman"/>
            </a:endParaRPr>
          </a:p>
        </p:txBody>
      </p:sp>
      <p:sp>
        <p:nvSpPr>
          <p:cNvPr id="541"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static class Validator</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static string lineEnd = "\n";</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static string LineEnd</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get { return lineEnd;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set { lineEnd = value;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static string IsPresent(string value, string name)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string msg =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if (value ==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msg += name + " is a required field." + LineEnd;</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msg;</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542"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43"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44"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3CAF0D38-A62D-4E99-A426-6D78822E1E5C}"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Objectives (part 2)</a:t>
            </a:r>
            <a:endParaRPr b="0" lang="en-US" sz="2400" spc="-1" strike="noStrike">
              <a:solidFill>
                <a:srgbClr val="000000"/>
              </a:solidFill>
              <a:latin typeface="Times New Roman"/>
            </a:endParaRPr>
          </a:p>
        </p:txBody>
      </p:sp>
      <p:sp>
        <p:nvSpPr>
          <p:cNvPr id="408"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main advantage of using object initializers.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concept of overloading a method.</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Explain what a static member is.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Explain how auto-implemented properties work.</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Explain how expression-bodied properties, accessors, methods, and constructors work.</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pattern matching, including property patterns.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basic procedure for using the live code analysis feature to generate code stubs.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difference between a class, a structure, and a record.</a:t>
            </a:r>
            <a:endParaRPr b="0" lang="en-US" sz="2000" spc="-1" strike="noStrike">
              <a:solidFill>
                <a:srgbClr val="000000"/>
              </a:solidFill>
              <a:latin typeface="Arial"/>
            </a:endParaRPr>
          </a:p>
          <a:p>
            <a:pPr>
              <a:lnSpc>
                <a:spcPct val="100000"/>
              </a:lnSpc>
              <a:spcBef>
                <a:spcPts val="400"/>
              </a:spcBef>
              <a:buNone/>
              <a:tabLst>
                <a:tab algn="l" pos="343080"/>
                <a:tab algn="l" pos="457200"/>
              </a:tabLst>
            </a:pPr>
            <a:endParaRPr b="0" lang="en-US" sz="2000" spc="-1" strike="noStrike">
              <a:solidFill>
                <a:srgbClr val="000000"/>
              </a:solidFill>
              <a:latin typeface="Arial"/>
            </a:endParaRPr>
          </a:p>
        </p:txBody>
      </p:sp>
      <p:sp>
        <p:nvSpPr>
          <p:cNvPr id="40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1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1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7AE867B7-2683-4BDE-B82F-3A99B0A95302}"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that uses static members</a:t>
            </a:r>
            <a:endParaRPr b="0" lang="en-US" sz="2400" spc="-1" strike="noStrike">
              <a:solidFill>
                <a:srgbClr val="000000"/>
              </a:solidFill>
              <a:latin typeface="Times New Roman"/>
            </a:endParaRPr>
          </a:p>
        </p:txBody>
      </p:sp>
      <p:sp>
        <p:nvSpPr>
          <p:cNvPr id="546"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string errorMessage =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errorMessage += Validator.IsPresent(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txtCode.Text, txtCode.Tag.ToString());</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errorMessage += Validator.IsPresent(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txtDescription.Text, txtDescription.Tag.ToString());</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if (errorMessage !=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MessageBox.Show(errorMessage, "Entry Error");</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547"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48"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49"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1AD399CB-6EC2-43A0-9F78-BAF13086F5DF}"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Maintenance form</a:t>
            </a:r>
            <a:endParaRPr b="0" lang="en-US" sz="2400" spc="-1" strike="noStrike">
              <a:solidFill>
                <a:srgbClr val="000000"/>
              </a:solidFill>
              <a:latin typeface="Times New Roman"/>
            </a:endParaRPr>
          </a:p>
        </p:txBody>
      </p:sp>
      <p:pic>
        <p:nvPicPr>
          <p:cNvPr id="551" name="Content Placeholder 10" descr="Refer to page 395 in textbook"/>
          <p:cNvPicPr/>
          <p:nvPr/>
        </p:nvPicPr>
        <p:blipFill>
          <a:blip r:embed="rId1"/>
          <a:stretch/>
        </p:blipFill>
        <p:spPr>
          <a:xfrm>
            <a:off x="1295280" y="1130040"/>
            <a:ext cx="5599800" cy="2295000"/>
          </a:xfrm>
          <a:prstGeom prst="rect">
            <a:avLst/>
          </a:prstGeom>
          <a:ln w="0">
            <a:noFill/>
          </a:ln>
        </p:spPr>
      </p:pic>
      <p:sp>
        <p:nvSpPr>
          <p:cNvPr id="552" name="PlaceHolder 2"/>
          <p:cNvSpPr>
            <a:spLocks noGrp="1"/>
          </p:cNvSpPr>
          <p:nvPr>
            <p:ph/>
          </p:nvPr>
        </p:nvSpPr>
        <p:spPr>
          <a:xfrm>
            <a:off x="838080" y="3505320"/>
            <a:ext cx="7391160" cy="456840"/>
          </a:xfrm>
          <a:prstGeom prst="rect">
            <a:avLst/>
          </a:prstGeom>
          <a:noFill/>
          <a:ln w="0">
            <a:noFill/>
          </a:ln>
        </p:spPr>
        <p:txBody>
          <a:bodyPr numCol="1" spcCol="0" anchor="t">
            <a:noAutofit/>
          </a:bodyPr>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The New Product form</a:t>
            </a:r>
            <a:endParaRPr b="0" lang="en-US" sz="2400" spc="-1" strike="noStrike">
              <a:solidFill>
                <a:srgbClr val="000000"/>
              </a:solidFill>
              <a:latin typeface="Arial"/>
            </a:endParaRPr>
          </a:p>
          <a:p>
            <a:pPr>
              <a:lnSpc>
                <a:spcPct val="100000"/>
              </a:lnSpc>
              <a:spcBef>
                <a:spcPts val="479"/>
              </a:spcBef>
              <a:buNone/>
              <a:tabLst>
                <a:tab algn="l" pos="0"/>
              </a:tabLst>
            </a:pPr>
            <a:endParaRPr b="0" lang="en-US" sz="2400" spc="-1" strike="noStrike">
              <a:solidFill>
                <a:srgbClr val="000000"/>
              </a:solidFill>
              <a:latin typeface="Arial"/>
            </a:endParaRPr>
          </a:p>
        </p:txBody>
      </p:sp>
      <p:pic>
        <p:nvPicPr>
          <p:cNvPr id="553" name="Content Placeholder 11" descr="Refer to page 395 in textbook"/>
          <p:cNvPicPr/>
          <p:nvPr/>
        </p:nvPicPr>
        <p:blipFill>
          <a:blip r:embed="rId2"/>
          <a:stretch/>
        </p:blipFill>
        <p:spPr>
          <a:xfrm>
            <a:off x="1295280" y="4038480"/>
            <a:ext cx="3276360" cy="1899360"/>
          </a:xfrm>
          <a:prstGeom prst="rect">
            <a:avLst/>
          </a:prstGeom>
          <a:ln w="0">
            <a:noFill/>
          </a:ln>
        </p:spPr>
      </p:pic>
      <p:sp>
        <p:nvSpPr>
          <p:cNvPr id="55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5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5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7F8589D0-9EF3-4DC8-8F08-86C9F1F30F8A}"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Bef>
                <a:spcPts val="1500"/>
              </a:spcBef>
              <a:spcAft>
                <a:spcPts val="601"/>
              </a:spcAft>
              <a:buNone/>
              <a:tabLst>
                <a:tab algn="l" pos="1371600"/>
              </a:tabLst>
            </a:pPr>
            <a:r>
              <a:rPr b="1" lang="en-US" sz="2400" spc="-1" strike="noStrike">
                <a:solidFill>
                  <a:srgbClr val="000099"/>
                </a:solidFill>
                <a:latin typeface="Arial"/>
                <a:ea typeface="Times New Roman"/>
              </a:rPr>
              <a:t>The Tag property settings for the text boxes </a:t>
            </a:r>
            <a:br/>
            <a:r>
              <a:rPr b="1" lang="en-US" sz="2400" spc="-1" strike="noStrike">
                <a:solidFill>
                  <a:srgbClr val="000099"/>
                </a:solidFill>
                <a:latin typeface="Arial"/>
                <a:ea typeface="Times New Roman"/>
              </a:rPr>
              <a:t>on the New Product form</a:t>
            </a:r>
            <a:endParaRPr b="0" lang="en-US" sz="2400" spc="-1" strike="noStrike">
              <a:solidFill>
                <a:srgbClr val="000000"/>
              </a:solidFill>
              <a:latin typeface="Times New Roman"/>
            </a:endParaRPr>
          </a:p>
        </p:txBody>
      </p:sp>
      <p:sp>
        <p:nvSpPr>
          <p:cNvPr id="558" name="PlaceHolder 2"/>
          <p:cNvSpPr>
            <a:spLocks noGrp="1"/>
          </p:cNvSpPr>
          <p:nvPr>
            <p:ph/>
          </p:nvPr>
        </p:nvSpPr>
        <p:spPr>
          <a:xfrm>
            <a:off x="1295280" y="1295280"/>
            <a:ext cx="5105160" cy="159984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Control</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Tag property setting</a:t>
            </a:r>
            <a:endParaRPr b="0" lang="en-US" sz="2000" spc="-1" strike="noStrike">
              <a:solidFill>
                <a:srgbClr val="000000"/>
              </a:solidFill>
              <a:latin typeface="Arial"/>
            </a:endParaRPr>
          </a:p>
          <a:p>
            <a:pPr marL="2171880" indent="-21718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txtCode</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Code</a:t>
            </a:r>
            <a:endParaRPr b="0" lang="en-US" sz="1600" spc="-1" strike="noStrike">
              <a:solidFill>
                <a:srgbClr val="000000"/>
              </a:solidFill>
              <a:latin typeface="Arial"/>
            </a:endParaRPr>
          </a:p>
          <a:p>
            <a:pPr marL="2171880" indent="-21718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txtDescription</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Description</a:t>
            </a:r>
            <a:endParaRPr b="0" lang="en-US" sz="1600" spc="-1" strike="noStrike">
              <a:solidFill>
                <a:srgbClr val="000000"/>
              </a:solidFill>
              <a:latin typeface="Arial"/>
            </a:endParaRPr>
          </a:p>
          <a:p>
            <a:pPr marL="2171880" indent="-2171880">
              <a:lnSpc>
                <a:spcPct val="100000"/>
              </a:lnSpc>
              <a:spcBef>
                <a:spcPts val="601"/>
              </a:spcBef>
              <a:spcAft>
                <a:spcPts val="901"/>
              </a:spcAft>
              <a:buNone/>
              <a:tabLst>
                <a:tab algn="l" pos="0"/>
              </a:tabLst>
            </a:pPr>
            <a:r>
              <a:rPr b="1" lang="en-US" sz="1600" spc="-1" strike="noStrike">
                <a:solidFill>
                  <a:srgbClr val="000000"/>
                </a:solidFill>
                <a:latin typeface="Courier New"/>
                <a:ea typeface="Times New Roman"/>
              </a:rPr>
              <a:t>txtPrice</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Price</a:t>
            </a:r>
            <a:endParaRPr b="0" lang="en-US" sz="1600" spc="-1" strike="noStrike">
              <a:solidFill>
                <a:srgbClr val="000000"/>
              </a:solidFill>
              <a:latin typeface="Arial"/>
            </a:endParaRPr>
          </a:p>
          <a:p>
            <a:pPr>
              <a:lnSpc>
                <a:spcPct val="100000"/>
              </a:lnSpc>
              <a:spcBef>
                <a:spcPts val="400"/>
              </a:spcBef>
              <a:buNone/>
              <a:tabLst>
                <a:tab algn="l" pos="0"/>
              </a:tabLst>
            </a:pPr>
            <a:endParaRPr b="0" lang="en-US" sz="1600" spc="-1" strike="noStrike">
              <a:solidFill>
                <a:srgbClr val="000000"/>
              </a:solidFill>
              <a:latin typeface="Arial"/>
            </a:endParaRPr>
          </a:p>
        </p:txBody>
      </p:sp>
      <p:sp>
        <p:nvSpPr>
          <p:cNvPr id="55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6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6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8EF8265A-292C-4E02-8B38-05EFE13BEEFF}"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class (part 1)</a:t>
            </a:r>
            <a:endParaRPr b="0" lang="en-US" sz="2400" spc="-1" strike="noStrike">
              <a:solidFill>
                <a:srgbClr val="000000"/>
              </a:solidFill>
              <a:latin typeface="Times New Roman"/>
            </a:endParaRPr>
          </a:p>
        </p:txBody>
      </p:sp>
      <p:sp>
        <p:nvSpPr>
          <p:cNvPr id="563" name="PlaceHolder 2"/>
          <p:cNvSpPr>
            <a:spLocks noGrp="1"/>
          </p:cNvSpPr>
          <p:nvPr>
            <p:ph/>
          </p:nvPr>
        </p:nvSpPr>
        <p:spPr>
          <a:xfrm>
            <a:off x="1295280" y="1143000"/>
            <a:ext cx="6933960" cy="419076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Property</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2629080" indent="-26290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Code</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string that contains a code that uniquely identifies the product. </a:t>
            </a:r>
            <a:endParaRPr b="0" lang="en-US" sz="2000" spc="-1" strike="noStrike">
              <a:solidFill>
                <a:srgbClr val="000000"/>
              </a:solidFill>
              <a:latin typeface="Arial"/>
            </a:endParaRPr>
          </a:p>
          <a:p>
            <a:pPr marL="2629080" indent="-26290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Description</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string that contains a description of the product.</a:t>
            </a:r>
            <a:endParaRPr b="0" lang="en-US" sz="2000" spc="-1" strike="noStrike">
              <a:solidFill>
                <a:srgbClr val="000000"/>
              </a:solidFill>
              <a:latin typeface="Arial"/>
            </a:endParaRPr>
          </a:p>
          <a:p>
            <a:pPr marL="2629080" indent="-26290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Price</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decimal that contains the product’s price. </a:t>
            </a:r>
            <a:endParaRPr b="0" lang="en-US" sz="2000" spc="-1" strike="noStrike">
              <a:solidFill>
                <a:srgbClr val="000000"/>
              </a:solidFill>
              <a:latin typeface="Arial"/>
            </a:endParaRPr>
          </a:p>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Method</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2629080" indent="-26290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GetDisplayText(</a:t>
            </a:r>
            <a:r>
              <a:rPr b="0" lang="en-US" sz="1600" spc="-1" strike="noStrike">
                <a:solidFill>
                  <a:srgbClr val="000000"/>
                </a:solidFill>
                <a:latin typeface="Courier New"/>
                <a:ea typeface="Times New Roman"/>
              </a:rPr>
              <a:t>sep</a:t>
            </a:r>
            <a:r>
              <a:rPr b="1" lang="en-US" sz="1600" spc="-1" strike="noStrike">
                <a:solidFill>
                  <a:srgbClr val="000000"/>
                </a:solidFill>
                <a:latin typeface="Courier New"/>
                <a:ea typeface="Times New Roman"/>
              </a:rPr>
              <a:t>)</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Returns a string that contains the code, description, and price separated by the sep string. </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56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6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6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97F28A1E-D771-4A40-8B0E-D6122CB83BC9}"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 class (part 2)</a:t>
            </a:r>
            <a:endParaRPr b="0" lang="en-US" sz="2400" spc="-1" strike="noStrike">
              <a:solidFill>
                <a:srgbClr val="000000"/>
              </a:solidFill>
              <a:latin typeface="Times New Roman"/>
            </a:endParaRPr>
          </a:p>
        </p:txBody>
      </p:sp>
      <p:sp>
        <p:nvSpPr>
          <p:cNvPr id="568" name="PlaceHolder 2"/>
          <p:cNvSpPr>
            <a:spLocks noGrp="1"/>
          </p:cNvSpPr>
          <p:nvPr>
            <p:ph/>
          </p:nvPr>
        </p:nvSpPr>
        <p:spPr>
          <a:xfrm>
            <a:off x="1295280" y="1143000"/>
            <a:ext cx="6933960" cy="190476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Constructor</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3543480" indent="-35434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Creates a Product object with default values.</a:t>
            </a:r>
            <a:endParaRPr b="0" lang="en-US" sz="2000" spc="-1" strike="noStrike">
              <a:solidFill>
                <a:srgbClr val="000000"/>
              </a:solidFill>
              <a:latin typeface="Arial"/>
            </a:endParaRPr>
          </a:p>
          <a:p>
            <a:pPr marL="3543480" indent="-3543480">
              <a:lnSpc>
                <a:spcPct val="100000"/>
              </a:lnSpc>
              <a:spcBef>
                <a:spcPts val="601"/>
              </a:spcBef>
              <a:spcAft>
                <a:spcPts val="901"/>
              </a:spcAft>
              <a:buNone/>
              <a:tabLst>
                <a:tab algn="l" pos="0"/>
              </a:tabLst>
            </a:pPr>
            <a:r>
              <a:rPr b="1" lang="en-US" sz="1600" spc="-1" strike="noStrike">
                <a:solidFill>
                  <a:srgbClr val="000000"/>
                </a:solidFill>
                <a:latin typeface="Courier New"/>
                <a:ea typeface="Times New Roman"/>
              </a:rPr>
              <a:t>(</a:t>
            </a:r>
            <a:r>
              <a:rPr b="0" lang="en-US" sz="1600" spc="-1" strike="noStrike">
                <a:solidFill>
                  <a:srgbClr val="000000"/>
                </a:solidFill>
                <a:latin typeface="Courier New"/>
                <a:ea typeface="Times New Roman"/>
              </a:rPr>
              <a:t>code</a:t>
            </a:r>
            <a:r>
              <a:rPr b="1" lang="en-US" sz="1600" spc="-1" strike="noStrike">
                <a:solidFill>
                  <a:srgbClr val="000000"/>
                </a:solidFill>
                <a:latin typeface="Courier New"/>
                <a:ea typeface="Times New Roman"/>
              </a:rPr>
              <a:t>, </a:t>
            </a:r>
            <a:r>
              <a:rPr b="0" lang="en-US" sz="1600" spc="-1" strike="noStrike">
                <a:solidFill>
                  <a:srgbClr val="000000"/>
                </a:solidFill>
                <a:latin typeface="Courier New"/>
                <a:ea typeface="Times New Roman"/>
              </a:rPr>
              <a:t>description</a:t>
            </a:r>
            <a:r>
              <a:rPr b="1" lang="en-US" sz="1600" spc="-1" strike="noStrike">
                <a:solidFill>
                  <a:srgbClr val="000000"/>
                </a:solidFill>
                <a:latin typeface="Courier New"/>
                <a:ea typeface="Times New Roman"/>
              </a:rPr>
              <a:t>, </a:t>
            </a:r>
            <a:r>
              <a:rPr b="0" lang="en-US" sz="1600" spc="-1" strike="noStrike">
                <a:solidFill>
                  <a:srgbClr val="000000"/>
                </a:solidFill>
                <a:latin typeface="Courier New"/>
                <a:ea typeface="Times New Roman"/>
              </a:rPr>
              <a:t>price</a:t>
            </a:r>
            <a:r>
              <a:rPr b="1" lang="en-US" sz="1600" spc="-1" strike="noStrike">
                <a:solidFill>
                  <a:srgbClr val="000000"/>
                </a:solidFill>
                <a:latin typeface="Courier New"/>
                <a:ea typeface="Times New Roman"/>
              </a:rPr>
              <a:t>)</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Creates a Product object using the specified values.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56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7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7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6C99D155-552C-4BFA-88FC-8575DAF62FB0}"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ProductDB class</a:t>
            </a:r>
            <a:endParaRPr b="0" lang="en-US" sz="2400" spc="-1" strike="noStrike">
              <a:solidFill>
                <a:srgbClr val="000000"/>
              </a:solidFill>
              <a:latin typeface="Times New Roman"/>
            </a:endParaRPr>
          </a:p>
        </p:txBody>
      </p:sp>
      <p:sp>
        <p:nvSpPr>
          <p:cNvPr id="573" name="PlaceHolder 2"/>
          <p:cNvSpPr>
            <a:spLocks noGrp="1"/>
          </p:cNvSpPr>
          <p:nvPr>
            <p:ph/>
          </p:nvPr>
        </p:nvSpPr>
        <p:spPr>
          <a:xfrm>
            <a:off x="1295280" y="1143000"/>
            <a:ext cx="6933960" cy="220932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Method</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2629080" indent="-26290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GetProducts()</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static method that returns a List&lt;&gt; of Product objects from the Products file.</a:t>
            </a:r>
            <a:endParaRPr b="0" lang="en-US" sz="2000" spc="-1" strike="noStrike">
              <a:solidFill>
                <a:srgbClr val="000000"/>
              </a:solidFill>
              <a:latin typeface="Arial"/>
            </a:endParaRPr>
          </a:p>
          <a:p>
            <a:pPr marL="2629080" indent="-2629080">
              <a:lnSpc>
                <a:spcPct val="100000"/>
              </a:lnSpc>
              <a:spcBef>
                <a:spcPts val="601"/>
              </a:spcBef>
              <a:spcAft>
                <a:spcPts val="901"/>
              </a:spcAft>
              <a:buNone/>
              <a:tabLst>
                <a:tab algn="l" pos="0"/>
              </a:tabLst>
            </a:pPr>
            <a:r>
              <a:rPr b="1" lang="en-US" sz="1600" spc="-1" strike="noStrike">
                <a:solidFill>
                  <a:srgbClr val="000000"/>
                </a:solidFill>
                <a:latin typeface="Courier New"/>
                <a:ea typeface="Times New Roman"/>
              </a:rPr>
              <a:t>SaveProducts(</a:t>
            </a:r>
            <a:r>
              <a:rPr b="0" lang="en-US" sz="1600" spc="-1" strike="noStrike">
                <a:solidFill>
                  <a:srgbClr val="000000"/>
                </a:solidFill>
                <a:latin typeface="Courier New"/>
                <a:ea typeface="Times New Roman"/>
              </a:rPr>
              <a:t>list</a:t>
            </a:r>
            <a:r>
              <a:rPr b="1" lang="en-US" sz="1600" spc="-1" strike="noStrike">
                <a:solidFill>
                  <a:srgbClr val="000000"/>
                </a:solidFill>
                <a:latin typeface="Courier New"/>
                <a:ea typeface="Times New Roman"/>
              </a:rPr>
              <a:t>)</a:t>
            </a:r>
            <a:r>
              <a:rPr b="0" lang="en-US" sz="1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static method that writes the products in the specified List&lt;&gt; of Product objects to the Products file.</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57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7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7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06F51C89-F3C7-4359-8FA6-0290E79F0EE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Validator class</a:t>
            </a:r>
            <a:endParaRPr b="0" lang="en-US" sz="2400" spc="-1" strike="noStrike">
              <a:solidFill>
                <a:srgbClr val="000000"/>
              </a:solidFill>
              <a:latin typeface="Times New Roman"/>
            </a:endParaRPr>
          </a:p>
        </p:txBody>
      </p:sp>
      <p:sp>
        <p:nvSpPr>
          <p:cNvPr id="578" name="PlaceHolder 2"/>
          <p:cNvSpPr>
            <a:spLocks noGrp="1"/>
          </p:cNvSpPr>
          <p:nvPr>
            <p:ph/>
          </p:nvPr>
        </p:nvSpPr>
        <p:spPr>
          <a:xfrm>
            <a:off x="1295280" y="1066680"/>
            <a:ext cx="7086240" cy="495252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Property</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3086280" indent="-30862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LineEnd</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static string that contains the delimiter that’s added to the end of an error message. The default is “\n”.</a:t>
            </a:r>
            <a:endParaRPr b="0" lang="en-US" sz="2000" spc="-1" strike="noStrike">
              <a:solidFill>
                <a:srgbClr val="000000"/>
              </a:solidFill>
              <a:latin typeface="Arial"/>
            </a:endParaRPr>
          </a:p>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Static method</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Returns an error message…</a:t>
            </a:r>
            <a:endParaRPr b="0" lang="en-US" sz="2000" spc="-1" strike="noStrike">
              <a:solidFill>
                <a:srgbClr val="000000"/>
              </a:solidFill>
              <a:latin typeface="Arial"/>
            </a:endParaRPr>
          </a:p>
          <a:p>
            <a:pPr marL="3086280" indent="-30862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IsPresent(</a:t>
            </a:r>
            <a:r>
              <a:rPr b="0" lang="en-US" sz="1600" spc="-1" strike="noStrike">
                <a:solidFill>
                  <a:srgbClr val="000000"/>
                </a:solidFill>
                <a:latin typeface="Courier New"/>
                <a:ea typeface="Times New Roman"/>
              </a:rPr>
              <a:t>value, name</a:t>
            </a:r>
            <a:r>
              <a:rPr b="1" lang="en-US" sz="1600" spc="-1" strike="noStrike">
                <a:solidFill>
                  <a:srgbClr val="000000"/>
                </a:solidFill>
                <a:latin typeface="Courier New"/>
                <a:ea typeface="Times New Roman"/>
              </a:rPr>
              <a:t>)</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If the value that’s passed to it is an empty string.</a:t>
            </a:r>
            <a:endParaRPr b="0" lang="en-US" sz="2000" spc="-1" strike="noStrike">
              <a:solidFill>
                <a:srgbClr val="000000"/>
              </a:solidFill>
              <a:latin typeface="Arial"/>
            </a:endParaRPr>
          </a:p>
          <a:p>
            <a:pPr marL="3086280" indent="-30862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IsInt32(</a:t>
            </a:r>
            <a:r>
              <a:rPr b="0" lang="en-US" sz="1600" spc="-1" strike="noStrike">
                <a:solidFill>
                  <a:srgbClr val="000000"/>
                </a:solidFill>
                <a:latin typeface="Courier New"/>
                <a:ea typeface="Times New Roman"/>
              </a:rPr>
              <a:t>value, name</a:t>
            </a:r>
            <a:r>
              <a:rPr b="1" lang="en-US" sz="1600" spc="-1" strike="noStrike">
                <a:solidFill>
                  <a:srgbClr val="000000"/>
                </a:solidFill>
                <a:latin typeface="Courier New"/>
                <a:ea typeface="Times New Roman"/>
              </a:rPr>
              <a:t>)</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If the value that’s passed to it isn’t an integer. </a:t>
            </a:r>
            <a:endParaRPr b="0" lang="en-US" sz="2000" spc="-1" strike="noStrike">
              <a:solidFill>
                <a:srgbClr val="000000"/>
              </a:solidFill>
              <a:latin typeface="Arial"/>
            </a:endParaRPr>
          </a:p>
          <a:p>
            <a:pPr marL="3086280" indent="-30862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IsDecimal(</a:t>
            </a:r>
            <a:r>
              <a:rPr b="0" lang="en-US" sz="1600" spc="-1" strike="noStrike">
                <a:solidFill>
                  <a:srgbClr val="000000"/>
                </a:solidFill>
                <a:latin typeface="Courier New"/>
                <a:ea typeface="Times New Roman"/>
              </a:rPr>
              <a:t>value, name</a:t>
            </a:r>
            <a:r>
              <a:rPr b="1" lang="en-US" sz="1600" spc="-1" strike="noStrike">
                <a:solidFill>
                  <a:srgbClr val="000000"/>
                </a:solidFill>
                <a:latin typeface="Courier New"/>
                <a:ea typeface="Times New Roman"/>
              </a:rPr>
              <a:t>)</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If the value that’s passed to it isn’t a decimal.</a:t>
            </a:r>
            <a:endParaRPr b="0" lang="en-US" sz="2000" spc="-1" strike="noStrike">
              <a:solidFill>
                <a:srgbClr val="000000"/>
              </a:solidFill>
              <a:latin typeface="Arial"/>
            </a:endParaRPr>
          </a:p>
          <a:p>
            <a:pPr>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IsWithinRange(</a:t>
            </a:r>
            <a:r>
              <a:rPr b="0" lang="en-US" sz="1600" spc="-1" strike="noStrike">
                <a:solidFill>
                  <a:srgbClr val="000000"/>
                </a:solidFill>
                <a:latin typeface="Courier New"/>
                <a:ea typeface="Times New Roman"/>
              </a:rPr>
              <a:t>value,</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If the value that’s passed to it isn’t </a:t>
            </a:r>
            <a:br/>
            <a:r>
              <a:rPr b="0" lang="en-US" sz="1600" spc="-1" strike="noStrike">
                <a:solidFill>
                  <a:srgbClr val="000000"/>
                </a:solidFill>
                <a:latin typeface="Courier New"/>
                <a:ea typeface="Times New Roman"/>
              </a:rPr>
              <a:t>    name,</a:t>
            </a:r>
            <a:r>
              <a:rPr b="0" lang="en-US" sz="1600" spc="-1" strike="noStrike">
                <a:solidFill>
                  <a:srgbClr val="000000"/>
                </a:solidFill>
                <a:latin typeface="Times New Roman"/>
                <a:ea typeface="Times New Roman"/>
              </a:rPr>
              <a:t> </a:t>
            </a:r>
            <a:r>
              <a:rPr b="0" lang="en-US" sz="1600" spc="-1" strike="noStrike">
                <a:solidFill>
                  <a:srgbClr val="000000"/>
                </a:solidFill>
                <a:latin typeface="Courier New"/>
                <a:ea typeface="Times New Roman"/>
              </a:rPr>
              <a:t>min, max</a:t>
            </a:r>
            <a:r>
              <a:rPr b="1" lang="en-US" sz="1600" spc="-1" strike="noStrike">
                <a:solidFill>
                  <a:srgbClr val="000000"/>
                </a:solidFill>
                <a:latin typeface="Courier New"/>
                <a:ea typeface="Times New Roman"/>
              </a:rPr>
              <a:t>)</a:t>
            </a:r>
            <a:r>
              <a:rPr b="1" lang="en-US" sz="16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within</a:t>
            </a:r>
            <a:r>
              <a:rPr b="0" lang="en-US" sz="18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the specified range.</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57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8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8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11DD0030-30EC-4776-BD0C-92E73FB7DE61}"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for the Product Maintenance form (part 1)</a:t>
            </a:r>
            <a:endParaRPr b="0" lang="en-US" sz="2400" spc="-1" strike="noStrike">
              <a:solidFill>
                <a:srgbClr val="000000"/>
              </a:solidFill>
              <a:latin typeface="Times New Roman"/>
            </a:endParaRPr>
          </a:p>
        </p:txBody>
      </p:sp>
      <p:sp>
        <p:nvSpPr>
          <p:cNvPr id="583"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400" spc="-1" strike="noStrike">
                <a:solidFill>
                  <a:srgbClr val="000000"/>
                </a:solidFill>
                <a:latin typeface="Courier New"/>
                <a:ea typeface="Times New Roman"/>
              </a:rPr>
              <a:t>public partial class frmProductMain : Form</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frmProductMain()</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InitializeComponent();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List&lt;Product&gt; products = null;</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void frmProductMain_Load(object sender, EventArgs 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products = ProductDB.GetProducts();</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FillProductListBox();</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void FillProductListBox()</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lstProducts.Items.Clear();</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foreach (Product p in products)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lstProducts.Items.Add(p.GetDisplayText("\t"));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58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8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8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D9AF2247-9373-496F-87DC-723F8A904EA2}"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for the Product Maintenance form (part 2)</a:t>
            </a:r>
            <a:endParaRPr b="0" lang="en-US" sz="2400" spc="-1" strike="noStrike">
              <a:solidFill>
                <a:srgbClr val="000000"/>
              </a:solidFill>
              <a:latin typeface="Times New Roman"/>
            </a:endParaRPr>
          </a:p>
        </p:txBody>
      </p:sp>
      <p:sp>
        <p:nvSpPr>
          <p:cNvPr id="588"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void btnAdd_Click(object sender, EventArgs 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frmNewProduct newProductForm = new frmNewProduct();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product = newProductForm.GetNewProduct();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if (product != null)</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products.Add(product);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ProductDB.SaveProducts(products);</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FillProductListBox();</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void btnDelete_Click(object sender, EventArgs 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int i = lstProducts.SelectedIndex;</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if (i != -1)</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product = products[i];</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string message = "Are you sure you want to delete "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product.Description + "?";</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58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9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9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E3E13689-6B24-4095-9B86-BB27709945D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for the Product Maintenance form (part 3)</a:t>
            </a:r>
            <a:endParaRPr b="0" lang="en-US" sz="2400" spc="-1" strike="noStrike">
              <a:solidFill>
                <a:srgbClr val="000000"/>
              </a:solidFill>
              <a:latin typeface="Times New Roman"/>
            </a:endParaRPr>
          </a:p>
        </p:txBody>
      </p:sp>
      <p:sp>
        <p:nvSpPr>
          <p:cNvPr id="593"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DialogResult button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MessageBox.Show(message, "Confirm Delete",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MessageBoxButtons.YesNo);</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if (button == DialogResult.Yes)</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products.Remove(product);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ProductDB.SaveProducts(products);</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FillProductListBox();</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void btnExit_Click(object sender, EventArgs 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this.Close();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p:txBody>
      </p:sp>
      <p:sp>
        <p:nvSpPr>
          <p:cNvPr id="59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59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59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85D486B1-5C62-4CA9-8CDA-BD28886A37A5}"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architecture of a three-layered application</a:t>
            </a:r>
            <a:endParaRPr b="0" lang="en-US" sz="2400" spc="-1" strike="noStrike">
              <a:solidFill>
                <a:srgbClr val="000000"/>
              </a:solidFill>
              <a:latin typeface="Times New Roman"/>
            </a:endParaRPr>
          </a:p>
        </p:txBody>
      </p:sp>
      <p:pic>
        <p:nvPicPr>
          <p:cNvPr id="413" name="Content Placeholder 8" descr="Refer to page 375 in textbook"/>
          <p:cNvPicPr/>
          <p:nvPr/>
        </p:nvPicPr>
        <p:blipFill>
          <a:blip r:embed="rId1"/>
          <a:stretch/>
        </p:blipFill>
        <p:spPr>
          <a:xfrm>
            <a:off x="1219320" y="1060560"/>
            <a:ext cx="4413600" cy="4736520"/>
          </a:xfrm>
          <a:prstGeom prst="rect">
            <a:avLst/>
          </a:prstGeom>
          <a:ln w="0">
            <a:noFill/>
          </a:ln>
        </p:spPr>
      </p:pic>
      <p:sp>
        <p:nvSpPr>
          <p:cNvPr id="414" name="PlaceHolder 2"/>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15" name="PlaceHolder 3"/>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16" name="PlaceHolder 4"/>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0EB6CF11-7691-404B-971E-91826D29FEF4}"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code for the New Product form (part 1)</a:t>
            </a:r>
            <a:endParaRPr b="0" lang="en-US" sz="2400" spc="-1" strike="noStrike">
              <a:solidFill>
                <a:srgbClr val="000000"/>
              </a:solidFill>
              <a:latin typeface="Times New Roman"/>
            </a:endParaRPr>
          </a:p>
        </p:txBody>
      </p:sp>
      <p:sp>
        <p:nvSpPr>
          <p:cNvPr id="598" name="PlaceHolder 2"/>
          <p:cNvSpPr>
            <a:spLocks noGrp="1"/>
          </p:cNvSpPr>
          <p:nvPr>
            <p:ph/>
          </p:nvPr>
        </p:nvSpPr>
        <p:spPr>
          <a:xfrm>
            <a:off x="838080" y="1066680"/>
            <a:ext cx="7467120" cy="4876560"/>
          </a:xfrm>
          <a:prstGeom prst="rect">
            <a:avLst/>
          </a:prstGeom>
          <a:noFill/>
          <a:ln w="0">
            <a:noFill/>
          </a:ln>
        </p:spPr>
        <p:txBody>
          <a:bodyPr numCol="1" spcCol="0" anchor="t">
            <a:noAutofit/>
          </a:bodyPr>
          <a:p>
            <a:pPr>
              <a:lnSpc>
                <a:spcPct val="100000"/>
              </a:lnSpc>
              <a:buNone/>
              <a:tabLst>
                <a:tab algn="l" pos="0"/>
              </a:tabLst>
            </a:pPr>
            <a:r>
              <a:rPr b="1" lang="en-US" sz="1200" spc="-1" strike="noStrike">
                <a:solidFill>
                  <a:srgbClr val="000000"/>
                </a:solidFill>
                <a:latin typeface="Courier New"/>
                <a:ea typeface="Times New Roman"/>
              </a:rPr>
              <a:t>public partial class frmNewProduct : Form</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public frmNewProduct()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InitializeComponent();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private Product product = null;</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public Product GetNewProduct()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this.ShowDialog();</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return product;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private void btnSave_Click(object sender, EventArgs e)</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if (IsValidData())</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product = new Product(txtCode.Text, txtDescription.Text,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Convert.ToDecimal(txtPrice.Text));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this.Close();</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spcBef>
                <a:spcPts val="241"/>
              </a:spcBef>
              <a:buNone/>
              <a:tabLst>
                <a:tab algn="l" pos="0"/>
              </a:tabLst>
            </a:pPr>
            <a:endParaRPr b="0" lang="en-US" sz="1200" spc="-1" strike="noStrike">
              <a:solidFill>
                <a:srgbClr val="000000"/>
              </a:solidFill>
              <a:latin typeface="Arial"/>
            </a:endParaRPr>
          </a:p>
        </p:txBody>
      </p:sp>
      <p:sp>
        <p:nvSpPr>
          <p:cNvPr id="59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0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0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6FA6583-91FC-4107-B94E-7AE15288387C}"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code for the New Product form (part 2)</a:t>
            </a:r>
            <a:endParaRPr b="0" lang="en-US" sz="2400" spc="-1" strike="noStrike">
              <a:solidFill>
                <a:srgbClr val="000000"/>
              </a:solidFill>
              <a:latin typeface="Times New Roman"/>
            </a:endParaRPr>
          </a:p>
        </p:txBody>
      </p:sp>
      <p:sp>
        <p:nvSpPr>
          <p:cNvPr id="603"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private bool IsValidData()</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bool success = true;</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string errorMessage =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errorMessage += Validator.IsPresent(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txtCode.Text, txtCode.Tag.ToString());</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errorMessage += Validator.IsPresent(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txtDescription.Text, txtDescription.Tag.ToString());</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errorMessage += Validator.IsDecimal(</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txtPrice.Text, txtPrice.Tag.ToString());</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if (errorMessage != "")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success = false;</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MessageBox.Show(errorMessage, "Entry Error");</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return success;</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private void btnCancel_Click(object sender, EventArgs e)</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this.Close();</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    </a:t>
            </a: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a:p>
            <a:pPr>
              <a:lnSpc>
                <a:spcPct val="100000"/>
              </a:lnSpc>
              <a:buNone/>
              <a:tabLst>
                <a:tab algn="l" pos="0"/>
              </a:tabLst>
            </a:pPr>
            <a:r>
              <a:rPr b="1" lang="en-US" sz="1200" spc="-1" strike="noStrike">
                <a:solidFill>
                  <a:srgbClr val="000000"/>
                </a:solidFill>
                <a:latin typeface="Courier New"/>
                <a:ea typeface="Times New Roman"/>
              </a:rPr>
              <a:t>}</a:t>
            </a:r>
            <a:endParaRPr b="0" lang="en-US" sz="1200" spc="-1" strike="noStrike">
              <a:solidFill>
                <a:srgbClr val="000000"/>
              </a:solidFill>
              <a:latin typeface="Arial"/>
            </a:endParaRPr>
          </a:p>
        </p:txBody>
      </p:sp>
      <p:sp>
        <p:nvSpPr>
          <p:cNvPr id="60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0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0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31B9A2E2-EFAE-4E0E-A429-A1B50C83B97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 algn="r" pos="5486400"/>
              </a:tabLst>
            </a:pPr>
            <a:r>
              <a:rPr b="1" lang="en-US" sz="2400" spc="-1" strike="noStrike">
                <a:solidFill>
                  <a:srgbClr val="000099"/>
                </a:solidFill>
                <a:latin typeface="Arial"/>
                <a:ea typeface="Times New Roman"/>
              </a:rPr>
              <a:t>The code for the Validator class (part 1)</a:t>
            </a:r>
            <a:endParaRPr b="0" lang="en-US" sz="2400" spc="-1" strike="noStrike">
              <a:solidFill>
                <a:srgbClr val="000000"/>
              </a:solidFill>
              <a:latin typeface="Times New Roman"/>
            </a:endParaRPr>
          </a:p>
        </p:txBody>
      </p:sp>
      <p:sp>
        <p:nvSpPr>
          <p:cNvPr id="608"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400" spc="-1" strike="noStrike">
                <a:solidFill>
                  <a:srgbClr val="000000"/>
                </a:solidFill>
                <a:latin typeface="Courier New"/>
                <a:ea typeface="Times New Roman"/>
              </a:rPr>
              <a:t>public static class Validator</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private static string lineEnd = "\n";</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static string LineEnd</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get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lineEnd;</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set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lineEnd = value;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60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1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1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7767982-4E5B-4EFE-B08D-3466A4CCC432}"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 algn="r" pos="5486400"/>
              </a:tabLst>
            </a:pPr>
            <a:r>
              <a:rPr b="1" lang="en-US" sz="2400" spc="-1" strike="noStrike">
                <a:solidFill>
                  <a:srgbClr val="000099"/>
                </a:solidFill>
                <a:latin typeface="Arial"/>
                <a:ea typeface="Times New Roman"/>
              </a:rPr>
              <a:t>The code for the Validator class (part 2)</a:t>
            </a:r>
            <a:endParaRPr b="0" lang="en-US" sz="2400" spc="-1" strike="noStrike">
              <a:solidFill>
                <a:srgbClr val="000000"/>
              </a:solidFill>
              <a:latin typeface="Times New Roman"/>
            </a:endParaRPr>
          </a:p>
        </p:txBody>
      </p:sp>
      <p:sp>
        <p:nvSpPr>
          <p:cNvPr id="613"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static string IsPresent(string value, string name)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string msg =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if (value ==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msg += name + " is a required field." + LineEnd;</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msg;</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static string IsDecimal(string value, string name)</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string msg =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if (!Decimal.TryParse(value, out _))</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msg += name + " must be a valid decimal value." +</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LineEnd;</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msg;</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p:txBody>
      </p:sp>
      <p:sp>
        <p:nvSpPr>
          <p:cNvPr id="61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1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1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C002602-BCBD-40A1-973E-6756CA14EDBF}"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syntax for coding </a:t>
            </a:r>
            <a:br/>
            <a:r>
              <a:rPr b="1" lang="en-US" sz="2400" spc="-1" strike="noStrike">
                <a:solidFill>
                  <a:srgbClr val="000099"/>
                </a:solidFill>
                <a:latin typeface="Arial"/>
                <a:ea typeface="Times New Roman"/>
              </a:rPr>
              <a:t>an auto-implemented property</a:t>
            </a:r>
            <a:endParaRPr b="0" lang="en-US" sz="2400" spc="-1" strike="noStrike">
              <a:solidFill>
                <a:srgbClr val="000000"/>
              </a:solidFill>
              <a:latin typeface="Times New Roman"/>
            </a:endParaRPr>
          </a:p>
        </p:txBody>
      </p:sp>
      <p:sp>
        <p:nvSpPr>
          <p:cNvPr id="61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a:t>
            </a:r>
            <a:r>
              <a:rPr b="0" lang="en-US" sz="1600" spc="-1" strike="noStrike">
                <a:solidFill>
                  <a:srgbClr val="000000"/>
                </a:solidFill>
                <a:latin typeface="Courier New"/>
                <a:ea typeface="Times New Roman"/>
              </a:rPr>
              <a:t>type</a:t>
            </a:r>
            <a:r>
              <a:rPr b="1" lang="en-US" sz="1600" spc="-1" strike="noStrike">
                <a:solidFill>
                  <a:srgbClr val="000000"/>
                </a:solidFill>
                <a:latin typeface="Courier New"/>
                <a:ea typeface="Times New Roman"/>
              </a:rPr>
              <a:t> </a:t>
            </a:r>
            <a:r>
              <a:rPr b="0" lang="en-US" sz="1600" spc="-1" strike="noStrike">
                <a:solidFill>
                  <a:srgbClr val="000000"/>
                </a:solidFill>
                <a:latin typeface="Courier New"/>
                <a:ea typeface="Times New Roman"/>
              </a:rPr>
              <a:t>PropertyName</a:t>
            </a:r>
            <a:r>
              <a:rPr b="1" lang="en-US" sz="1600" spc="-1" strike="noStrike">
                <a:solidFill>
                  <a:srgbClr val="000000"/>
                </a:solidFill>
                <a:latin typeface="Courier New"/>
                <a:ea typeface="Times New Roman"/>
              </a:rPr>
              <a:t> { get; </a:t>
            </a:r>
            <a:r>
              <a:rPr b="0" lang="en-US" sz="1600" spc="-1" strike="noStrike">
                <a:solidFill>
                  <a:srgbClr val="000000"/>
                </a:solidFill>
                <a:latin typeface="Courier New"/>
                <a:ea typeface="Times New Roman"/>
              </a:rPr>
              <a:t>[</a:t>
            </a:r>
            <a:r>
              <a:rPr b="1" lang="en-US" sz="1600" spc="-1" strike="noStrike">
                <a:solidFill>
                  <a:srgbClr val="000000"/>
                </a:solidFill>
                <a:latin typeface="Courier New"/>
                <a:ea typeface="Times New Roman"/>
              </a:rPr>
              <a:t>set;</a:t>
            </a:r>
            <a:r>
              <a:rPr b="0" lang="en-US" sz="1600" spc="-1" strike="noStrike">
                <a:solidFill>
                  <a:srgbClr val="000000"/>
                </a:solidFill>
                <a:latin typeface="Courier New"/>
                <a:ea typeface="Times New Roman"/>
              </a:rPr>
              <a:t>]</a:t>
            </a:r>
            <a:r>
              <a:rPr b="1" lang="en-US" sz="1600" spc="-1" strike="noStrike">
                <a:solidFill>
                  <a:srgbClr val="000000"/>
                </a:solidFill>
                <a:latin typeface="Courier New"/>
                <a:ea typeface="Times New Roman"/>
              </a:rPr>
              <a:t> } </a:t>
            </a:r>
            <a:r>
              <a:rPr b="0" lang="en-US" sz="1600" spc="-1" strike="noStrike">
                <a:solidFill>
                  <a:srgbClr val="000000"/>
                </a:solidFill>
                <a:latin typeface="Courier New"/>
                <a:ea typeface="Times New Roman"/>
              </a:rPr>
              <a:t>[</a:t>
            </a:r>
            <a:r>
              <a:rPr b="1" lang="en-US" sz="1600" spc="-1" strike="noStrike">
                <a:solidFill>
                  <a:srgbClr val="000000"/>
                </a:solidFill>
                <a:latin typeface="Courier New"/>
                <a:ea typeface="Times New Roman"/>
              </a:rPr>
              <a:t>= </a:t>
            </a:r>
            <a:r>
              <a:rPr b="0" lang="en-US" sz="1600" spc="-1" strike="noStrike">
                <a:solidFill>
                  <a:srgbClr val="000000"/>
                </a:solidFill>
                <a:latin typeface="Courier New"/>
                <a:ea typeface="Times New Roman"/>
              </a:rPr>
              <a:t>value]</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An auto-implemented property </a:t>
            </a:r>
            <a:br/>
            <a:r>
              <a:rPr b="1" lang="en-US" sz="2400" spc="-1" strike="noStrike">
                <a:solidFill>
                  <a:srgbClr val="000099"/>
                </a:solidFill>
                <a:latin typeface="Arial"/>
                <a:ea typeface="Times New Roman"/>
              </a:rPr>
              <a:t>with both get and set accessors</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string Code { get; set; }</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An auto-implemented property </a:t>
            </a:r>
            <a:br/>
            <a:r>
              <a:rPr b="1" lang="en-US" sz="2400" spc="-1" strike="noStrike">
                <a:solidFill>
                  <a:srgbClr val="000099"/>
                </a:solidFill>
                <a:latin typeface="Arial"/>
                <a:ea typeface="Times New Roman"/>
              </a:rPr>
              <a:t>with a get accessor and an initial value</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string Code { get; } = "C#";</a:t>
            </a:r>
            <a:endParaRPr b="0" lang="en-US" sz="1600" spc="-1" strike="noStrike">
              <a:solidFill>
                <a:srgbClr val="000000"/>
              </a:solidFill>
              <a:latin typeface="Arial"/>
            </a:endParaRPr>
          </a:p>
          <a:p>
            <a:pPr>
              <a:lnSpc>
                <a:spcPct val="100000"/>
              </a:lnSpc>
              <a:spcBef>
                <a:spcPts val="479"/>
              </a:spcBef>
              <a:buNone/>
              <a:tabLst>
                <a:tab algn="l" pos="0"/>
              </a:tabLst>
            </a:pPr>
            <a:endParaRPr b="0" lang="en-US" sz="1600" spc="-1" strike="noStrike">
              <a:solidFill>
                <a:srgbClr val="000000"/>
              </a:solidFill>
              <a:latin typeface="Arial"/>
            </a:endParaRPr>
          </a:p>
        </p:txBody>
      </p:sp>
      <p:sp>
        <p:nvSpPr>
          <p:cNvPr id="61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2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2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9E336A85-898A-4C80-BCB8-D00E68B8E0CC}"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statement that sets the value </a:t>
            </a:r>
            <a:br/>
            <a:r>
              <a:rPr b="1" lang="en-US" sz="2400" spc="-1" strike="noStrike">
                <a:solidFill>
                  <a:srgbClr val="000099"/>
                </a:solidFill>
                <a:latin typeface="Arial"/>
                <a:ea typeface="Times New Roman"/>
              </a:rPr>
              <a:t>of an auto-implemented property</a:t>
            </a:r>
            <a:endParaRPr b="0" lang="en-US" sz="2400" spc="-1" strike="noStrike">
              <a:solidFill>
                <a:srgbClr val="000000"/>
              </a:solidFill>
              <a:latin typeface="Times New Roman"/>
            </a:endParaRPr>
          </a:p>
        </p:txBody>
      </p:sp>
      <p:sp>
        <p:nvSpPr>
          <p:cNvPr id="623"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product.Code = txtProductCode.Text;</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statement that gets the value </a:t>
            </a:r>
            <a:br/>
            <a:r>
              <a:rPr b="1" lang="en-US" sz="2400" spc="-1" strike="noStrike">
                <a:solidFill>
                  <a:srgbClr val="000099"/>
                </a:solidFill>
                <a:latin typeface="Arial"/>
                <a:ea typeface="Times New Roman"/>
              </a:rPr>
              <a:t>of an auto-implemented property</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string code = product.Code;</a:t>
            </a:r>
            <a:endParaRPr b="0" lang="en-US" sz="1600" spc="-1" strike="noStrike">
              <a:solidFill>
                <a:srgbClr val="000000"/>
              </a:solidFill>
              <a:latin typeface="Arial"/>
            </a:endParaRPr>
          </a:p>
          <a:p>
            <a:pPr>
              <a:lnSpc>
                <a:spcPct val="100000"/>
              </a:lnSpc>
              <a:spcBef>
                <a:spcPts val="479"/>
              </a:spcBef>
              <a:buNone/>
              <a:tabLst>
                <a:tab algn="l" pos="0"/>
              </a:tabLst>
            </a:pPr>
            <a:endParaRPr b="0" lang="en-US" sz="1600" spc="-1" strike="noStrike">
              <a:solidFill>
                <a:srgbClr val="000000"/>
              </a:solidFill>
              <a:latin typeface="Arial"/>
            </a:endParaRPr>
          </a:p>
        </p:txBody>
      </p:sp>
      <p:sp>
        <p:nvSpPr>
          <p:cNvPr id="62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2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2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83FE2F50-8C4D-4CCC-A76E-FA9D49306EA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An auto-implemented property </a:t>
            </a:r>
            <a:br/>
            <a:r>
              <a:rPr b="1" lang="en-US" sz="2400" spc="-1" strike="noStrike">
                <a:solidFill>
                  <a:srgbClr val="000099"/>
                </a:solidFill>
                <a:latin typeface="Arial"/>
                <a:ea typeface="Times New Roman"/>
              </a:rPr>
              <a:t>with an init-only setter (C# 9.0 and later)</a:t>
            </a:r>
            <a:endParaRPr b="0" lang="en-US" sz="2400" spc="-1" strike="noStrike">
              <a:solidFill>
                <a:srgbClr val="000000"/>
              </a:solidFill>
              <a:latin typeface="Times New Roman"/>
            </a:endParaRPr>
          </a:p>
        </p:txBody>
      </p:sp>
      <p:sp>
        <p:nvSpPr>
          <p:cNvPr id="62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string Code { get; init; };</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statement that uses an object-initializer </a:t>
            </a:r>
            <a:br/>
            <a:r>
              <a:rPr b="1" lang="en-US" sz="2400" spc="-1" strike="noStrike">
                <a:solidFill>
                  <a:srgbClr val="000099"/>
                </a:solidFill>
                <a:latin typeface="Arial"/>
                <a:ea typeface="Times New Roman"/>
              </a:rPr>
              <a:t>to set the init-only property</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var product2 = new Product { Code = "C#" };</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62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3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3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491A3A37-F331-4B1E-84A3-4A631296E3FA}"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read-only property</a:t>
            </a:r>
            <a:endParaRPr b="0" lang="en-US" sz="2400" spc="-1" strike="noStrike">
              <a:solidFill>
                <a:srgbClr val="000000"/>
              </a:solidFill>
              <a:latin typeface="Times New Roman"/>
            </a:endParaRPr>
          </a:p>
        </p:txBody>
      </p:sp>
      <p:sp>
        <p:nvSpPr>
          <p:cNvPr id="633"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decimal DiscountAmount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get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subtotal * discountPercent;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The same property using an expression body</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decimal DiscountAmount =&gt;</a:t>
            </a:r>
            <a:br/>
            <a:r>
              <a:rPr b="1" lang="en-US" sz="1600" spc="-1" strike="noStrike">
                <a:solidFill>
                  <a:srgbClr val="000000"/>
                </a:solidFill>
                <a:latin typeface="Courier New"/>
                <a:ea typeface="Times New Roman"/>
              </a:rPr>
              <a:t>    subtotal * discountPercent;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63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3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3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657C9AD-DC96-430A-B5A4-A3ECDFC3F401}"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read/write property </a:t>
            </a:r>
            <a:br/>
            <a:r>
              <a:rPr b="1" lang="en-US" sz="2400" spc="-1" strike="noStrike">
                <a:solidFill>
                  <a:srgbClr val="000099"/>
                </a:solidFill>
                <a:latin typeface="Arial"/>
                <a:ea typeface="Times New Roman"/>
              </a:rPr>
              <a:t>for a private instance variable</a:t>
            </a:r>
            <a:endParaRPr b="0" lang="en-US" sz="2400" spc="-1" strike="noStrike">
              <a:solidFill>
                <a:srgbClr val="000000"/>
              </a:solidFill>
              <a:latin typeface="Times New Roman"/>
            </a:endParaRPr>
          </a:p>
        </p:txBody>
      </p:sp>
      <p:sp>
        <p:nvSpPr>
          <p:cNvPr id="63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string Code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get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code;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set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code = value;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The same property using expression-bodied </a:t>
            </a:r>
            <a:br/>
            <a:r>
              <a:rPr b="1" lang="en-US" sz="2400" spc="-1" strike="noStrike">
                <a:solidFill>
                  <a:srgbClr val="000099"/>
                </a:solidFill>
                <a:latin typeface="Arial"/>
                <a:ea typeface="Times New Roman"/>
              </a:rPr>
              <a:t>get and set accessors</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public string Code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get =&gt; code;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set =&gt; code = value;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buNone/>
              <a:tabLst>
                <a:tab algn="l" pos="0"/>
              </a:tabLst>
            </a:pPr>
            <a:r>
              <a:rPr b="1" lang="en-US" sz="1600" spc="-1" strike="noStrike">
                <a:solidFill>
                  <a:srgbClr val="000000"/>
                </a:solidFill>
                <a:highlight>
                  <a:srgbClr val="00ffff"/>
                </a:highlight>
                <a:latin typeface="Courier New"/>
                <a:ea typeface="Times New Roman"/>
              </a:rPr>
              <a:t> </a:t>
            </a:r>
            <a:endParaRPr b="0" lang="en-US" sz="1600" spc="-1" strike="noStrike">
              <a:solidFill>
                <a:srgbClr val="000000"/>
              </a:solidFill>
              <a:latin typeface="Arial"/>
            </a:endParaRPr>
          </a:p>
          <a:p>
            <a:pPr>
              <a:lnSpc>
                <a:spcPct val="100000"/>
              </a:lnSpc>
              <a:spcBef>
                <a:spcPts val="281"/>
              </a:spcBef>
              <a:buNone/>
              <a:tabLst>
                <a:tab algn="l" pos="0"/>
              </a:tabLst>
            </a:pPr>
            <a:endParaRPr b="0" lang="en-US" sz="1600" spc="-1" strike="noStrike">
              <a:solidFill>
                <a:srgbClr val="000000"/>
              </a:solidFill>
              <a:latin typeface="Arial"/>
            </a:endParaRPr>
          </a:p>
        </p:txBody>
      </p:sp>
      <p:sp>
        <p:nvSpPr>
          <p:cNvPr id="63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4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4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0A727AA3-8798-40D4-A137-A9D9D0A6A9D7}"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method that returns the value of an expression</a:t>
            </a:r>
            <a:endParaRPr b="0" lang="en-US" sz="2400" spc="-1" strike="noStrike">
              <a:solidFill>
                <a:srgbClr val="000000"/>
              </a:solidFill>
              <a:latin typeface="Times New Roman"/>
            </a:endParaRPr>
          </a:p>
        </p:txBody>
      </p:sp>
      <p:sp>
        <p:nvSpPr>
          <p:cNvPr id="643"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string GetDisplayText(string sep)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return code + sep + price.ToString("c") + sep + description;</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The same method using an expression body</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public string GetDisplayText(string sep) =&gt;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code + sep + price.ToString("c") + sep + description;</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64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4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4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8E8474D4-C4EB-4E37-8E63-ADF94EFC0702}"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members of a Product class (part 1)</a:t>
            </a:r>
            <a:endParaRPr b="0" lang="en-US" sz="2400" spc="-1" strike="noStrike">
              <a:solidFill>
                <a:srgbClr val="000000"/>
              </a:solidFill>
              <a:latin typeface="Times New Roman"/>
            </a:endParaRPr>
          </a:p>
        </p:txBody>
      </p:sp>
      <p:sp>
        <p:nvSpPr>
          <p:cNvPr id="418" name="PlaceHolder 2"/>
          <p:cNvSpPr>
            <a:spLocks noGrp="1"/>
          </p:cNvSpPr>
          <p:nvPr>
            <p:ph/>
          </p:nvPr>
        </p:nvSpPr>
        <p:spPr>
          <a:xfrm>
            <a:off x="1295280" y="1143000"/>
            <a:ext cx="7162560" cy="480024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Properties</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2629080" indent="-2629080">
              <a:lnSpc>
                <a:spcPct val="100000"/>
              </a:lnSpc>
              <a:spcBef>
                <a:spcPts val="300"/>
              </a:spcBef>
              <a:spcAft>
                <a:spcPts val="601"/>
              </a:spcAft>
              <a:buNone/>
              <a:tabLst>
                <a:tab algn="l" pos="0"/>
              </a:tabLst>
            </a:pPr>
            <a:r>
              <a:rPr b="1" lang="en-US" sz="1600" spc="-1" strike="noStrike">
                <a:solidFill>
                  <a:srgbClr val="000000"/>
                </a:solidFill>
                <a:latin typeface="Courier New"/>
                <a:ea typeface="Times New Roman"/>
              </a:rPr>
              <a:t>Code</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A string that contains a code that uniquely identifies each product. </a:t>
            </a:r>
            <a:endParaRPr b="0" lang="en-US" sz="2000" spc="-1" strike="noStrike">
              <a:solidFill>
                <a:srgbClr val="000000"/>
              </a:solidFill>
              <a:latin typeface="Arial"/>
            </a:endParaRPr>
          </a:p>
          <a:p>
            <a:pPr marL="2629080" indent="-26290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Description</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A string that contains a description of the product.</a:t>
            </a:r>
            <a:endParaRPr b="0" lang="en-US" sz="2000" spc="-1" strike="noStrike">
              <a:solidFill>
                <a:srgbClr val="000000"/>
              </a:solidFill>
              <a:latin typeface="Arial"/>
            </a:endParaRPr>
          </a:p>
          <a:p>
            <a:pPr marL="2629080" indent="-26290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Price</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decimal that contains the product’s price. </a:t>
            </a:r>
            <a:endParaRPr b="0" lang="en-US" sz="2000" spc="-1" strike="noStrike">
              <a:solidFill>
                <a:srgbClr val="000000"/>
              </a:solidFill>
              <a:latin typeface="Arial"/>
            </a:endParaRPr>
          </a:p>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Method</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2629080" indent="-2629080">
              <a:lnSpc>
                <a:spcPct val="100000"/>
              </a:lnSpc>
              <a:spcBef>
                <a:spcPts val="300"/>
              </a:spcBef>
              <a:spcAft>
                <a:spcPts val="601"/>
              </a:spcAft>
              <a:buNone/>
              <a:tabLst>
                <a:tab algn="l" pos="0"/>
              </a:tabLst>
            </a:pPr>
            <a:r>
              <a:rPr b="1" lang="en-US" sz="1600" spc="-1" strike="noStrike">
                <a:solidFill>
                  <a:srgbClr val="000000"/>
                </a:solidFill>
                <a:latin typeface="Courier New"/>
                <a:ea typeface="Times New Roman"/>
              </a:rPr>
              <a:t>GetDisplayText(</a:t>
            </a:r>
            <a:r>
              <a:rPr b="0" lang="en-US" sz="1600" spc="-1" strike="noStrike">
                <a:solidFill>
                  <a:srgbClr val="000000"/>
                </a:solidFill>
                <a:latin typeface="Courier New"/>
                <a:ea typeface="Times New Roman"/>
              </a:rPr>
              <a:t>sep</a:t>
            </a:r>
            <a:r>
              <a:rPr b="1" lang="en-US" sz="1600" spc="-1" strike="noStrike">
                <a:solidFill>
                  <a:srgbClr val="000000"/>
                </a:solidFill>
                <a:latin typeface="Courier New"/>
                <a:ea typeface="Times New Roman"/>
              </a:rPr>
              <a:t>)</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Returns a string that contains the code, description, and price in a displayable format. The </a:t>
            </a:r>
            <a:r>
              <a:rPr b="0" i="1" lang="en-US" sz="2000" spc="-1" strike="noStrike">
                <a:solidFill>
                  <a:srgbClr val="000000"/>
                </a:solidFill>
                <a:latin typeface="Times New Roman"/>
                <a:ea typeface="Times New Roman"/>
              </a:rPr>
              <a:t>sep</a:t>
            </a:r>
            <a:r>
              <a:rPr b="0" lang="en-US" sz="2000" spc="-1" strike="noStrike">
                <a:solidFill>
                  <a:srgbClr val="000000"/>
                </a:solidFill>
                <a:latin typeface="Times New Roman"/>
                <a:ea typeface="Times New Roman"/>
              </a:rPr>
              <a:t> parameter is a string that’s used to separate the elements. It’s typically set to a tab or new line character.</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41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2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2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7F0596A5-55EE-4344-A0B7-6F7864227D2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method that executes a single statement</a:t>
            </a:r>
            <a:endParaRPr b="0" lang="en-US" sz="2400" spc="-1" strike="noStrike">
              <a:solidFill>
                <a:srgbClr val="000000"/>
              </a:solidFill>
              <a:latin typeface="Times New Roman"/>
            </a:endParaRPr>
          </a:p>
        </p:txBody>
      </p:sp>
      <p:sp>
        <p:nvSpPr>
          <p:cNvPr id="648"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void DisplayProduct()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MessageBox.Show("Code: " + code + "\n"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"Price: " + price.ToString("c") + "\n"</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"Description: " + description, "Product");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The same method using an expression body</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public void DisplayProduct() =&gt;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MessageBox.Show("Code: " + code + "\n"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"Price: " + price.ToString("c") + "\n"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"Description: " + description, "Product");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64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5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5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6A42FCE2-67FC-409B-993E-58204245FA4A}"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constructor that has one parameter</a:t>
            </a:r>
            <a:endParaRPr b="0" lang="en-US" sz="2400" spc="-1" strike="noStrike">
              <a:solidFill>
                <a:srgbClr val="000000"/>
              </a:solidFill>
              <a:latin typeface="Times New Roman"/>
            </a:endParaRPr>
          </a:p>
        </p:txBody>
      </p:sp>
      <p:sp>
        <p:nvSpPr>
          <p:cNvPr id="653"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Product(string code)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this.Code = code;    // set other properties</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 to default values</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The same constructor using an expression body</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public Product(string code) =&gt; this.Code = code;</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65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5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5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54AD2CB8-4CE4-4824-A127-84CC308F3794}"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constructor with three parameters</a:t>
            </a:r>
            <a:endParaRPr b="0" lang="en-US" sz="2400" spc="-1" strike="noStrike">
              <a:solidFill>
                <a:srgbClr val="000000"/>
              </a:solidFill>
              <a:latin typeface="Times New Roman"/>
            </a:endParaRPr>
          </a:p>
        </p:txBody>
      </p:sp>
      <p:sp>
        <p:nvSpPr>
          <p:cNvPr id="658" name="PlaceHolder 2"/>
          <p:cNvSpPr>
            <a:spLocks noGrp="1"/>
          </p:cNvSpPr>
          <p:nvPr>
            <p:ph/>
          </p:nvPr>
        </p:nvSpPr>
        <p:spPr>
          <a:xfrm>
            <a:off x="838080" y="1066680"/>
            <a:ext cx="746712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Product(string code, string description, decimal price)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this.Code = code;</a:t>
            </a:r>
            <a:endParaRPr b="0" lang="en-US" sz="1400" spc="-1" strike="noStrike">
              <a:solidFill>
                <a:srgbClr val="000000"/>
              </a:solidFill>
              <a:latin typeface="Arial"/>
            </a:endParaRPr>
          </a:p>
          <a:p>
            <a:pPr marL="347400">
              <a:lnSpc>
                <a:spcPct val="100000"/>
              </a:lnSpc>
              <a:buNone/>
              <a:tabLst>
                <a:tab algn="l" pos="0"/>
              </a:tabLst>
            </a:pPr>
            <a:r>
              <a:rPr b="1" lang="fr-FR"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this.Description = description;</a:t>
            </a:r>
            <a:endParaRPr b="0" lang="en-US" sz="1400" spc="-1" strike="noStrike">
              <a:solidFill>
                <a:srgbClr val="000000"/>
              </a:solidFill>
              <a:latin typeface="Arial"/>
            </a:endParaRPr>
          </a:p>
          <a:p>
            <a:pPr marL="347400">
              <a:lnSpc>
                <a:spcPct val="100000"/>
              </a:lnSpc>
              <a:buNone/>
              <a:tabLst>
                <a:tab algn="l" pos="0"/>
              </a:tabLst>
            </a:pPr>
            <a:r>
              <a:rPr b="1" lang="fr-FR"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this.Price = price;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The same constructor using an expression body with a tuple</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public Product(string code, string description, decimal price) =&gt;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(this.Code, this.Description, this.Price)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(code, description, price);</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65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6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6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AE8B52BE-C86A-4112-8AB2-E980A663A470}"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method that tests an object’s type and property (C# 6.0 and earlier)</a:t>
            </a:r>
            <a:endParaRPr b="0" lang="en-US" sz="2400" spc="-1" strike="noStrike">
              <a:solidFill>
                <a:srgbClr val="000000"/>
              </a:solidFill>
              <a:latin typeface="Times New Roman"/>
            </a:endParaRPr>
          </a:p>
        </p:txBody>
      </p:sp>
      <p:sp>
        <p:nvSpPr>
          <p:cNvPr id="663"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static decimal GetDiscountPercent(Object o)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decimal discountPercent = .0m;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if (</a:t>
            </a:r>
            <a:r>
              <a:rPr b="1" lang="en-US" sz="1600" spc="-1" strike="noStrike">
                <a:solidFill>
                  <a:srgbClr val="000000"/>
                </a:solidFill>
                <a:highlight>
                  <a:srgbClr val="ffff00"/>
                </a:highlight>
                <a:latin typeface="Courier New"/>
                <a:ea typeface="Times New Roman"/>
              </a:rPr>
              <a:t>o.GetType() == typeof(Product)</a:t>
            </a: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Product p = (Product) o;</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if (p.Category == ".NET")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discountPercent = .1m;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else if (p.Category == "Java")</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discountPercent = .2m;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discountPercent;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66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6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6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36DC7329-4224-4CC5-AFC4-8A75C657074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Methods that use pattern matching </a:t>
            </a:r>
            <a:br/>
            <a:r>
              <a:rPr b="1" lang="en-US" sz="2400" spc="-1" strike="noStrike">
                <a:solidFill>
                  <a:srgbClr val="000099"/>
                </a:solidFill>
                <a:latin typeface="Arial"/>
                <a:ea typeface="Times New Roman"/>
              </a:rPr>
              <a:t>(C# 7.0 and later) (part 1)</a:t>
            </a:r>
            <a:endParaRPr b="0" lang="en-US" sz="2400" spc="-1" strike="noStrike">
              <a:solidFill>
                <a:srgbClr val="000000"/>
              </a:solidFill>
              <a:latin typeface="Times New Roman"/>
            </a:endParaRPr>
          </a:p>
        </p:txBody>
      </p:sp>
      <p:sp>
        <p:nvSpPr>
          <p:cNvPr id="66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spcBef>
                <a:spcPts val="901"/>
              </a:spcBef>
              <a:spcAft>
                <a:spcPts val="601"/>
              </a:spcAft>
              <a:buNone/>
              <a:tabLst>
                <a:tab algn="l" pos="0"/>
              </a:tabLst>
            </a:pPr>
            <a:r>
              <a:rPr b="1" lang="en-US" sz="2000" spc="-12" strike="noStrike">
                <a:solidFill>
                  <a:srgbClr val="000099"/>
                </a:solidFill>
                <a:latin typeface="Arial"/>
                <a:ea typeface="Times New Roman"/>
              </a:rPr>
              <a:t>With an if statement that tests an object’s type</a:t>
            </a:r>
            <a:endParaRPr b="0" lang="en-US" sz="20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private static decimal GetDiscountPercent(Object o)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decimal discountPercent = .0m;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if (</a:t>
            </a:r>
            <a:r>
              <a:rPr b="1" lang="en-US" sz="1600" spc="-1" strike="noStrike">
                <a:solidFill>
                  <a:srgbClr val="000000"/>
                </a:solidFill>
                <a:highlight>
                  <a:srgbClr val="ffff00"/>
                </a:highlight>
                <a:latin typeface="Courier New"/>
                <a:ea typeface="Times New Roman"/>
              </a:rPr>
              <a:t>o is Product p</a:t>
            </a: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if (p.Category == ".NET")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discountPercent = .1m;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else if (p.Category == "Java")</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discountPercent = .2m;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discountPercent;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66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7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7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F7573CE-3FC1-4D38-B3AD-72959DB60964}"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Methods that use pattern matching </a:t>
            </a:r>
            <a:br/>
            <a:r>
              <a:rPr b="1" lang="en-US" sz="2400" spc="-1" strike="noStrike">
                <a:solidFill>
                  <a:srgbClr val="000099"/>
                </a:solidFill>
                <a:latin typeface="Arial"/>
                <a:ea typeface="Times New Roman"/>
              </a:rPr>
              <a:t>(C# 7.0 and later) (part 2)</a:t>
            </a:r>
            <a:endParaRPr b="0" lang="en-US" sz="2400" spc="-1" strike="noStrike">
              <a:solidFill>
                <a:srgbClr val="000000"/>
              </a:solidFill>
              <a:latin typeface="Times New Roman"/>
            </a:endParaRPr>
          </a:p>
        </p:txBody>
      </p:sp>
      <p:sp>
        <p:nvSpPr>
          <p:cNvPr id="673"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spcBef>
                <a:spcPts val="901"/>
              </a:spcBef>
              <a:spcAft>
                <a:spcPts val="601"/>
              </a:spcAft>
              <a:buNone/>
              <a:tabLst>
                <a:tab algn="l" pos="0"/>
              </a:tabLst>
            </a:pPr>
            <a:r>
              <a:rPr b="1" lang="en-US" sz="2000" spc="-12" strike="noStrike">
                <a:solidFill>
                  <a:srgbClr val="000099"/>
                </a:solidFill>
                <a:latin typeface="Arial"/>
                <a:ea typeface="Times New Roman"/>
              </a:rPr>
              <a:t>With a switch statement that tests an object’s type </a:t>
            </a:r>
            <a:br/>
            <a:r>
              <a:rPr b="1" lang="en-US" sz="2000" spc="-12" strike="noStrike">
                <a:solidFill>
                  <a:srgbClr val="000099"/>
                </a:solidFill>
                <a:latin typeface="Arial"/>
                <a:ea typeface="Times New Roman"/>
              </a:rPr>
              <a:t>and property</a:t>
            </a:r>
            <a:endParaRPr b="0" lang="en-US" sz="20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private static decimal GetDiscountPercent(Object o)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switch (o)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case </a:t>
            </a:r>
            <a:r>
              <a:rPr b="1" lang="en-US" sz="1600" spc="-1" strike="noStrike">
                <a:solidFill>
                  <a:srgbClr val="000000"/>
                </a:solidFill>
                <a:highlight>
                  <a:srgbClr val="ffff00"/>
                </a:highlight>
                <a:latin typeface="Courier New"/>
                <a:ea typeface="Times New Roman"/>
              </a:rPr>
              <a:t>Product p when p.Category == ".NET"</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.1m;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case </a:t>
            </a:r>
            <a:r>
              <a:rPr b="1" lang="en-US" sz="1600" spc="-1" strike="noStrike">
                <a:solidFill>
                  <a:srgbClr val="000000"/>
                </a:solidFill>
                <a:highlight>
                  <a:srgbClr val="ffff00"/>
                </a:highlight>
                <a:latin typeface="Courier New"/>
                <a:ea typeface="Times New Roman"/>
              </a:rPr>
              <a:t>Product p when p.Category == "Java"</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.2m;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default: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return .0m;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67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7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7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5690C74-8503-4F26-9570-B2E596565D18}"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pattern that uses the not operator </a:t>
            </a:r>
            <a:br/>
            <a:r>
              <a:rPr b="1" lang="en-US" sz="2400" spc="-1" strike="noStrike">
                <a:solidFill>
                  <a:srgbClr val="000099"/>
                </a:solidFill>
                <a:latin typeface="Arial"/>
                <a:ea typeface="Times New Roman"/>
              </a:rPr>
              <a:t>(C# 9.0 and later)</a:t>
            </a:r>
            <a:endParaRPr b="0" lang="en-US" sz="2400" spc="-1" strike="noStrike">
              <a:solidFill>
                <a:srgbClr val="000000"/>
              </a:solidFill>
              <a:latin typeface="Times New Roman"/>
            </a:endParaRPr>
          </a:p>
        </p:txBody>
      </p:sp>
      <p:sp>
        <p:nvSpPr>
          <p:cNvPr id="67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if (o is not null) { // code to execute goes here }</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67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8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8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586C9A1-D8E7-4588-BC0D-80CE43047C50}"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syntax of a property pattern</a:t>
            </a:r>
            <a:endParaRPr b="0" lang="en-US" sz="2400" spc="-1" strike="noStrike">
              <a:solidFill>
                <a:srgbClr val="000000"/>
              </a:solidFill>
              <a:latin typeface="Times New Roman"/>
            </a:endParaRPr>
          </a:p>
        </p:txBody>
      </p:sp>
      <p:sp>
        <p:nvSpPr>
          <p:cNvPr id="683"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a:t>
            </a:r>
            <a:r>
              <a:rPr b="0" lang="en-US" sz="1400" spc="-1" strike="noStrike">
                <a:solidFill>
                  <a:srgbClr val="000000"/>
                </a:solidFill>
                <a:latin typeface="Courier New"/>
                <a:ea typeface="Times New Roman"/>
              </a:rPr>
              <a:t> property</a:t>
            </a:r>
            <a:r>
              <a:rPr b="1" lang="en-US" sz="1400" spc="-1" strike="noStrike">
                <a:solidFill>
                  <a:srgbClr val="000000"/>
                </a:solidFill>
                <a:latin typeface="Courier New"/>
                <a:ea typeface="Times New Roman"/>
              </a:rPr>
              <a:t>:</a:t>
            </a:r>
            <a:r>
              <a:rPr b="0" lang="en-US" sz="1400" spc="-1" strike="noStrike">
                <a:solidFill>
                  <a:srgbClr val="000000"/>
                </a:solidFill>
                <a:latin typeface="Courier New"/>
                <a:ea typeface="Times New Roman"/>
              </a:rPr>
              <a:t> value[</a:t>
            </a:r>
            <a:r>
              <a:rPr b="1" lang="en-US" sz="1400" spc="-1" strike="noStrike">
                <a:solidFill>
                  <a:srgbClr val="000000"/>
                </a:solidFill>
                <a:latin typeface="Courier New"/>
                <a:ea typeface="Times New Roman"/>
              </a:rPr>
              <a:t>,</a:t>
            </a:r>
            <a:r>
              <a:rPr b="0" lang="en-US" sz="1400" spc="-1" strike="noStrike">
                <a:solidFill>
                  <a:srgbClr val="000000"/>
                </a:solidFill>
                <a:latin typeface="Courier New"/>
                <a:ea typeface="Times New Roman"/>
              </a:rPr>
              <a:t> property</a:t>
            </a:r>
            <a:r>
              <a:rPr b="1" lang="en-US" sz="1400" spc="-1" strike="noStrike">
                <a:solidFill>
                  <a:srgbClr val="000000"/>
                </a:solidFill>
                <a:latin typeface="Courier New"/>
                <a:ea typeface="Times New Roman"/>
              </a:rPr>
              <a:t>:</a:t>
            </a:r>
            <a:r>
              <a:rPr b="0" lang="en-US" sz="1400" spc="-1" strike="noStrike">
                <a:solidFill>
                  <a:srgbClr val="000000"/>
                </a:solidFill>
                <a:latin typeface="Courier New"/>
                <a:ea typeface="Times New Roman"/>
              </a:rPr>
              <a:t> value]...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method that uses a property pattern </a:t>
            </a:r>
            <a:br/>
            <a:r>
              <a:rPr b="1" lang="en-US" sz="2400" spc="-1" strike="noStrike">
                <a:solidFill>
                  <a:srgbClr val="000099"/>
                </a:solidFill>
                <a:latin typeface="Arial"/>
                <a:ea typeface="Times New Roman"/>
              </a:rPr>
              <a:t>to test an object’s type and property</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private static decimal GetDiscountPercent(Object o) =&gt; o switch</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 Category: ".NET" } =&gt; .1m,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 Category: "Java" } =&gt; .2m,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_ =&gt; .0m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68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8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8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34923C4-A0D6-41BF-96BF-42B6DEC8EA01}"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method that tests two types of objects</a:t>
            </a:r>
            <a:endParaRPr b="0" lang="en-US" sz="2400" spc="-1" strike="noStrike">
              <a:solidFill>
                <a:srgbClr val="000000"/>
              </a:solidFill>
              <a:latin typeface="Times New Roman"/>
            </a:endParaRPr>
          </a:p>
        </p:txBody>
      </p:sp>
      <p:sp>
        <p:nvSpPr>
          <p:cNvPr id="688"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private static decimal GetDiscountPercent(Object o) =&gt; o switch</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 Category: ".NET" } =&gt; .1m,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 Category: "Java" } =&gt; .2m,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 Category: "Web" } =&gt; .3m,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Product { Category: "Mainframe"} =&gt; .4m,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Vendor  { DiscountType: "Quantity"} =&gt; .2m,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Vendor  { DiscountType: "Terms", Terms: 30 } =&gt; .3m,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_ =&gt; .0m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method that tests a specific type of object </a:t>
            </a:r>
            <a:endParaRPr b="0" lang="en-US" sz="2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private static decimal GetDiscountPercent(Product p) =&gt; p switch</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 Category: ".NET" } =&gt; .1m,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 Category: "Java" } =&gt; .2m,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_ =&gt; .0m</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68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9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9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9F36440D-0F29-45F7-9F7E-BC7E93AFE3F2}"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Using Generate From Usage to generate a class</a:t>
            </a:r>
            <a:endParaRPr b="0" lang="en-US" sz="2400" spc="-1" strike="noStrike">
              <a:solidFill>
                <a:srgbClr val="000000"/>
              </a:solidFill>
              <a:latin typeface="Times New Roman"/>
            </a:endParaRPr>
          </a:p>
        </p:txBody>
      </p:sp>
      <p:pic>
        <p:nvPicPr>
          <p:cNvPr id="693" name="Content Placeholder 8" descr="Refer to page 413 in textbook"/>
          <p:cNvPicPr/>
          <p:nvPr/>
        </p:nvPicPr>
        <p:blipFill>
          <a:blip r:embed="rId1"/>
          <a:stretch/>
        </p:blipFill>
        <p:spPr>
          <a:xfrm>
            <a:off x="1179360" y="1066680"/>
            <a:ext cx="6784920" cy="2060280"/>
          </a:xfrm>
          <a:prstGeom prst="rect">
            <a:avLst/>
          </a:prstGeom>
          <a:ln w="0">
            <a:noFill/>
          </a:ln>
        </p:spPr>
      </p:pic>
      <p:sp>
        <p:nvSpPr>
          <p:cNvPr id="694" name="PlaceHolder 2"/>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695" name="PlaceHolder 3"/>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696" name="PlaceHolder 4"/>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92DBBF7-617F-433E-9B3D-E31AA4D2F8DB}"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members of a Product class (part 2)</a:t>
            </a:r>
            <a:endParaRPr b="0" lang="en-US" sz="2400" spc="-1" strike="noStrike">
              <a:solidFill>
                <a:srgbClr val="000000"/>
              </a:solidFill>
              <a:latin typeface="Times New Roman"/>
            </a:endParaRPr>
          </a:p>
        </p:txBody>
      </p:sp>
      <p:sp>
        <p:nvSpPr>
          <p:cNvPr id="423" name="PlaceHolder 2"/>
          <p:cNvSpPr>
            <a:spLocks noGrp="1"/>
          </p:cNvSpPr>
          <p:nvPr>
            <p:ph/>
          </p:nvPr>
        </p:nvSpPr>
        <p:spPr>
          <a:xfrm>
            <a:off x="1295280" y="1143000"/>
            <a:ext cx="6933960" cy="220932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Constructors</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3543480" indent="-3543480">
              <a:lnSpc>
                <a:spcPct val="100000"/>
              </a:lnSpc>
              <a:spcBef>
                <a:spcPts val="601"/>
              </a:spcBef>
              <a:spcAft>
                <a:spcPts val="601"/>
              </a:spcAft>
              <a:buNone/>
              <a:tabLst>
                <a:tab algn="l" pos="0"/>
              </a:tabLst>
            </a:pPr>
            <a:r>
              <a:rPr b="1" lang="en-US" sz="1600" spc="-1" strike="noStrike">
                <a:solidFill>
                  <a:srgbClr val="000000"/>
                </a:solidFill>
                <a:latin typeface="Courier New"/>
                <a:ea typeface="Times New Roman"/>
              </a:rPr>
              <a:t>()</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Creates a Product object with default values.</a:t>
            </a:r>
            <a:endParaRPr b="0" lang="en-US" sz="2000" spc="-1" strike="noStrike">
              <a:solidFill>
                <a:srgbClr val="000000"/>
              </a:solidFill>
              <a:latin typeface="Arial"/>
            </a:endParaRPr>
          </a:p>
          <a:p>
            <a:pPr marL="3543480" indent="-3543480">
              <a:lnSpc>
                <a:spcPct val="100000"/>
              </a:lnSpc>
              <a:spcBef>
                <a:spcPts val="601"/>
              </a:spcBef>
              <a:spcAft>
                <a:spcPts val="901"/>
              </a:spcAft>
              <a:buNone/>
              <a:tabLst>
                <a:tab algn="l" pos="0"/>
              </a:tabLst>
            </a:pPr>
            <a:r>
              <a:rPr b="1" lang="en-US" sz="1600" spc="-1" strike="noStrike">
                <a:solidFill>
                  <a:srgbClr val="000000"/>
                </a:solidFill>
                <a:latin typeface="Courier New"/>
                <a:ea typeface="Times New Roman"/>
              </a:rPr>
              <a:t>(code, description, price)</a:t>
            </a:r>
            <a:r>
              <a:rPr b="1" lang="en-US" sz="900" spc="-1" strike="noStrike">
                <a:solidFill>
                  <a:srgbClr val="000000"/>
                </a:solidFill>
                <a:latin typeface="Courier New"/>
                <a:ea typeface="Times New Roman"/>
              </a:rPr>
              <a:t>	</a:t>
            </a:r>
            <a:r>
              <a:rPr b="0" lang="en-US" sz="2000" spc="-1" strike="noStrike">
                <a:solidFill>
                  <a:srgbClr val="000000"/>
                </a:solidFill>
                <a:latin typeface="Times New Roman"/>
                <a:ea typeface="Times New Roman"/>
              </a:rPr>
              <a:t>Creates a Product object using the specified code, description, and price values.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42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2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2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4C395D1-A6BF-4A21-AA5B-24FB6AD3A4BC}"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Using Generate From Usage </a:t>
            </a:r>
            <a:br/>
            <a:r>
              <a:rPr b="1" lang="en-US" sz="2400" spc="-1" strike="noStrike">
                <a:solidFill>
                  <a:srgbClr val="000099"/>
                </a:solidFill>
                <a:latin typeface="Arial"/>
                <a:ea typeface="Times New Roman"/>
              </a:rPr>
              <a:t>to generate a method stub</a:t>
            </a:r>
            <a:endParaRPr b="0" lang="en-US" sz="2400" spc="-1" strike="noStrike">
              <a:solidFill>
                <a:srgbClr val="000000"/>
              </a:solidFill>
              <a:latin typeface="Times New Roman"/>
            </a:endParaRPr>
          </a:p>
        </p:txBody>
      </p:sp>
      <p:pic>
        <p:nvPicPr>
          <p:cNvPr id="698" name="Content Placeholder 8" descr="Refer to page 413 in textbook"/>
          <p:cNvPicPr/>
          <p:nvPr/>
        </p:nvPicPr>
        <p:blipFill>
          <a:blip r:embed="rId1"/>
          <a:stretch/>
        </p:blipFill>
        <p:spPr>
          <a:xfrm>
            <a:off x="1289160" y="1295280"/>
            <a:ext cx="6565680" cy="2468880"/>
          </a:xfrm>
          <a:prstGeom prst="rect">
            <a:avLst/>
          </a:prstGeom>
          <a:ln w="0">
            <a:noFill/>
          </a:ln>
        </p:spPr>
      </p:pic>
      <p:sp>
        <p:nvSpPr>
          <p:cNvPr id="699" name="PlaceHolder 2"/>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00" name="PlaceHolder 3"/>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01" name="PlaceHolder 4"/>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276DF34B-C7B2-4BFC-BA70-0266387C0B7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Solution Explorer with the members </a:t>
            </a:r>
            <a:br/>
            <a:r>
              <a:rPr b="1" lang="en-US" sz="2400" spc="-1" strike="noStrike">
                <a:solidFill>
                  <a:srgbClr val="000099"/>
                </a:solidFill>
                <a:latin typeface="Arial"/>
                <a:ea typeface="Times New Roman"/>
              </a:rPr>
              <a:t>of the Product class displayed</a:t>
            </a:r>
            <a:endParaRPr b="0" lang="en-US" sz="2400" spc="-1" strike="noStrike">
              <a:solidFill>
                <a:srgbClr val="000000"/>
              </a:solidFill>
              <a:latin typeface="Times New Roman"/>
            </a:endParaRPr>
          </a:p>
        </p:txBody>
      </p:sp>
      <p:pic>
        <p:nvPicPr>
          <p:cNvPr id="703" name="Content Placeholder 8" descr="Refer to page 415 in textbook"/>
          <p:cNvPicPr/>
          <p:nvPr/>
        </p:nvPicPr>
        <p:blipFill>
          <a:blip r:embed="rId1"/>
          <a:stretch/>
        </p:blipFill>
        <p:spPr>
          <a:xfrm>
            <a:off x="1249560" y="1295280"/>
            <a:ext cx="6644880" cy="4316040"/>
          </a:xfrm>
          <a:prstGeom prst="rect">
            <a:avLst/>
          </a:prstGeom>
          <a:ln w="0">
            <a:noFill/>
          </a:ln>
        </p:spPr>
      </p:pic>
      <p:sp>
        <p:nvSpPr>
          <p:cNvPr id="704" name="PlaceHolder 2"/>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05" name="PlaceHolder 3"/>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06" name="PlaceHolder 4"/>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78427D94-F079-4F78-B26F-CFF13909A962}"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Peek Definition window </a:t>
            </a:r>
            <a:br/>
            <a:r>
              <a:rPr b="1" lang="en-US" sz="2400" spc="-1" strike="noStrike">
                <a:solidFill>
                  <a:srgbClr val="000099"/>
                </a:solidFill>
                <a:latin typeface="Arial"/>
                <a:ea typeface="Times New Roman"/>
              </a:rPr>
              <a:t>with the code for the GetDisplayText() method</a:t>
            </a:r>
            <a:endParaRPr b="0" lang="en-US" sz="2400" spc="-1" strike="noStrike">
              <a:solidFill>
                <a:srgbClr val="000000"/>
              </a:solidFill>
              <a:latin typeface="Times New Roman"/>
            </a:endParaRPr>
          </a:p>
        </p:txBody>
      </p:sp>
      <p:pic>
        <p:nvPicPr>
          <p:cNvPr id="708" name="Content Placeholder 8" descr="Refer to page 417 in textbook"/>
          <p:cNvPicPr/>
          <p:nvPr/>
        </p:nvPicPr>
        <p:blipFill>
          <a:blip r:embed="rId1"/>
          <a:stretch/>
        </p:blipFill>
        <p:spPr>
          <a:xfrm>
            <a:off x="1234080" y="1304280"/>
            <a:ext cx="6675480" cy="4334400"/>
          </a:xfrm>
          <a:prstGeom prst="rect">
            <a:avLst/>
          </a:prstGeom>
          <a:ln w="0">
            <a:noFill/>
          </a:ln>
        </p:spPr>
      </p:pic>
      <p:sp>
        <p:nvSpPr>
          <p:cNvPr id="709" name="PlaceHolder 2"/>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10" name="PlaceHolder 3"/>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11" name="PlaceHolder 4"/>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C8ACE634-00FE-4B28-B208-1FA8DB029D66}"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syntax for creating a structure</a:t>
            </a:r>
            <a:endParaRPr b="0" lang="en-US" sz="2400" spc="-1" strike="noStrike">
              <a:solidFill>
                <a:srgbClr val="000000"/>
              </a:solidFill>
              <a:latin typeface="Times New Roman"/>
            </a:endParaRPr>
          </a:p>
        </p:txBody>
      </p:sp>
      <p:sp>
        <p:nvSpPr>
          <p:cNvPr id="713"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a:t>
            </a:r>
            <a:r>
              <a:rPr b="0" lang="en-US" sz="1600" spc="-1" strike="noStrike">
                <a:solidFill>
                  <a:srgbClr val="000000"/>
                </a:solidFill>
                <a:latin typeface="Courier New"/>
                <a:ea typeface="Times New Roman"/>
              </a:rPr>
              <a:t>[</a:t>
            </a:r>
            <a:r>
              <a:rPr b="1" lang="en-US" sz="1600" spc="-1" strike="noStrike">
                <a:solidFill>
                  <a:srgbClr val="000000"/>
                </a:solidFill>
                <a:latin typeface="Courier New"/>
                <a:ea typeface="Times New Roman"/>
              </a:rPr>
              <a:t>readonly</a:t>
            </a:r>
            <a:r>
              <a:rPr b="0" lang="en-US" sz="1600" spc="-1" strike="noStrike">
                <a:solidFill>
                  <a:srgbClr val="000000"/>
                </a:solidFill>
                <a:latin typeface="Courier New"/>
                <a:ea typeface="Times New Roman"/>
              </a:rPr>
              <a:t>]</a:t>
            </a:r>
            <a:r>
              <a:rPr b="1" lang="en-US" sz="1600" spc="-1" strike="noStrike">
                <a:solidFill>
                  <a:srgbClr val="000000"/>
                </a:solidFill>
                <a:latin typeface="Courier New"/>
                <a:ea typeface="Times New Roman"/>
              </a:rPr>
              <a:t> struct </a:t>
            </a:r>
            <a:r>
              <a:rPr b="0" lang="en-US" sz="1600" spc="-1" strike="noStrike">
                <a:solidFill>
                  <a:srgbClr val="000000"/>
                </a:solidFill>
                <a:latin typeface="Courier New"/>
                <a:ea typeface="Times New Roman"/>
              </a:rPr>
              <a:t>StructureName</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0" lang="en-US" sz="1600" spc="-1" strike="noStrike">
                <a:solidFill>
                  <a:srgbClr val="000000"/>
                </a:solidFill>
                <a:latin typeface="Courier New"/>
                <a:ea typeface="Times New Roman"/>
              </a:rPr>
              <a:t>    </a:t>
            </a:r>
            <a:r>
              <a:rPr b="0" lang="en-US" sz="1600" spc="-1" strike="noStrike">
                <a:solidFill>
                  <a:srgbClr val="000000"/>
                </a:solidFill>
                <a:latin typeface="Courier New"/>
                <a:ea typeface="Times New Roman"/>
              </a:rPr>
              <a:t>structure members...</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71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1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1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80900D65-3DDF-40FF-A10E-08403ACC8A6E}"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Product structure</a:t>
            </a:r>
            <a:endParaRPr b="0" lang="en-US" sz="2400" spc="-1" strike="noStrike">
              <a:solidFill>
                <a:srgbClr val="000000"/>
              </a:solidFill>
              <a:latin typeface="Times New Roman"/>
            </a:endParaRPr>
          </a:p>
        </p:txBody>
      </p:sp>
      <p:sp>
        <p:nvSpPr>
          <p:cNvPr id="718"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struct Product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Product(string code, string description,</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decimal price)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fr-FR"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this.Code = code;</a:t>
            </a:r>
            <a:endParaRPr b="0" lang="en-US" sz="1400" spc="-1" strike="noStrike">
              <a:solidFill>
                <a:srgbClr val="000000"/>
              </a:solidFill>
              <a:latin typeface="Arial"/>
            </a:endParaRPr>
          </a:p>
          <a:p>
            <a:pPr marL="347400">
              <a:lnSpc>
                <a:spcPct val="100000"/>
              </a:lnSpc>
              <a:buNone/>
              <a:tabLst>
                <a:tab algn="l" pos="0"/>
              </a:tabLst>
            </a:pPr>
            <a:r>
              <a:rPr b="1" lang="fr-FR" sz="1400" spc="-1" strike="noStrike">
                <a:solidFill>
                  <a:srgbClr val="000000"/>
                </a:solidFill>
                <a:latin typeface="Courier New"/>
                <a:ea typeface="Times New Roman"/>
              </a:rPr>
              <a:t>        </a:t>
            </a:r>
            <a:r>
              <a:rPr b="1" lang="fr-FR" sz="1400" spc="-1" strike="noStrike">
                <a:solidFill>
                  <a:srgbClr val="000000"/>
                </a:solidFill>
                <a:latin typeface="Courier New"/>
                <a:ea typeface="Times New Roman"/>
              </a:rPr>
              <a:t>this.Description = description;</a:t>
            </a:r>
            <a:endParaRPr b="0" lang="en-US" sz="1400" spc="-1" strike="noStrike">
              <a:solidFill>
                <a:srgbClr val="000000"/>
              </a:solidFill>
              <a:latin typeface="Arial"/>
            </a:endParaRPr>
          </a:p>
          <a:p>
            <a:pPr marL="347400">
              <a:lnSpc>
                <a:spcPct val="100000"/>
              </a:lnSpc>
              <a:buNone/>
              <a:tabLst>
                <a:tab algn="l" pos="0"/>
              </a:tabLst>
            </a:pPr>
            <a:r>
              <a:rPr b="1" lang="fr-FR"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this.Price = price;</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Code { get; set;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Description { get; set;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decimal Price { get; set;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GetDisplayText(string sep) =&gt;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Code + sep + Price.ToString("c") + sep + Description;</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71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2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2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EED52481-E055-4A84-B9DA-79CF33688ED9}"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A read-only Product structure (C# 7.2 and later)</a:t>
            </a:r>
            <a:endParaRPr b="0" lang="en-US" sz="2400" spc="-1" strike="noStrike">
              <a:solidFill>
                <a:srgbClr val="000000"/>
              </a:solidFill>
              <a:latin typeface="Times New Roman"/>
            </a:endParaRPr>
          </a:p>
        </p:txBody>
      </p:sp>
      <p:sp>
        <p:nvSpPr>
          <p:cNvPr id="723"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public </a:t>
            </a:r>
            <a:r>
              <a:rPr b="1" lang="en-US" sz="1400" spc="-1" strike="noStrike">
                <a:solidFill>
                  <a:srgbClr val="000000"/>
                </a:solidFill>
                <a:highlight>
                  <a:srgbClr val="ffff00"/>
                </a:highlight>
                <a:latin typeface="Courier New"/>
                <a:ea typeface="Times New Roman"/>
              </a:rPr>
              <a:t>readonly</a:t>
            </a:r>
            <a:r>
              <a:rPr b="1" lang="en-US" sz="1400" spc="-1" strike="noStrike">
                <a:solidFill>
                  <a:srgbClr val="000000"/>
                </a:solidFill>
                <a:latin typeface="Courier New"/>
                <a:ea typeface="Times New Roman"/>
              </a:rPr>
              <a:t> struct Product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Product(string code, string description,</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decimal price)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Code { get;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Description { get;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decimal Price { get;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public string GetDisplayText(string sep) =&gt;</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Code + sep + Price.ToString("c") + sep + Description;</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72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2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2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5EB90785-74DA-491E-8EB5-25A3ED663EE9}"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that declares a variable as a structure type and assigns values to it</a:t>
            </a:r>
            <a:endParaRPr b="0" lang="en-US" sz="2400" spc="-1" strike="noStrike">
              <a:solidFill>
                <a:srgbClr val="000000"/>
              </a:solidFill>
              <a:latin typeface="Times New Roman"/>
            </a:endParaRPr>
          </a:p>
        </p:txBody>
      </p:sp>
      <p:sp>
        <p:nvSpPr>
          <p:cNvPr id="72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 Create an instance of the Product structure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p;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Assign values to each instance variable </a:t>
            </a:r>
            <a:endParaRPr b="0" lang="en-US" sz="1600" spc="-1" strike="noStrike">
              <a:solidFill>
                <a:srgbClr val="000000"/>
              </a:solidFill>
              <a:latin typeface="Arial"/>
            </a:endParaRPr>
          </a:p>
          <a:p>
            <a:pPr marL="347400">
              <a:lnSpc>
                <a:spcPct val="100000"/>
              </a:lnSpc>
              <a:buNone/>
              <a:tabLst>
                <a:tab algn="l" pos="0"/>
              </a:tabLst>
            </a:pPr>
            <a:r>
              <a:rPr b="1" lang="fr-FR" sz="1600" spc="-1" strike="noStrike">
                <a:solidFill>
                  <a:srgbClr val="000000"/>
                </a:solidFill>
                <a:latin typeface="Courier New"/>
                <a:ea typeface="Times New Roman"/>
              </a:rPr>
              <a:t>p.Code = "</a:t>
            </a:r>
            <a:r>
              <a:rPr b="1" lang="en-US" sz="1600" spc="-1" strike="noStrike">
                <a:solidFill>
                  <a:srgbClr val="000000"/>
                </a:solidFill>
                <a:latin typeface="Courier New"/>
                <a:ea typeface="Times New Roman"/>
              </a:rPr>
              <a:t>C#</a:t>
            </a:r>
            <a:r>
              <a:rPr b="1" lang="fr-FR"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fr-FR" sz="1600" spc="-1" strike="noStrike">
                <a:solidFill>
                  <a:srgbClr val="000000"/>
                </a:solidFill>
                <a:latin typeface="Courier New"/>
                <a:ea typeface="Times New Roman"/>
              </a:rPr>
              <a:t>p.Description = "Murach's </a:t>
            </a:r>
            <a:r>
              <a:rPr b="1" lang="en-US" sz="1600" spc="-1" strike="noStrike">
                <a:solidFill>
                  <a:srgbClr val="000000"/>
                </a:solidFill>
                <a:latin typeface="Courier New"/>
                <a:ea typeface="Times New Roman"/>
              </a:rPr>
              <a:t>C#</a:t>
            </a:r>
            <a:r>
              <a:rPr b="1" lang="fr-FR"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p.Price = 59.50m;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Call a method </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string msg = p.GetDisplayText("\n"); </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72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3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3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6EF8507D-2D98-4AE4-B1B6-274375B0380E}"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that uses the default constructor </a:t>
            </a:r>
            <a:br/>
            <a:r>
              <a:rPr b="1" lang="en-US" sz="2400" spc="-1" strike="noStrike">
                <a:solidFill>
                  <a:srgbClr val="000099"/>
                </a:solidFill>
                <a:latin typeface="Arial"/>
                <a:ea typeface="Times New Roman"/>
              </a:rPr>
              <a:t>to initialize the instance variables</a:t>
            </a:r>
            <a:endParaRPr b="0" lang="en-US" sz="2400" spc="-1" strike="noStrike">
              <a:solidFill>
                <a:srgbClr val="000000"/>
              </a:solidFill>
              <a:latin typeface="Times New Roman"/>
            </a:endParaRPr>
          </a:p>
        </p:txBody>
      </p:sp>
      <p:sp>
        <p:nvSpPr>
          <p:cNvPr id="733"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spcAft>
                <a:spcPts val="601"/>
              </a:spcAft>
              <a:buNone/>
              <a:tabLst>
                <a:tab algn="l" pos="0"/>
              </a:tabLst>
            </a:pPr>
            <a:r>
              <a:rPr b="1" lang="en-US" sz="1600" spc="-1" strike="noStrike">
                <a:solidFill>
                  <a:srgbClr val="000000"/>
                </a:solidFill>
                <a:latin typeface="Courier New"/>
                <a:ea typeface="Times New Roman"/>
              </a:rPr>
              <a:t>Product p = new Product();</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Code that uses the constructor that accepts parameters to initialize the instance variables</a:t>
            </a:r>
            <a:endParaRPr b="0" lang="en-US" sz="24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Product p = new Product("C#", "Murach's C#", 59.50m);</a:t>
            </a:r>
            <a:endParaRPr b="0" lang="en-US" sz="1600" spc="-1" strike="noStrike">
              <a:solidFill>
                <a:srgbClr val="000000"/>
              </a:solidFill>
              <a:latin typeface="Arial"/>
            </a:endParaRPr>
          </a:p>
          <a:p>
            <a:pPr>
              <a:lnSpc>
                <a:spcPct val="100000"/>
              </a:lnSpc>
              <a:spcBef>
                <a:spcPts val="479"/>
              </a:spcBef>
              <a:buNone/>
              <a:tabLst>
                <a:tab algn="l" pos="0"/>
              </a:tabLst>
            </a:pPr>
            <a:endParaRPr b="0" lang="en-US" sz="1600" spc="-1" strike="noStrike">
              <a:solidFill>
                <a:srgbClr val="000000"/>
              </a:solidFill>
              <a:latin typeface="Arial"/>
            </a:endParaRPr>
          </a:p>
        </p:txBody>
      </p:sp>
      <p:sp>
        <p:nvSpPr>
          <p:cNvPr id="73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3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3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BBE931A6-49EB-4CBE-A950-68AF587FCE3C}"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that creates and compares two structures</a:t>
            </a:r>
            <a:endParaRPr b="0" lang="en-US" sz="2400" spc="-1" strike="noStrike">
              <a:solidFill>
                <a:srgbClr val="000000"/>
              </a:solidFill>
              <a:latin typeface="Times New Roman"/>
            </a:endParaRPr>
          </a:p>
        </p:txBody>
      </p:sp>
      <p:sp>
        <p:nvSpPr>
          <p:cNvPr id="738"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Product p1 = new Product("C#", "Murach's C#", 57.50m);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p2 = new Product("C#", "Murach's C#", 57.50m);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bool isEqual = p1.Equals(p2);    // isEqual is true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p2.Price = 59.50m;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isEqual = p1.Equals(p2);         // isEqual is false</a:t>
            </a:r>
            <a:endParaRPr b="0" lang="en-US" sz="1600" spc="-1" strike="noStrike">
              <a:solidFill>
                <a:srgbClr val="000000"/>
              </a:solidFill>
              <a:latin typeface="Arial"/>
            </a:endParaRPr>
          </a:p>
          <a:p>
            <a:pPr>
              <a:lnSpc>
                <a:spcPct val="100000"/>
              </a:lnSpc>
              <a:spcBef>
                <a:spcPts val="901"/>
              </a:spcBef>
              <a:spcAft>
                <a:spcPts val="601"/>
              </a:spcAft>
              <a:buNone/>
              <a:tabLst>
                <a:tab algn="l" pos="0"/>
              </a:tabLst>
            </a:pPr>
            <a:r>
              <a:rPr b="1" lang="en-US" sz="2400" spc="-1" strike="noStrike">
                <a:solidFill>
                  <a:srgbClr val="000099"/>
                </a:solidFill>
                <a:latin typeface="Arial"/>
                <a:ea typeface="Times New Roman"/>
              </a:rPr>
              <a:t>Code that copies a structure and changes a value</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product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new Product("C#", "Murach's C#", 57.50m);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copy = product;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copy.Price = 59.50m;</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73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4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4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F216769D-4B8A-4B8D-BCA3-79F7FEB127EF}"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syntax for creating a record (C# 9.0 and later)</a:t>
            </a:r>
            <a:endParaRPr b="0" lang="en-US" sz="2400" spc="-1" strike="noStrike">
              <a:solidFill>
                <a:srgbClr val="000000"/>
              </a:solidFill>
              <a:latin typeface="Times New Roman"/>
            </a:endParaRPr>
          </a:p>
        </p:txBody>
      </p:sp>
      <p:sp>
        <p:nvSpPr>
          <p:cNvPr id="743"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record </a:t>
            </a:r>
            <a:r>
              <a:rPr b="0" lang="en-US" sz="1600" spc="-1" strike="noStrike">
                <a:solidFill>
                  <a:srgbClr val="000000"/>
                </a:solidFill>
                <a:latin typeface="Courier New"/>
                <a:ea typeface="Times New Roman"/>
              </a:rPr>
              <a:t>RecordName</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0" lang="en-US" sz="1600" spc="-1" strike="noStrike">
                <a:solidFill>
                  <a:srgbClr val="000000"/>
                </a:solidFill>
                <a:latin typeface="Courier New"/>
                <a:ea typeface="Times New Roman"/>
              </a:rPr>
              <a:t>    </a:t>
            </a:r>
            <a:r>
              <a:rPr b="0" lang="en-US" sz="1600" spc="-1" strike="noStrike">
                <a:solidFill>
                  <a:srgbClr val="000000"/>
                </a:solidFill>
                <a:latin typeface="Courier New"/>
                <a:ea typeface="Times New Roman"/>
              </a:rPr>
              <a:t>record members...</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1500"/>
              </a:spcBef>
              <a:spcAft>
                <a:spcPts val="601"/>
              </a:spcAft>
              <a:buNone/>
              <a:tabLst>
                <a:tab algn="l" pos="0"/>
              </a:tabLst>
            </a:pPr>
            <a:r>
              <a:rPr b="1" lang="en-US" sz="2400" spc="-1" strike="noStrike">
                <a:solidFill>
                  <a:srgbClr val="000099"/>
                </a:solidFill>
                <a:latin typeface="Arial"/>
                <a:ea typeface="Times New Roman"/>
              </a:rPr>
              <a:t>A Product record</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record Product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Product(string code, string description,</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decimal price)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string Code { get; set;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string Description { get; set;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decimal Price { get; set;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public string GetDisplayText(string sep) =&gt;</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Code + sep + Price.ToString("c") + sep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r>
              <a:rPr b="1" lang="en-US" sz="1600" spc="-1" strike="noStrike">
                <a:solidFill>
                  <a:srgbClr val="000000"/>
                </a:solidFill>
                <a:latin typeface="Courier New"/>
                <a:ea typeface="Times New Roman"/>
              </a:rPr>
              <a:t>Description;</a:t>
            </a:r>
            <a:endParaRPr b="0" lang="en-US" sz="1600" spc="-1" strike="noStrike">
              <a:solidFill>
                <a:srgbClr val="000000"/>
              </a:solidFill>
              <a:latin typeface="Arial"/>
            </a:endParaRPr>
          </a:p>
          <a:p>
            <a:pPr marL="347400">
              <a:lnSpc>
                <a:spcPct val="100000"/>
              </a:lnSpc>
              <a:spcAft>
                <a:spcPts val="601"/>
              </a:spcAft>
              <a:buNone/>
              <a:tabLst>
                <a:tab algn="l" pos="0"/>
              </a:tabLst>
            </a:pP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74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4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4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40576DAC-3B6A-4E83-9C6A-19A0944B6B61}"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Types of class members (part 1)</a:t>
            </a:r>
            <a:endParaRPr b="0" lang="en-US" sz="2400" spc="-1" strike="noStrike">
              <a:solidFill>
                <a:srgbClr val="000000"/>
              </a:solidFill>
              <a:latin typeface="Times New Roman"/>
            </a:endParaRPr>
          </a:p>
        </p:txBody>
      </p:sp>
      <p:sp>
        <p:nvSpPr>
          <p:cNvPr id="428" name="PlaceHolder 2"/>
          <p:cNvSpPr>
            <a:spLocks noGrp="1"/>
          </p:cNvSpPr>
          <p:nvPr>
            <p:ph/>
          </p:nvPr>
        </p:nvSpPr>
        <p:spPr>
          <a:xfrm>
            <a:off x="1295280" y="1143000"/>
            <a:ext cx="6933960" cy="4800240"/>
          </a:xfrm>
          <a:prstGeom prst="rect">
            <a:avLst/>
          </a:prstGeom>
          <a:solidFill>
            <a:srgbClr val="f2f2f2"/>
          </a:solidFill>
          <a:ln w="12600">
            <a:solidFill>
              <a:srgbClr val="000000"/>
            </a:solidFill>
            <a:round/>
          </a:ln>
        </p:spPr>
        <p:txBody>
          <a:bodyPr numCol="1" spcCol="0" anchor="t">
            <a:noAutofit/>
          </a:bodyPr>
          <a:p>
            <a:pPr>
              <a:lnSpc>
                <a:spcPct val="100000"/>
              </a:lnSpc>
              <a:spcBef>
                <a:spcPts val="601"/>
              </a:spcBef>
              <a:spcAft>
                <a:spcPts val="601"/>
              </a:spcAft>
              <a:buNone/>
              <a:tabLst>
                <a:tab algn="l" pos="0"/>
              </a:tabLst>
            </a:pPr>
            <a:r>
              <a:rPr b="1" lang="en-US" sz="2000" spc="-1" strike="noStrike">
                <a:solidFill>
                  <a:srgbClr val="000000"/>
                </a:solidFill>
                <a:latin typeface="Arial"/>
                <a:ea typeface="Times New Roman"/>
              </a:rPr>
              <a:t>Member</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	</a:t>
            </a:r>
            <a:r>
              <a:rPr b="1" lang="en-US" sz="2000" spc="-1" strike="noStrike">
                <a:solidFill>
                  <a:srgbClr val="000000"/>
                </a:solidFill>
                <a:latin typeface="Arial"/>
                <a:ea typeface="Times New Roman"/>
              </a:rPr>
              <a:t>Description</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Property</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Represents a data value associated with an object instance.</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Method</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An operation that can be performed by an object.</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Constructor</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special type of method that’s executed when an object is instantiated.</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Delegate</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special type of object that’s used to pass a method as an argument to other methods.</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Event</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signal that notifies other objects that something noteworthy has occurred.</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Field</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variable that’s declared at the class level.</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Constant</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constant.</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42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3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3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E5B66F7F-55E9-4453-BE4E-DFA4EB4C8D2B}"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Bef>
                <a:spcPts val="901"/>
              </a:spcBef>
              <a:spcAft>
                <a:spcPts val="601"/>
              </a:spcAft>
              <a:buNone/>
              <a:tabLst>
                <a:tab algn="l" pos="1371600"/>
              </a:tabLst>
            </a:pPr>
            <a:r>
              <a:rPr b="1" lang="en-US" sz="2400" spc="-1" strike="noStrike">
                <a:solidFill>
                  <a:srgbClr val="000099"/>
                </a:solidFill>
                <a:latin typeface="Arial"/>
                <a:ea typeface="Times New Roman"/>
              </a:rPr>
              <a:t>Code that creates and compares </a:t>
            </a:r>
            <a:br/>
            <a:r>
              <a:rPr b="1" lang="en-US" sz="2400" spc="-1" strike="noStrike">
                <a:solidFill>
                  <a:srgbClr val="000099"/>
                </a:solidFill>
                <a:latin typeface="Arial"/>
                <a:ea typeface="Times New Roman"/>
              </a:rPr>
              <a:t>two record instances</a:t>
            </a:r>
            <a:endParaRPr b="0" lang="en-US" sz="2400" spc="-1" strike="noStrike">
              <a:solidFill>
                <a:srgbClr val="000000"/>
              </a:solidFill>
              <a:latin typeface="Times New Roman"/>
            </a:endParaRPr>
          </a:p>
        </p:txBody>
      </p:sp>
      <p:sp>
        <p:nvSpPr>
          <p:cNvPr id="74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Product p1 = new Product("C#", "Murach's C#", 57.50m);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Product p2 = new Product("C#", "Murach's C#", 57.50m);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bool isEqual = p1.Equals(p2);        // isEqual is true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 </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p2.Price = 59.50m;</a:t>
            </a:r>
            <a:endParaRPr b="0" lang="en-US" sz="16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isEqual = p1.Equals(p2);             // isEqual is false</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74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5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5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52D65717-FA0A-4D28-8347-86207CEC2825}"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The syntax for creating a record </a:t>
            </a:r>
            <a:br/>
            <a:r>
              <a:rPr b="1" lang="en-US" sz="2400" spc="-1" strike="noStrike">
                <a:solidFill>
                  <a:srgbClr val="000099"/>
                </a:solidFill>
                <a:latin typeface="Arial"/>
                <a:ea typeface="Times New Roman"/>
              </a:rPr>
              <a:t>that only contains read-only properties</a:t>
            </a:r>
            <a:endParaRPr b="0" lang="en-US" sz="2400" spc="-1" strike="noStrike">
              <a:solidFill>
                <a:srgbClr val="000000"/>
              </a:solidFill>
              <a:latin typeface="Times New Roman"/>
            </a:endParaRPr>
          </a:p>
        </p:txBody>
      </p:sp>
      <p:sp>
        <p:nvSpPr>
          <p:cNvPr id="753"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600" spc="-1" strike="noStrike">
                <a:solidFill>
                  <a:srgbClr val="000000"/>
                </a:solidFill>
                <a:latin typeface="Courier New"/>
                <a:ea typeface="Times New Roman"/>
              </a:rPr>
              <a:t>public record</a:t>
            </a:r>
            <a:r>
              <a:rPr b="0" lang="en-US" sz="1600" spc="-1" strike="noStrike">
                <a:solidFill>
                  <a:srgbClr val="000000"/>
                </a:solidFill>
                <a:latin typeface="Courier New"/>
                <a:ea typeface="Times New Roman"/>
              </a:rPr>
              <a:t> RecordName</a:t>
            </a:r>
            <a:r>
              <a:rPr b="1" lang="en-US" sz="1600" spc="-1" strike="noStrike">
                <a:solidFill>
                  <a:srgbClr val="000000"/>
                </a:solidFill>
                <a:latin typeface="Courier New"/>
                <a:ea typeface="Times New Roman"/>
              </a:rPr>
              <a:t>(</a:t>
            </a:r>
            <a:r>
              <a:rPr b="0" lang="en-US" sz="1600" spc="-1" strike="noStrike">
                <a:solidFill>
                  <a:srgbClr val="000000"/>
                </a:solidFill>
                <a:latin typeface="Courier New"/>
                <a:ea typeface="Times New Roman"/>
              </a:rPr>
              <a:t>propertyList</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a:lnSpc>
                <a:spcPct val="100000"/>
              </a:lnSpc>
              <a:spcBef>
                <a:spcPts val="901"/>
              </a:spcBef>
              <a:spcAft>
                <a:spcPts val="601"/>
              </a:spcAft>
              <a:buNone/>
              <a:tabLst>
                <a:tab algn="l" pos="0"/>
              </a:tabLst>
            </a:pPr>
            <a:r>
              <a:rPr b="1" lang="en-US" sz="2400" spc="-1" strike="noStrike">
                <a:solidFill>
                  <a:srgbClr val="000099"/>
                </a:solidFill>
                <a:latin typeface="Arial"/>
                <a:ea typeface="Times New Roman"/>
              </a:rPr>
              <a:t>A read-only Product record</a:t>
            </a:r>
            <a:endParaRPr b="0" lang="en-US" sz="2400" spc="-1" strike="noStrike">
              <a:solidFill>
                <a:srgbClr val="000000"/>
              </a:solidFill>
              <a:latin typeface="Arial"/>
            </a:endParaRPr>
          </a:p>
          <a:p>
            <a:pPr marL="347400">
              <a:lnSpc>
                <a:spcPct val="100000"/>
              </a:lnSpc>
              <a:buNone/>
              <a:tabLst>
                <a:tab algn="l" pos="0"/>
              </a:tabLst>
            </a:pPr>
            <a:r>
              <a:rPr b="1" lang="en-US" sz="1600" spc="-1" strike="noStrike">
                <a:solidFill>
                  <a:srgbClr val="000000"/>
                </a:solidFill>
                <a:latin typeface="Courier New"/>
                <a:ea typeface="Times New Roman"/>
              </a:rPr>
              <a:t>public record Product(string Code, string Description,</a:t>
            </a:r>
            <a:br/>
            <a:r>
              <a:rPr b="1" lang="en-US" sz="1600" spc="-1" strike="noStrike">
                <a:solidFill>
                  <a:srgbClr val="000000"/>
                </a:solidFill>
                <a:latin typeface="Courier New"/>
                <a:ea typeface="Times New Roman"/>
              </a:rPr>
              <a:t>                      decimal Price);</a:t>
            </a:r>
            <a:endParaRPr b="0" lang="en-US" sz="1600" spc="-1" strike="noStrike">
              <a:solidFill>
                <a:srgbClr val="000000"/>
              </a:solidFill>
              <a:latin typeface="Arial"/>
            </a:endParaRPr>
          </a:p>
          <a:p>
            <a:pPr>
              <a:lnSpc>
                <a:spcPct val="100000"/>
              </a:lnSpc>
              <a:spcBef>
                <a:spcPts val="320"/>
              </a:spcBef>
              <a:buNone/>
              <a:tabLst>
                <a:tab algn="l" pos="0"/>
              </a:tabLst>
            </a:pPr>
            <a:endParaRPr b="0" lang="en-US" sz="1600" spc="-1" strike="noStrike">
              <a:solidFill>
                <a:srgbClr val="000000"/>
              </a:solidFill>
              <a:latin typeface="Arial"/>
            </a:endParaRPr>
          </a:p>
        </p:txBody>
      </p:sp>
      <p:sp>
        <p:nvSpPr>
          <p:cNvPr id="75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5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5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50AE5804-2DE2-478D-B0CE-26A660F258E2}"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914400" y="440280"/>
            <a:ext cx="7314840" cy="73836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Code that copies an instance of a read-only record and changes a value</a:t>
            </a:r>
            <a:endParaRPr b="0" lang="en-US" sz="2400" spc="-1" strike="noStrike">
              <a:solidFill>
                <a:srgbClr val="000000"/>
              </a:solidFill>
              <a:latin typeface="Times New Roman"/>
            </a:endParaRPr>
          </a:p>
        </p:txBody>
      </p:sp>
      <p:sp>
        <p:nvSpPr>
          <p:cNvPr id="758" name="PlaceHolder 2"/>
          <p:cNvSpPr>
            <a:spLocks noGrp="1"/>
          </p:cNvSpPr>
          <p:nvPr>
            <p:ph/>
          </p:nvPr>
        </p:nvSpPr>
        <p:spPr>
          <a:xfrm>
            <a:off x="838080" y="1219320"/>
            <a:ext cx="7391160" cy="4876560"/>
          </a:xfrm>
          <a:prstGeom prst="rect">
            <a:avLst/>
          </a:prstGeom>
          <a:noFill/>
          <a:ln w="0">
            <a:noFill/>
          </a:ln>
        </p:spPr>
        <p:txBody>
          <a:bodyPr numCol="1" spcCol="0" anchor="t">
            <a:noAutofit/>
          </a:bodyPr>
          <a:p>
            <a:pPr marL="347400">
              <a:lnSpc>
                <a:spcPct val="100000"/>
              </a:lnSpc>
              <a:buNone/>
              <a:tabLst>
                <a:tab algn="l" pos="0"/>
              </a:tabLst>
            </a:pPr>
            <a:r>
              <a:rPr b="1" lang="en-US" sz="1400" spc="-1" strike="noStrike">
                <a:solidFill>
                  <a:srgbClr val="000000"/>
                </a:solidFill>
                <a:latin typeface="Courier New"/>
                <a:ea typeface="Times New Roman"/>
              </a:rPr>
              <a:t>Product product = new Product("C#", "Murach's C#", 57.50m);  </a:t>
            </a:r>
            <a:endParaRPr b="0" lang="en-US" sz="1400" spc="-1" strike="noStrike">
              <a:solidFill>
                <a:srgbClr val="000000"/>
              </a:solidFill>
              <a:latin typeface="Arial"/>
            </a:endParaRPr>
          </a:p>
          <a:p>
            <a:pPr marL="347400">
              <a:lnSpc>
                <a:spcPct val="100000"/>
              </a:lnSpc>
              <a:spcBef>
                <a:spcPts val="901"/>
              </a:spcBef>
              <a:spcAft>
                <a:spcPts val="601"/>
              </a:spcAft>
              <a:buNone/>
              <a:tabLst>
                <a:tab algn="l" pos="0"/>
              </a:tabLst>
            </a:pPr>
            <a:r>
              <a:rPr b="1" lang="en-US" sz="2000" spc="-12" strike="noStrike">
                <a:solidFill>
                  <a:srgbClr val="000099"/>
                </a:solidFill>
                <a:latin typeface="Arial"/>
                <a:ea typeface="Times New Roman"/>
              </a:rPr>
              <a:t>By passing the values of the original </a:t>
            </a:r>
            <a:br/>
            <a:r>
              <a:rPr b="1" lang="en-US" sz="2000" spc="-12" strike="noStrike">
                <a:solidFill>
                  <a:srgbClr val="000099"/>
                </a:solidFill>
                <a:latin typeface="Arial"/>
                <a:ea typeface="Times New Roman"/>
              </a:rPr>
              <a:t>to the constructor of the copy</a:t>
            </a:r>
            <a:endParaRPr b="0" lang="en-US" sz="20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Product copy1 =</a:t>
            </a:r>
            <a:endParaRPr b="0" lang="en-US" sz="14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    </a:t>
            </a:r>
            <a:r>
              <a:rPr b="1" lang="en-US" sz="1400" spc="-1" strike="noStrike">
                <a:solidFill>
                  <a:srgbClr val="000000"/>
                </a:solidFill>
                <a:latin typeface="Courier New"/>
                <a:ea typeface="Times New Roman"/>
              </a:rPr>
              <a:t>new Product(product.Code, product.Description, 59.50m); </a:t>
            </a:r>
            <a:endParaRPr b="0" lang="en-US" sz="1400" spc="-1" strike="noStrike">
              <a:solidFill>
                <a:srgbClr val="000000"/>
              </a:solidFill>
              <a:latin typeface="Arial"/>
            </a:endParaRPr>
          </a:p>
          <a:p>
            <a:pPr marL="347400">
              <a:lnSpc>
                <a:spcPct val="100000"/>
              </a:lnSpc>
              <a:spcBef>
                <a:spcPts val="901"/>
              </a:spcBef>
              <a:spcAft>
                <a:spcPts val="601"/>
              </a:spcAft>
              <a:buNone/>
              <a:tabLst>
                <a:tab algn="l" pos="0"/>
              </a:tabLst>
            </a:pPr>
            <a:r>
              <a:rPr b="1" lang="en-US" sz="2000" spc="-12" strike="noStrike">
                <a:solidFill>
                  <a:srgbClr val="000099"/>
                </a:solidFill>
                <a:latin typeface="Arial"/>
                <a:ea typeface="Times New Roman"/>
              </a:rPr>
              <a:t>By using the with keyword</a:t>
            </a:r>
            <a:endParaRPr b="0" lang="en-US" sz="2000" spc="-1" strike="noStrike">
              <a:solidFill>
                <a:srgbClr val="000000"/>
              </a:solidFill>
              <a:latin typeface="Arial"/>
            </a:endParaRPr>
          </a:p>
          <a:p>
            <a:pPr marL="347400">
              <a:lnSpc>
                <a:spcPct val="100000"/>
              </a:lnSpc>
              <a:buNone/>
              <a:tabLst>
                <a:tab algn="l" pos="0"/>
              </a:tabLst>
            </a:pPr>
            <a:r>
              <a:rPr b="1" lang="en-US" sz="1400" spc="-1" strike="noStrike">
                <a:solidFill>
                  <a:srgbClr val="000000"/>
                </a:solidFill>
                <a:latin typeface="Courier New"/>
                <a:ea typeface="Times New Roman"/>
              </a:rPr>
              <a:t>Product copy2 = product with { Price = 59.50m };</a:t>
            </a:r>
            <a:endParaRPr b="0" lang="en-US" sz="1400" spc="-1" strike="noStrike">
              <a:solidFill>
                <a:srgbClr val="000000"/>
              </a:solidFill>
              <a:latin typeface="Arial"/>
            </a:endParaRPr>
          </a:p>
          <a:p>
            <a:pPr>
              <a:lnSpc>
                <a:spcPct val="100000"/>
              </a:lnSpc>
              <a:spcBef>
                <a:spcPts val="281"/>
              </a:spcBef>
              <a:buNone/>
              <a:tabLst>
                <a:tab algn="l" pos="0"/>
              </a:tabLst>
            </a:pPr>
            <a:endParaRPr b="0" lang="en-US" sz="1400" spc="-1" strike="noStrike">
              <a:solidFill>
                <a:srgbClr val="000000"/>
              </a:solidFill>
              <a:latin typeface="Arial"/>
            </a:endParaRPr>
          </a:p>
        </p:txBody>
      </p:sp>
      <p:sp>
        <p:nvSpPr>
          <p:cNvPr id="75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6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6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98B98731-F711-4A7A-B73B-E7B40CFAB926}"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 algn="l" pos="1600200"/>
              </a:tabLst>
            </a:pPr>
            <a:r>
              <a:rPr b="1" lang="en-US" sz="2400" spc="-1" strike="noStrike">
                <a:solidFill>
                  <a:srgbClr val="000099"/>
                </a:solidFill>
                <a:latin typeface="Arial"/>
                <a:ea typeface="Times New Roman"/>
              </a:rPr>
              <a:t>Extra 12-1</a:t>
            </a:r>
            <a:r>
              <a:rPr b="1" lang="en-US" sz="2400" spc="-1" strike="noStrike">
                <a:solidFill>
                  <a:srgbClr val="000099"/>
                </a:solidFill>
                <a:latin typeface="Arial"/>
                <a:ea typeface="Times New Roman"/>
              </a:rPr>
              <a:t>	</a:t>
            </a:r>
            <a:r>
              <a:rPr b="1" lang="en-US" sz="2400" spc="-1" strike="noStrike">
                <a:solidFill>
                  <a:srgbClr val="000099"/>
                </a:solidFill>
                <a:latin typeface="Arial"/>
                <a:ea typeface="Times New Roman"/>
              </a:rPr>
              <a:t>Create and use an Inventory Item class</a:t>
            </a:r>
            <a:endParaRPr b="0" lang="en-US" sz="2400" spc="-1" strike="noStrike">
              <a:solidFill>
                <a:srgbClr val="000000"/>
              </a:solidFill>
              <a:latin typeface="Times New Roman"/>
            </a:endParaRPr>
          </a:p>
        </p:txBody>
      </p:sp>
      <p:pic>
        <p:nvPicPr>
          <p:cNvPr id="763" name="Content Placeholder 11" descr="Refer to page 23 in Extra Exercises document"/>
          <p:cNvPicPr/>
          <p:nvPr/>
        </p:nvPicPr>
        <p:blipFill>
          <a:blip r:embed="rId1"/>
          <a:stretch/>
        </p:blipFill>
        <p:spPr>
          <a:xfrm>
            <a:off x="1287360" y="1066680"/>
            <a:ext cx="3784680" cy="1980720"/>
          </a:xfrm>
          <a:prstGeom prst="rect">
            <a:avLst/>
          </a:prstGeom>
          <a:ln w="0">
            <a:noFill/>
          </a:ln>
        </p:spPr>
      </p:pic>
      <p:pic>
        <p:nvPicPr>
          <p:cNvPr id="764" name="Content Placeholder 12" descr="Refer to page 23 in Extra Exercises document"/>
          <p:cNvPicPr/>
          <p:nvPr/>
        </p:nvPicPr>
        <p:blipFill>
          <a:blip r:embed="rId2"/>
          <a:stretch/>
        </p:blipFill>
        <p:spPr>
          <a:xfrm>
            <a:off x="1287360" y="3276720"/>
            <a:ext cx="2430000" cy="1714320"/>
          </a:xfrm>
          <a:prstGeom prst="rect">
            <a:avLst/>
          </a:prstGeom>
          <a:ln w="0">
            <a:noFill/>
          </a:ln>
        </p:spPr>
      </p:pic>
      <p:pic>
        <p:nvPicPr>
          <p:cNvPr id="765" name="Content Placeholder 13" descr="Refer to page 23 in Extra Exercises document"/>
          <p:cNvPicPr/>
          <p:nvPr/>
        </p:nvPicPr>
        <p:blipFill>
          <a:blip r:embed="rId3"/>
          <a:stretch/>
        </p:blipFill>
        <p:spPr>
          <a:xfrm>
            <a:off x="4008600" y="3657600"/>
            <a:ext cx="2283120" cy="1294920"/>
          </a:xfrm>
          <a:prstGeom prst="rect">
            <a:avLst/>
          </a:prstGeom>
          <a:ln w="0">
            <a:noFill/>
          </a:ln>
        </p:spPr>
      </p:pic>
      <p:sp>
        <p:nvSpPr>
          <p:cNvPr id="766" name="PlaceHolder 2"/>
          <p:cNvSpPr>
            <a:spLocks noGrp="1"/>
          </p:cNvSpPr>
          <p:nvPr>
            <p:ph/>
          </p:nvPr>
        </p:nvSpPr>
        <p:spPr>
          <a:xfrm>
            <a:off x="838080" y="5105520"/>
            <a:ext cx="7391160" cy="456840"/>
          </a:xfrm>
          <a:prstGeom prst="rect">
            <a:avLst/>
          </a:prstGeom>
          <a:noFill/>
          <a:ln w="0">
            <a:noFill/>
          </a:ln>
        </p:spPr>
        <p:txBody>
          <a:bodyPr numCol="1" spcCol="0" anchor="t">
            <a:noAutofit/>
          </a:bodyPr>
          <a:p>
            <a:pPr marL="347400">
              <a:lnSpc>
                <a:spcPct val="100000"/>
              </a:lnSpc>
              <a:spcBef>
                <a:spcPts val="901"/>
              </a:spcBef>
              <a:spcAft>
                <a:spcPts val="601"/>
              </a:spcAft>
              <a:buNone/>
              <a:tabLst>
                <a:tab algn="l" pos="0"/>
              </a:tabLst>
            </a:pPr>
            <a:r>
              <a:rPr b="1" lang="en-US" sz="2000" spc="-12" strike="noStrike">
                <a:solidFill>
                  <a:srgbClr val="000000"/>
                </a:solidFill>
                <a:latin typeface="Arial"/>
                <a:ea typeface="Times New Roman"/>
              </a:rPr>
              <a:t>Add a class for an inventory item to the Inventory Maintenance application and then add the code that uses this class.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767"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68"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69"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8822B6D9-5D88-42C8-B584-585B33867BC0}"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Project 3-1</a:t>
            </a:r>
            <a:r>
              <a:rPr b="1" lang="en-US" sz="2400" spc="-1" strike="noStrike">
                <a:solidFill>
                  <a:srgbClr val="000099"/>
                </a:solidFill>
                <a:latin typeface="Arial"/>
                <a:ea typeface="Times New Roman"/>
              </a:rPr>
              <a:t>	</a:t>
            </a:r>
            <a:r>
              <a:rPr b="1" lang="en-US" sz="2400" spc="-1" strike="noStrike">
                <a:solidFill>
                  <a:srgbClr val="000099"/>
                </a:solidFill>
                <a:latin typeface="Arial"/>
                <a:ea typeface="Times New Roman"/>
              </a:rPr>
              <a:t>Create a basic calculator</a:t>
            </a:r>
            <a:endParaRPr b="0" lang="en-US" sz="2400" spc="-1" strike="noStrike">
              <a:solidFill>
                <a:srgbClr val="000000"/>
              </a:solidFill>
              <a:latin typeface="Times New Roman"/>
            </a:endParaRPr>
          </a:p>
        </p:txBody>
      </p:sp>
      <p:pic>
        <p:nvPicPr>
          <p:cNvPr id="771" name="Content Placeholder 9" descr="Refer to page 8 in Projects document"/>
          <p:cNvPicPr/>
          <p:nvPr/>
        </p:nvPicPr>
        <p:blipFill>
          <a:blip r:embed="rId1"/>
          <a:stretch/>
        </p:blipFill>
        <p:spPr>
          <a:xfrm>
            <a:off x="1295280" y="1094760"/>
            <a:ext cx="2590560" cy="3248280"/>
          </a:xfrm>
          <a:prstGeom prst="rect">
            <a:avLst/>
          </a:prstGeom>
          <a:ln w="0">
            <a:noFill/>
          </a:ln>
        </p:spPr>
      </p:pic>
      <p:sp>
        <p:nvSpPr>
          <p:cNvPr id="772" name="PlaceHolder 2"/>
          <p:cNvSpPr>
            <a:spLocks noGrp="1"/>
          </p:cNvSpPr>
          <p:nvPr>
            <p:ph/>
          </p:nvPr>
        </p:nvSpPr>
        <p:spPr>
          <a:xfrm>
            <a:off x="838080" y="4419720"/>
            <a:ext cx="7391160" cy="2209320"/>
          </a:xfrm>
          <a:prstGeom prst="rect">
            <a:avLst/>
          </a:prstGeom>
          <a:noFill/>
          <a:ln w="0">
            <a:noFill/>
          </a:ln>
        </p:spPr>
        <p:txBody>
          <a:bodyPr numCol="1" spcCol="0" anchor="t">
            <a:noAutofit/>
          </a:bodyPr>
          <a:p>
            <a:pPr marL="347400">
              <a:lnSpc>
                <a:spcPct val="100000"/>
              </a:lnSpc>
              <a:spcBef>
                <a:spcPts val="901"/>
              </a:spcBef>
              <a:spcAft>
                <a:spcPts val="601"/>
              </a:spcAft>
              <a:buNone/>
              <a:tabLst>
                <a:tab algn="l" pos="0"/>
              </a:tabLst>
            </a:pPr>
            <a:r>
              <a:rPr b="1" lang="en-US" sz="2000" spc="-12" strike="noStrike">
                <a:solidFill>
                  <a:srgbClr val="000000"/>
                </a:solidFill>
                <a:latin typeface="Arial"/>
                <a:ea typeface="Times New Roman"/>
              </a:rPr>
              <a:t>Create a form that lets the user perform the operations of a basic calculator, and create a class that performs those operations.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773"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74"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75"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68B4C7C9-0942-47AD-B984-E090112BEF48}"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Project 3-2</a:t>
            </a:r>
            <a:r>
              <a:rPr b="1" lang="en-US" sz="2400" spc="-1" strike="noStrike">
                <a:solidFill>
                  <a:srgbClr val="000099"/>
                </a:solidFill>
                <a:latin typeface="Arial"/>
                <a:ea typeface="Times New Roman"/>
              </a:rPr>
              <a:t>	</a:t>
            </a:r>
            <a:r>
              <a:rPr b="1" lang="en-US" sz="2400" spc="-1" strike="noStrike">
                <a:solidFill>
                  <a:srgbClr val="000099"/>
                </a:solidFill>
                <a:latin typeface="Arial"/>
                <a:ea typeface="Times New Roman"/>
              </a:rPr>
              <a:t>Assign tickets with time slots (part 1)</a:t>
            </a:r>
            <a:endParaRPr b="0" lang="en-US" sz="2400" spc="-1" strike="noStrike">
              <a:solidFill>
                <a:srgbClr val="000000"/>
              </a:solidFill>
              <a:latin typeface="Times New Roman"/>
            </a:endParaRPr>
          </a:p>
        </p:txBody>
      </p:sp>
      <p:pic>
        <p:nvPicPr>
          <p:cNvPr id="777" name="Content Placeholder 9" descr="Refer to page 11 in Projects document"/>
          <p:cNvPicPr/>
          <p:nvPr/>
        </p:nvPicPr>
        <p:blipFill>
          <a:blip r:embed="rId1"/>
          <a:stretch/>
        </p:blipFill>
        <p:spPr>
          <a:xfrm>
            <a:off x="1295280" y="1088280"/>
            <a:ext cx="3123720" cy="3864240"/>
          </a:xfrm>
          <a:prstGeom prst="rect">
            <a:avLst/>
          </a:prstGeom>
          <a:ln w="0">
            <a:noFill/>
          </a:ln>
        </p:spPr>
      </p:pic>
      <p:sp>
        <p:nvSpPr>
          <p:cNvPr id="778" name="PlaceHolder 2"/>
          <p:cNvSpPr>
            <a:spLocks noGrp="1"/>
          </p:cNvSpPr>
          <p:nvPr>
            <p:ph/>
          </p:nvPr>
        </p:nvSpPr>
        <p:spPr>
          <a:xfrm>
            <a:off x="838080" y="5029200"/>
            <a:ext cx="7391160" cy="2209320"/>
          </a:xfrm>
          <a:prstGeom prst="rect">
            <a:avLst/>
          </a:prstGeom>
          <a:noFill/>
          <a:ln w="0">
            <a:noFill/>
          </a:ln>
        </p:spPr>
        <p:txBody>
          <a:bodyPr numCol="1" spcCol="0" anchor="t">
            <a:noAutofit/>
          </a:bodyPr>
          <a:p>
            <a:pPr marL="347400">
              <a:lnSpc>
                <a:spcPct val="100000"/>
              </a:lnSpc>
              <a:spcBef>
                <a:spcPts val="901"/>
              </a:spcBef>
              <a:spcAft>
                <a:spcPts val="601"/>
              </a:spcAft>
              <a:buNone/>
              <a:tabLst>
                <a:tab algn="l" pos="0"/>
              </a:tabLst>
            </a:pPr>
            <a:r>
              <a:rPr b="1" lang="en-US" sz="2000" spc="-12" strike="noStrike">
                <a:solidFill>
                  <a:srgbClr val="000000"/>
                </a:solidFill>
                <a:latin typeface="Arial"/>
                <a:ea typeface="Times New Roman"/>
              </a:rPr>
              <a:t>Develop an application that assigns tickets that include a time slot when a guest can return to visit an attraction without waiting in line.</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77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8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8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67B960F3-5F29-41F0-A938-F43982EF3F09}"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Project 3-2</a:t>
            </a:r>
            <a:r>
              <a:rPr b="1" lang="en-US" sz="2400" spc="-1" strike="noStrike">
                <a:solidFill>
                  <a:srgbClr val="000099"/>
                </a:solidFill>
                <a:latin typeface="Arial"/>
                <a:ea typeface="Times New Roman"/>
              </a:rPr>
              <a:t>	</a:t>
            </a:r>
            <a:r>
              <a:rPr b="1" lang="en-US" sz="2400" spc="-1" strike="noStrike">
                <a:solidFill>
                  <a:srgbClr val="000099"/>
                </a:solidFill>
                <a:latin typeface="Arial"/>
                <a:ea typeface="Times New Roman"/>
              </a:rPr>
              <a:t>Assign tickets with time slots (part 2)</a:t>
            </a:r>
            <a:endParaRPr b="0" lang="en-US" sz="2400" spc="-1" strike="noStrike">
              <a:solidFill>
                <a:srgbClr val="000000"/>
              </a:solidFill>
              <a:latin typeface="Times New Roman"/>
            </a:endParaRPr>
          </a:p>
        </p:txBody>
      </p:sp>
      <p:pic>
        <p:nvPicPr>
          <p:cNvPr id="783" name="Content Placeholder 9" descr="Refer to page 12 in Projects document"/>
          <p:cNvPicPr/>
          <p:nvPr/>
        </p:nvPicPr>
        <p:blipFill>
          <a:blip r:embed="rId1"/>
          <a:stretch/>
        </p:blipFill>
        <p:spPr>
          <a:xfrm>
            <a:off x="1295280" y="1090800"/>
            <a:ext cx="2754360" cy="2566440"/>
          </a:xfrm>
          <a:prstGeom prst="rect">
            <a:avLst/>
          </a:prstGeom>
          <a:ln w="0">
            <a:noFill/>
          </a:ln>
        </p:spPr>
      </p:pic>
      <p:sp>
        <p:nvSpPr>
          <p:cNvPr id="784" name="PlaceHolder 2"/>
          <p:cNvSpPr>
            <a:spLocks noGrp="1"/>
          </p:cNvSpPr>
          <p:nvPr>
            <p:ph/>
          </p:nvPr>
        </p:nvSpPr>
        <p:spPr>
          <a:xfrm>
            <a:off x="838080" y="3733920"/>
            <a:ext cx="7391160" cy="2209320"/>
          </a:xfrm>
          <a:prstGeom prst="rect">
            <a:avLst/>
          </a:prstGeom>
          <a:noFill/>
          <a:ln w="0">
            <a:noFill/>
          </a:ln>
        </p:spPr>
        <p:txBody>
          <a:bodyPr numCol="1" spcCol="0" anchor="t">
            <a:noAutofit/>
          </a:bodyPr>
          <a:p>
            <a:pPr marL="347400">
              <a:lnSpc>
                <a:spcPct val="100000"/>
              </a:lnSpc>
              <a:spcBef>
                <a:spcPts val="901"/>
              </a:spcBef>
              <a:spcAft>
                <a:spcPts val="601"/>
              </a:spcAft>
              <a:buNone/>
              <a:tabLst>
                <a:tab algn="l" pos="0"/>
              </a:tabLst>
            </a:pPr>
            <a:r>
              <a:rPr b="1" lang="en-US" sz="2000" spc="-12" strike="noStrike">
                <a:solidFill>
                  <a:srgbClr val="000000"/>
                </a:solidFill>
                <a:latin typeface="Arial"/>
                <a:ea typeface="Times New Roman"/>
              </a:rPr>
              <a:t>Develop a form that lets the user specify the number of minutes for each time slot, the number of guests allowed during each time slot, the time the attraction opens and closes, and the number for the first ticket.</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785"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86"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87"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1400" spc="-1" strike="noStrike">
              <a:latin typeface="Times New Roman"/>
            </a:endParaRPr>
          </a:p>
          <a:p>
            <a:pPr algn="r">
              <a:lnSpc>
                <a:spcPct val="100000"/>
              </a:lnSpc>
              <a:buNone/>
            </a:pPr>
            <a:r>
              <a:rPr b="0" lang="en-US" sz="900" spc="-1" strike="noStrike">
                <a:solidFill>
                  <a:srgbClr val="ffffff"/>
                </a:solidFill>
                <a:latin typeface="Arial Narrow"/>
              </a:rPr>
              <a:t>C12, Slide </a:t>
            </a:r>
            <a:fld id="{FB88D448-C459-4777-93F1-73BC4F41404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Objectives (part 1)</a:t>
            </a:r>
            <a:endParaRPr b="0" lang="en-US" sz="2400" spc="-1" strike="noStrike">
              <a:solidFill>
                <a:srgbClr val="000000"/>
              </a:solidFill>
              <a:latin typeface="Times New Roman"/>
            </a:endParaRPr>
          </a:p>
        </p:txBody>
      </p:sp>
      <p:sp>
        <p:nvSpPr>
          <p:cNvPr id="789" name="PlaceHolder 2"/>
          <p:cNvSpPr>
            <a:spLocks noGrp="1"/>
          </p:cNvSpPr>
          <p:nvPr>
            <p:ph/>
          </p:nvPr>
        </p:nvSpPr>
        <p:spPr>
          <a:xfrm>
            <a:off x="838080" y="1066680"/>
            <a:ext cx="7391160" cy="4876560"/>
          </a:xfrm>
          <a:prstGeom prst="rect">
            <a:avLst/>
          </a:prstGeom>
          <a:noFill/>
          <a:ln w="0">
            <a:noFill/>
          </a:ln>
        </p:spPr>
        <p:txBody>
          <a:bodyPr numCol="1" spcCol="0" anchor="t">
            <a:noAutofit/>
          </a:bodyPr>
          <a:p>
            <a:pPr>
              <a:lnSpc>
                <a:spcPct val="100000"/>
              </a:lnSpc>
              <a:spcBef>
                <a:spcPts val="1500"/>
              </a:spcBef>
              <a:spcAft>
                <a:spcPts val="601"/>
              </a:spcAft>
              <a:buNone/>
              <a:tabLst>
                <a:tab algn="l" pos="0"/>
              </a:tabLst>
            </a:pPr>
            <a:r>
              <a:rPr b="1" lang="en-US" sz="2000" spc="-1" strike="noStrike">
                <a:solidFill>
                  <a:srgbClr val="000000"/>
                </a:solidFill>
                <a:latin typeface="Arial"/>
                <a:ea typeface="Times New Roman"/>
              </a:rPr>
              <a:t>Applied</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Given the specifications for an application that uses classes with any of the members presented in this chapter, develop the application and its classes.</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Use the Solution Explorer to browse the classes in a solution.</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Use the Peek Definition window to display and edit the code for a member in another class from within the class that refers to it.</a:t>
            </a:r>
            <a:endParaRPr b="0" lang="en-US" sz="2000" spc="-1" strike="noStrike">
              <a:solidFill>
                <a:srgbClr val="000000"/>
              </a:solidFill>
              <a:latin typeface="Arial"/>
            </a:endParaRPr>
          </a:p>
          <a:p>
            <a:pPr>
              <a:lnSpc>
                <a:spcPct val="100000"/>
              </a:lnSpc>
              <a:spcBef>
                <a:spcPts val="1500"/>
              </a:spcBef>
              <a:spcAft>
                <a:spcPts val="601"/>
              </a:spcAft>
              <a:buNone/>
              <a:tabLst>
                <a:tab algn="l" pos="0"/>
              </a:tabLst>
            </a:pPr>
            <a:r>
              <a:rPr b="1" lang="en-US" sz="2000" spc="-1" strike="noStrike">
                <a:solidFill>
                  <a:srgbClr val="000000"/>
                </a:solidFill>
                <a:latin typeface="Arial"/>
                <a:ea typeface="Times New Roman"/>
              </a:rPr>
              <a:t>Knowledge</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List and describe the three layers of a three-layered application.</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Describe these members of a class: constructor, method, field, and property.</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Describe the concept of encapsulation.</a:t>
            </a:r>
            <a:endParaRPr b="0" lang="en-US" sz="2000" spc="-1" strike="noStrike">
              <a:solidFill>
                <a:srgbClr val="000000"/>
              </a:solidFill>
              <a:latin typeface="Arial"/>
            </a:endParaRPr>
          </a:p>
          <a:p>
            <a:pPr marL="343080" indent="-343080">
              <a:lnSpc>
                <a:spcPct val="100000"/>
              </a:lnSpc>
              <a:spcAft>
                <a:spcPts val="601"/>
              </a:spcAft>
              <a:buClr>
                <a:srgbClr val="000000"/>
              </a:buClr>
              <a:buFont typeface="StarSymbol"/>
              <a:buAutoNum type="arabicPeriod"/>
              <a:tabLst>
                <a:tab algn="l" pos="343080"/>
                <a:tab algn="l" pos="457200"/>
              </a:tabLst>
            </a:pPr>
            <a:r>
              <a:rPr b="0" lang="en-US" sz="2000" spc="-12" strike="noStrike">
                <a:solidFill>
                  <a:srgbClr val="000000"/>
                </a:solidFill>
                <a:latin typeface="Times New Roman"/>
                <a:ea typeface="Times New Roman"/>
              </a:rPr>
              <a:t>Explain how instantiation works.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790"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91"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92"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EB9AF346-C462-4E1B-8FEC-CD092287729B}"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Objectives (part 2)</a:t>
            </a:r>
            <a:endParaRPr b="0" lang="en-US" sz="2400" spc="-1" strike="noStrike">
              <a:solidFill>
                <a:srgbClr val="000000"/>
              </a:solidFill>
              <a:latin typeface="Times New Roman"/>
            </a:endParaRPr>
          </a:p>
        </p:txBody>
      </p:sp>
      <p:sp>
        <p:nvSpPr>
          <p:cNvPr id="794"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main advantage of using object initializers.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concept of overloading a method.</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Explain what a static member is.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Explain how auto-implemented properties work.</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Explain how expression-bodied properties, accessors, methods, and constructors work.</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pattern matching, including property patterns.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basic procedure for using the live code analysis feature to generate code stubs.</a:t>
            </a:r>
            <a:endParaRPr b="0" lang="en-US" sz="2000" spc="-1" strike="noStrike">
              <a:solidFill>
                <a:srgbClr val="000000"/>
              </a:solidFill>
              <a:latin typeface="Arial"/>
            </a:endParaRPr>
          </a:p>
          <a:p>
            <a:pPr marL="457200" indent="-457200">
              <a:lnSpc>
                <a:spcPct val="100000"/>
              </a:lnSpc>
              <a:spcAft>
                <a:spcPts val="601"/>
              </a:spcAft>
              <a:buClr>
                <a:srgbClr val="000000"/>
              </a:buClr>
              <a:buFont typeface="StarSymbol"/>
              <a:buAutoNum type="arabicPeriod" startAt="5"/>
              <a:tabLst>
                <a:tab algn="l" pos="343080"/>
                <a:tab algn="l" pos="457200"/>
              </a:tabLst>
            </a:pPr>
            <a:r>
              <a:rPr b="0" lang="en-US" sz="2000" spc="-12" strike="noStrike">
                <a:solidFill>
                  <a:srgbClr val="000000"/>
                </a:solidFill>
                <a:latin typeface="Times New Roman"/>
                <a:ea typeface="Times New Roman"/>
              </a:rPr>
              <a:t>Describe the difference between a class, a structure, and a record.</a:t>
            </a:r>
            <a:endParaRPr b="0" lang="en-US" sz="2000" spc="-1" strike="noStrike">
              <a:solidFill>
                <a:srgbClr val="000000"/>
              </a:solidFill>
              <a:latin typeface="Arial"/>
            </a:endParaRPr>
          </a:p>
          <a:p>
            <a:pPr>
              <a:lnSpc>
                <a:spcPct val="100000"/>
              </a:lnSpc>
              <a:spcBef>
                <a:spcPts val="400"/>
              </a:spcBef>
              <a:buNone/>
              <a:tabLst>
                <a:tab algn="l" pos="343080"/>
                <a:tab algn="l" pos="457200"/>
              </a:tabLst>
            </a:pPr>
            <a:endParaRPr b="0" lang="en-US" sz="2000" spc="-1" strike="noStrike">
              <a:solidFill>
                <a:srgbClr val="000000"/>
              </a:solidFill>
              <a:latin typeface="Arial"/>
            </a:endParaRPr>
          </a:p>
        </p:txBody>
      </p:sp>
      <p:sp>
        <p:nvSpPr>
          <p:cNvPr id="795"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796"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797"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7E35EFB4-51DB-4809-83E4-530983080E13}"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Types of class members (part 2)</a:t>
            </a:r>
            <a:endParaRPr b="0" lang="en-US" sz="2400" spc="-1" strike="noStrike">
              <a:solidFill>
                <a:srgbClr val="000000"/>
              </a:solidFill>
              <a:latin typeface="Times New Roman"/>
            </a:endParaRPr>
          </a:p>
        </p:txBody>
      </p:sp>
      <p:sp>
        <p:nvSpPr>
          <p:cNvPr id="433" name="PlaceHolder 2"/>
          <p:cNvSpPr>
            <a:spLocks noGrp="1"/>
          </p:cNvSpPr>
          <p:nvPr>
            <p:ph/>
          </p:nvPr>
        </p:nvSpPr>
        <p:spPr>
          <a:xfrm>
            <a:off x="1295280" y="1143000"/>
            <a:ext cx="6933960" cy="2514240"/>
          </a:xfrm>
          <a:prstGeom prst="rect">
            <a:avLst/>
          </a:prstGeom>
          <a:solidFill>
            <a:srgbClr val="f2f2f2"/>
          </a:solidFill>
          <a:ln w="12600">
            <a:solidFill>
              <a:srgbClr val="000000"/>
            </a:solidFill>
            <a:round/>
          </a:ln>
        </p:spPr>
        <p:txBody>
          <a:bodyPr numCol="1" spcCol="0" anchor="t">
            <a:noAutofit/>
          </a:bodyPr>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Indexer</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special type of property that allows individual items within the class to be accessed by index values. Used for classes that represent collections of objects.</a:t>
            </a:r>
            <a:endParaRPr b="0" lang="en-US" sz="2000" spc="-1" strike="noStrike">
              <a:solidFill>
                <a:srgbClr val="000000"/>
              </a:solidFill>
              <a:latin typeface="Arial"/>
            </a:endParaRPr>
          </a:p>
          <a:p>
            <a:pPr marL="1600200" indent="-1600200">
              <a:lnSpc>
                <a:spcPct val="100000"/>
              </a:lnSpc>
              <a:spcBef>
                <a:spcPts val="601"/>
              </a:spcBef>
              <a:spcAft>
                <a:spcPts val="601"/>
              </a:spcAft>
              <a:buNone/>
              <a:tabLst>
                <a:tab algn="l" pos="0"/>
              </a:tabLst>
            </a:pPr>
            <a:r>
              <a:rPr b="0" lang="en-US" sz="2000" spc="-1" strike="noStrike">
                <a:solidFill>
                  <a:srgbClr val="000000"/>
                </a:solidFill>
                <a:latin typeface="Times New Roman"/>
                <a:ea typeface="Times New Roman"/>
              </a:rPr>
              <a:t>Operator</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special type of method that’s performed for a C# operator such as </a:t>
            </a:r>
            <a:r>
              <a:rPr b="1" lang="en-US" sz="1600" spc="-1" strike="noStrike">
                <a:solidFill>
                  <a:srgbClr val="000000"/>
                </a:solidFill>
                <a:latin typeface="Courier New"/>
                <a:ea typeface="Times New Roman"/>
              </a:rPr>
              <a:t>+</a:t>
            </a:r>
            <a:r>
              <a:rPr b="0" lang="en-US" sz="2000" spc="-1" strike="noStrike">
                <a:solidFill>
                  <a:srgbClr val="000000"/>
                </a:solidFill>
                <a:latin typeface="Times New Roman"/>
                <a:ea typeface="Times New Roman"/>
              </a:rPr>
              <a:t> or </a:t>
            </a:r>
            <a:r>
              <a:rPr b="1" lang="en-US" sz="1600" spc="-1" strike="noStrike">
                <a:solidFill>
                  <a:srgbClr val="000000"/>
                </a:solidFill>
                <a:latin typeface="Courier New"/>
                <a:ea typeface="Times New Roman"/>
              </a:rPr>
              <a:t>==.</a:t>
            </a:r>
            <a:endParaRPr b="0" lang="en-US" sz="1600" spc="-1" strike="noStrike">
              <a:solidFill>
                <a:srgbClr val="000000"/>
              </a:solidFill>
              <a:latin typeface="Arial"/>
            </a:endParaRPr>
          </a:p>
          <a:p>
            <a:pPr marL="1600200" indent="-1600200">
              <a:lnSpc>
                <a:spcPct val="100000"/>
              </a:lnSpc>
              <a:spcBef>
                <a:spcPts val="601"/>
              </a:spcBef>
              <a:spcAft>
                <a:spcPts val="901"/>
              </a:spcAft>
              <a:buNone/>
              <a:tabLst>
                <a:tab algn="l" pos="0"/>
              </a:tabLst>
            </a:pPr>
            <a:r>
              <a:rPr b="0" lang="en-US" sz="2000" spc="-1" strike="noStrike">
                <a:solidFill>
                  <a:srgbClr val="000000"/>
                </a:solidFill>
                <a:latin typeface="Times New Roman"/>
                <a:ea typeface="Times New Roman"/>
              </a:rPr>
              <a:t>Class</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 class that’s defined within the class.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434"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35"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36"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B4C12F23-3016-43A9-8D61-B5CFF6D58D51}"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914400" y="624960"/>
            <a:ext cx="7314840" cy="369000"/>
          </a:xfrm>
          <a:prstGeom prst="rect">
            <a:avLst/>
          </a:prstGeom>
          <a:noFill/>
          <a:ln w="0">
            <a:noFill/>
          </a:ln>
        </p:spPr>
        <p:txBody>
          <a:bodyPr numCol="1" spcCol="0" lIns="0" rIns="0" tIns="0" bIns="0" anchor="ctr">
            <a:noAutofit/>
          </a:bodyPr>
          <a:p>
            <a:pPr>
              <a:lnSpc>
                <a:spcPct val="100000"/>
              </a:lnSpc>
              <a:spcAft>
                <a:spcPts val="601"/>
              </a:spcAft>
              <a:buNone/>
              <a:tabLst>
                <a:tab algn="l" pos="1371600"/>
              </a:tabLst>
            </a:pPr>
            <a:r>
              <a:rPr b="1" lang="en-US" sz="2400" spc="-1" strike="noStrike">
                <a:solidFill>
                  <a:srgbClr val="000099"/>
                </a:solidFill>
                <a:latin typeface="Arial"/>
                <a:ea typeface="Times New Roman"/>
              </a:rPr>
              <a:t>Class and object concepts</a:t>
            </a:r>
            <a:endParaRPr b="0" lang="en-US" sz="2400" spc="-1" strike="noStrike">
              <a:solidFill>
                <a:srgbClr val="000000"/>
              </a:solidFill>
              <a:latin typeface="Times New Roman"/>
            </a:endParaRPr>
          </a:p>
        </p:txBody>
      </p:sp>
      <p:sp>
        <p:nvSpPr>
          <p:cNvPr id="438" name="PlaceHolder 2"/>
          <p:cNvSpPr>
            <a:spLocks noGrp="1"/>
          </p:cNvSpPr>
          <p:nvPr>
            <p:ph/>
          </p:nvPr>
        </p:nvSpPr>
        <p:spPr>
          <a:xfrm>
            <a:off x="838080" y="1066680"/>
            <a:ext cx="7391160" cy="4876560"/>
          </a:xfrm>
          <a:prstGeom prst="rect">
            <a:avLst/>
          </a:prstGeom>
          <a:noFill/>
          <a:ln w="0">
            <a:noFill/>
          </a:ln>
        </p:spPr>
        <p:txBody>
          <a:bodyPr numCol="1" spcCol="0" anchor="t">
            <a:noAutofit/>
          </a:bodyPr>
          <a:p>
            <a:pPr marL="343080" indent="-343080">
              <a:lnSpc>
                <a:spcPct val="100000"/>
              </a:lnSpc>
              <a:spcAft>
                <a:spcPts val="601"/>
              </a:spcAft>
              <a:buClr>
                <a:srgbClr val="000000"/>
              </a:buClr>
              <a:buFont typeface="Symbol"/>
              <a:buChar char=""/>
            </a:pPr>
            <a:r>
              <a:rPr b="0" lang="en-US" sz="2000" spc="-12" strike="noStrike">
                <a:solidFill>
                  <a:srgbClr val="000000"/>
                </a:solidFill>
                <a:latin typeface="Times New Roman"/>
                <a:ea typeface="Times New Roman"/>
              </a:rPr>
              <a:t>An </a:t>
            </a:r>
            <a:r>
              <a:rPr b="0" i="1" lang="en-US" sz="2000" spc="-12" strike="noStrike">
                <a:solidFill>
                  <a:srgbClr val="000000"/>
                </a:solidFill>
                <a:latin typeface="Times New Roman"/>
                <a:ea typeface="Times New Roman"/>
              </a:rPr>
              <a:t>object</a:t>
            </a:r>
            <a:r>
              <a:rPr b="0" lang="en-US" sz="2000" spc="-12" strike="noStrike">
                <a:solidFill>
                  <a:srgbClr val="000000"/>
                </a:solidFill>
                <a:latin typeface="Times New Roman"/>
                <a:ea typeface="Times New Roman"/>
              </a:rPr>
              <a:t> is a self-contained unit that has </a:t>
            </a:r>
            <a:r>
              <a:rPr b="0" i="1" lang="en-US" sz="2000" spc="-12" strike="noStrike">
                <a:solidFill>
                  <a:srgbClr val="000000"/>
                </a:solidFill>
                <a:latin typeface="Times New Roman"/>
                <a:ea typeface="Times New Roman"/>
              </a:rPr>
              <a:t>properties</a:t>
            </a:r>
            <a:r>
              <a:rPr b="0" lang="en-US" sz="2000" spc="-12" strike="noStrike">
                <a:solidFill>
                  <a:srgbClr val="000000"/>
                </a:solidFill>
                <a:latin typeface="Times New Roman"/>
                <a:ea typeface="Times New Roman"/>
              </a:rPr>
              <a:t>, </a:t>
            </a:r>
            <a:r>
              <a:rPr b="0" i="1" lang="en-US" sz="2000" spc="-12" strike="noStrike">
                <a:solidFill>
                  <a:srgbClr val="000000"/>
                </a:solidFill>
                <a:latin typeface="Times New Roman"/>
                <a:ea typeface="Times New Roman"/>
              </a:rPr>
              <a:t>methods</a:t>
            </a:r>
            <a:r>
              <a:rPr b="0" lang="en-US" sz="2000" spc="-12" strike="noStrike">
                <a:solidFill>
                  <a:srgbClr val="000000"/>
                </a:solidFill>
                <a:latin typeface="Times New Roman"/>
                <a:ea typeface="Times New Roman"/>
              </a:rPr>
              <a:t>, and other </a:t>
            </a:r>
            <a:r>
              <a:rPr b="0" i="1" lang="en-US" sz="2000" spc="-12" strike="noStrike">
                <a:solidFill>
                  <a:srgbClr val="000000"/>
                </a:solidFill>
                <a:latin typeface="Times New Roman"/>
                <a:ea typeface="Times New Roman"/>
              </a:rPr>
              <a:t>members</a:t>
            </a:r>
            <a:r>
              <a:rPr b="0" lang="en-US" sz="2000" spc="-12" strike="noStrike">
                <a:solidFill>
                  <a:srgbClr val="000000"/>
                </a:solidFill>
                <a:latin typeface="Times New Roman"/>
                <a:ea typeface="Times New Roman"/>
              </a:rPr>
              <a:t>. A </a:t>
            </a:r>
            <a:r>
              <a:rPr b="0" i="1" lang="en-US" sz="2000" spc="-12" strike="noStrike">
                <a:solidFill>
                  <a:srgbClr val="000000"/>
                </a:solidFill>
                <a:latin typeface="Times New Roman"/>
                <a:ea typeface="Times New Roman"/>
              </a:rPr>
              <a:t>class</a:t>
            </a:r>
            <a:r>
              <a:rPr b="0" lang="en-US" sz="2000" spc="-12" strike="noStrike">
                <a:solidFill>
                  <a:srgbClr val="000000"/>
                </a:solidFill>
                <a:latin typeface="Times New Roman"/>
                <a:ea typeface="Times New Roman"/>
              </a:rPr>
              <a:t> contains the code that defines the members of an object.</a:t>
            </a:r>
            <a:endParaRPr b="0" lang="en-US" sz="2000" spc="-1" strike="noStrike">
              <a:solidFill>
                <a:srgbClr val="000000"/>
              </a:solidFill>
              <a:latin typeface="Arial"/>
            </a:endParaRPr>
          </a:p>
          <a:p>
            <a:pPr marL="343080" indent="-343080">
              <a:lnSpc>
                <a:spcPct val="100000"/>
              </a:lnSpc>
              <a:spcAft>
                <a:spcPts val="601"/>
              </a:spcAft>
              <a:buClr>
                <a:srgbClr val="000000"/>
              </a:buClr>
              <a:buFont typeface="Symbol"/>
              <a:buChar char=""/>
            </a:pPr>
            <a:r>
              <a:rPr b="0" lang="en-US" sz="2000" spc="-12" strike="noStrike">
                <a:solidFill>
                  <a:srgbClr val="000000"/>
                </a:solidFill>
                <a:latin typeface="Times New Roman"/>
                <a:ea typeface="Times New Roman"/>
              </a:rPr>
              <a:t>An object is an </a:t>
            </a:r>
            <a:r>
              <a:rPr b="0" i="1" lang="en-US" sz="2000" spc="-12" strike="noStrike">
                <a:solidFill>
                  <a:srgbClr val="000000"/>
                </a:solidFill>
                <a:latin typeface="Times New Roman"/>
                <a:ea typeface="Times New Roman"/>
              </a:rPr>
              <a:t>instance</a:t>
            </a:r>
            <a:r>
              <a:rPr b="0" lang="en-US" sz="2000" spc="-12" strike="noStrike">
                <a:solidFill>
                  <a:srgbClr val="000000"/>
                </a:solidFill>
                <a:latin typeface="Times New Roman"/>
                <a:ea typeface="Times New Roman"/>
              </a:rPr>
              <a:t> of a class, and the process of creating an object is called </a:t>
            </a:r>
            <a:r>
              <a:rPr b="0" i="1" lang="en-US" sz="2000" spc="-12" strike="noStrike">
                <a:solidFill>
                  <a:srgbClr val="000000"/>
                </a:solidFill>
                <a:latin typeface="Times New Roman"/>
                <a:ea typeface="Times New Roman"/>
              </a:rPr>
              <a:t>instantiation</a:t>
            </a:r>
            <a:r>
              <a:rPr b="0" lang="en-US" sz="2000" spc="-12" strike="noStrike">
                <a:solidFill>
                  <a:srgbClr val="000000"/>
                </a:solidFill>
                <a:latin typeface="Times New Roman"/>
                <a:ea typeface="Times New Roman"/>
              </a:rPr>
              <a:t>.</a:t>
            </a:r>
            <a:endParaRPr b="0" lang="en-US" sz="2000" spc="-1" strike="noStrike">
              <a:solidFill>
                <a:srgbClr val="000000"/>
              </a:solidFill>
              <a:latin typeface="Arial"/>
            </a:endParaRPr>
          </a:p>
          <a:p>
            <a:pPr marL="343080" indent="-343080">
              <a:lnSpc>
                <a:spcPct val="100000"/>
              </a:lnSpc>
              <a:spcAft>
                <a:spcPts val="601"/>
              </a:spcAft>
              <a:buClr>
                <a:srgbClr val="000000"/>
              </a:buClr>
              <a:buFont typeface="Symbol"/>
              <a:buChar char=""/>
            </a:pPr>
            <a:r>
              <a:rPr b="0" i="1" lang="en-US" sz="2000" spc="-12" strike="noStrike">
                <a:solidFill>
                  <a:srgbClr val="000000"/>
                </a:solidFill>
                <a:latin typeface="Times New Roman"/>
                <a:ea typeface="Times New Roman"/>
              </a:rPr>
              <a:t>Encapsulation</a:t>
            </a:r>
            <a:r>
              <a:rPr b="0" lang="en-US" sz="2000" spc="-12" strike="noStrike">
                <a:solidFill>
                  <a:srgbClr val="000000"/>
                </a:solidFill>
                <a:latin typeface="Times New Roman"/>
                <a:ea typeface="Times New Roman"/>
              </a:rPr>
              <a:t> is one of the fundamental concepts of object-oriented programming. It lets you control the data and operations within a class that are exposed to other classes.</a:t>
            </a:r>
            <a:endParaRPr b="0" lang="en-US" sz="2000" spc="-1" strike="noStrike">
              <a:solidFill>
                <a:srgbClr val="000000"/>
              </a:solidFill>
              <a:latin typeface="Arial"/>
            </a:endParaRPr>
          </a:p>
          <a:p>
            <a:pPr marL="343080" indent="-343080">
              <a:lnSpc>
                <a:spcPct val="100000"/>
              </a:lnSpc>
              <a:spcAft>
                <a:spcPts val="601"/>
              </a:spcAft>
              <a:buClr>
                <a:srgbClr val="000000"/>
              </a:buClr>
              <a:buFont typeface="Symbol"/>
              <a:buChar char=""/>
            </a:pPr>
            <a:r>
              <a:rPr b="0" lang="en-US" sz="2000" spc="-12" strike="noStrike">
                <a:solidFill>
                  <a:srgbClr val="000000"/>
                </a:solidFill>
                <a:latin typeface="Times New Roman"/>
                <a:ea typeface="Times New Roman"/>
              </a:rPr>
              <a:t>The data of a class is typically encapsulated within a class using </a:t>
            </a:r>
            <a:r>
              <a:rPr b="0" i="1" lang="en-US" sz="2000" spc="-12" strike="noStrike">
                <a:solidFill>
                  <a:srgbClr val="000000"/>
                </a:solidFill>
                <a:latin typeface="Times New Roman"/>
                <a:ea typeface="Times New Roman"/>
              </a:rPr>
              <a:t>data hiding</a:t>
            </a:r>
            <a:r>
              <a:rPr b="0" lang="en-US" sz="2000" spc="-12" strike="noStrike">
                <a:solidFill>
                  <a:srgbClr val="000000"/>
                </a:solidFill>
                <a:latin typeface="Times New Roman"/>
                <a:ea typeface="Times New Roman"/>
              </a:rPr>
              <a:t>. In addition, the code that performs operations within the class is encapsulated so it can be changed without changing the way other classes use it.</a:t>
            </a:r>
            <a:endParaRPr b="0" lang="en-US" sz="2000" spc="-1" strike="noStrike">
              <a:solidFill>
                <a:srgbClr val="000000"/>
              </a:solidFill>
              <a:latin typeface="Arial"/>
            </a:endParaRPr>
          </a:p>
          <a:p>
            <a:pPr marL="343080" indent="-343080">
              <a:lnSpc>
                <a:spcPct val="100000"/>
              </a:lnSpc>
              <a:spcAft>
                <a:spcPts val="601"/>
              </a:spcAft>
              <a:buClr>
                <a:srgbClr val="000000"/>
              </a:buClr>
              <a:buFont typeface="Symbol"/>
              <a:buChar char=""/>
            </a:pPr>
            <a:r>
              <a:rPr b="0" lang="en-US" sz="2000" spc="-12" strike="noStrike">
                <a:solidFill>
                  <a:srgbClr val="000000"/>
                </a:solidFill>
                <a:latin typeface="Times New Roman"/>
                <a:ea typeface="Times New Roman"/>
              </a:rPr>
              <a:t>Although a class can have many different types of members, most of the classes you create will have just properties, methods, and constructors.</a:t>
            </a:r>
            <a:endParaRPr b="0" lang="en-US" sz="2000" spc="-1" strike="noStrike">
              <a:solidFill>
                <a:srgbClr val="000000"/>
              </a:solidFill>
              <a:latin typeface="Arial"/>
            </a:endParaRPr>
          </a:p>
          <a:p>
            <a:pPr>
              <a:lnSpc>
                <a:spcPct val="100000"/>
              </a:lnSpc>
              <a:spcBef>
                <a:spcPts val="400"/>
              </a:spcBef>
              <a:buNone/>
              <a:tabLst>
                <a:tab algn="l" pos="0"/>
              </a:tabLst>
            </a:pPr>
            <a:endParaRPr b="0" lang="en-US" sz="2000" spc="-1" strike="noStrike">
              <a:solidFill>
                <a:srgbClr val="000000"/>
              </a:solidFill>
              <a:latin typeface="Arial"/>
            </a:endParaRPr>
          </a:p>
        </p:txBody>
      </p:sp>
      <p:sp>
        <p:nvSpPr>
          <p:cNvPr id="439" name="PlaceHolder 3"/>
          <p:cNvSpPr>
            <a:spLocks noGrp="1"/>
          </p:cNvSpPr>
          <p:nvPr>
            <p:ph type="dt"/>
          </p:nvPr>
        </p:nvSpPr>
        <p:spPr>
          <a:xfrm>
            <a:off x="2743200" y="6248520"/>
            <a:ext cx="3657240" cy="456840"/>
          </a:xfrm>
          <a:prstGeom prst="rect">
            <a:avLst/>
          </a:prstGeom>
          <a:noFill/>
          <a:ln w="0">
            <a:noFill/>
          </a:ln>
        </p:spPr>
        <p:txBody>
          <a:bodyPr numCol="1" spcCol="0" anchor="b">
            <a:noAutofit/>
          </a:bodyPr>
          <a:p>
            <a:pPr algn="ctr">
              <a:lnSpc>
                <a:spcPct val="100000"/>
              </a:lnSpc>
              <a:buNone/>
            </a:pPr>
            <a:r>
              <a:rPr b="1" i="1" lang="en-US" sz="1800" spc="-1" strike="noStrike">
                <a:solidFill>
                  <a:srgbClr val="ffffff"/>
                </a:solidFill>
                <a:latin typeface="Arial Narrow"/>
              </a:rPr>
              <a:t>Murach's C# (7th Edition)</a:t>
            </a:r>
            <a:endParaRPr b="0" lang="en-US" sz="1800" spc="-1" strike="noStrike">
              <a:latin typeface="Times New Roman"/>
            </a:endParaRPr>
          </a:p>
        </p:txBody>
      </p:sp>
      <p:sp>
        <p:nvSpPr>
          <p:cNvPr id="440" name="PlaceHolder 4"/>
          <p:cNvSpPr>
            <a:spLocks noGrp="1"/>
          </p:cNvSpPr>
          <p:nvPr>
            <p:ph type="ftr"/>
          </p:nvPr>
        </p:nvSpPr>
        <p:spPr>
          <a:xfrm>
            <a:off x="76320" y="6248520"/>
            <a:ext cx="2742840" cy="456840"/>
          </a:xfrm>
          <a:prstGeom prst="rect">
            <a:avLst/>
          </a:prstGeom>
          <a:noFill/>
          <a:ln w="0">
            <a:noFill/>
          </a:ln>
        </p:spPr>
        <p:txBody>
          <a:bodyPr numCol="1" spcCol="0" anchor="b">
            <a:noAutofit/>
          </a:bodyPr>
          <a:p>
            <a:pPr algn="ctr">
              <a:lnSpc>
                <a:spcPct val="100000"/>
              </a:lnSpc>
              <a:buNone/>
            </a:pPr>
            <a:r>
              <a:rPr b="0" lang="en-US" sz="500" spc="-1" strike="noStrike">
                <a:solidFill>
                  <a:srgbClr val="ffffff"/>
                </a:solidFill>
                <a:latin typeface="Arial Narrow"/>
              </a:rPr>
              <a:t>© 2020, Mike Murach &amp; Associates, Inc.</a:t>
            </a:r>
            <a:endParaRPr b="0" lang="en-US" sz="500" spc="-1" strike="noStrike">
              <a:latin typeface="Times New Roman"/>
            </a:endParaRPr>
          </a:p>
        </p:txBody>
      </p:sp>
      <p:sp>
        <p:nvSpPr>
          <p:cNvPr id="441" name="PlaceHolder 5"/>
          <p:cNvSpPr>
            <a:spLocks noGrp="1"/>
          </p:cNvSpPr>
          <p:nvPr>
            <p:ph type="sldNum"/>
          </p:nvPr>
        </p:nvSpPr>
        <p:spPr>
          <a:xfrm>
            <a:off x="6629400" y="6248520"/>
            <a:ext cx="1904760" cy="456840"/>
          </a:xfrm>
          <a:prstGeom prst="rect">
            <a:avLst/>
          </a:prstGeom>
          <a:noFill/>
          <a:ln w="0">
            <a:noFill/>
          </a:ln>
        </p:spPr>
        <p:txBody>
          <a:bodyPr numCol="1" spcCol="0" anchor="b">
            <a:noAutofit/>
          </a:bodyPr>
          <a:p>
            <a:pPr>
              <a:lnSpc>
                <a:spcPct val="100000"/>
              </a:lnSpc>
              <a:buNone/>
            </a:pPr>
            <a:endParaRPr b="0" lang="en-US" sz="900" spc="-1" strike="noStrike">
              <a:latin typeface="Times New Roman"/>
            </a:endParaRPr>
          </a:p>
          <a:p>
            <a:pPr algn="r">
              <a:lnSpc>
                <a:spcPct val="100000"/>
              </a:lnSpc>
              <a:buNone/>
            </a:pPr>
            <a:r>
              <a:rPr b="0" lang="en-US" sz="900" spc="-1" strike="noStrike">
                <a:solidFill>
                  <a:srgbClr val="ffffff"/>
                </a:solidFill>
                <a:latin typeface="Arial Narrow"/>
              </a:rPr>
              <a:t>C12, Slide </a:t>
            </a:r>
            <a:fld id="{8DDA0F7B-CF29-4D47-A353-34C9AF0B0897}" type="slidenum">
              <a:rPr b="0" lang="en-US" sz="900" spc="-1" strike="noStrike">
                <a:solidFill>
                  <a:srgbClr val="ffffff"/>
                </a:solidFill>
                <a:latin typeface="Arial Narrow"/>
              </a:rPr>
              <a:t>&lt;number&gt;</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MMA accessible slides</Template>
  <TotalTime>210</TotalTime>
  <Application>LibreOffice/7.2.5.2$Windows_X86_64 LibreOffice_project/499f9727c189e6ef3471021d6132d4c694f357e5</Application>
  <AppVersion>15.0000</AppVers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2020-12-14T18:59:48Z</dcterms:created>
  <dc:creator>Bethany Cabrera</dc:creator>
  <dc:description/>
  <dc:language>en-US</dc:language>
  <cp:lastModifiedBy/>
  <cp:lastPrinted>2016-01-14T23:03:16Z</cp:lastPrinted>
  <dcterms:modified xsi:type="dcterms:W3CDTF">2022-03-17T08:34:00Z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r8>78</vt:r8>
  </property>
</Properties>
</file>