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20b53ca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20b53ca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20b53ca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20b53ca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20b53ca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20b53ca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s gratis : código, codificación, computadora, datos ...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613700" y="1644350"/>
            <a:ext cx="5350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M4 AE1 Tecnologías de base de datos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215725" y="4224000"/>
            <a:ext cx="385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Jonathan Vásquez 2025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s gratis : código, codificación, computadora, datos ...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182875" y="139000"/>
            <a:ext cx="8858700" cy="16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>
                <a:solidFill>
                  <a:schemeClr val="lt1"/>
                </a:solidFill>
              </a:rPr>
              <a:t>1. Descripción del Caso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Imaginemos una tienda online de gran escala llamada </a:t>
            </a:r>
            <a:r>
              <a:rPr i="1" lang="es-419" sz="1100">
                <a:solidFill>
                  <a:schemeClr val="lt1"/>
                </a:solidFill>
              </a:rPr>
              <a:t>ShopMax</a:t>
            </a:r>
            <a:r>
              <a:rPr lang="es-419" sz="1100">
                <a:solidFill>
                  <a:schemeClr val="lt1"/>
                </a:solidFill>
              </a:rPr>
              <a:t>, que vende productos electrónicos, ropa y artículos para el hogar a nivel internacional. Cuenta con millones de usuarios activos diarios, múltiples transacciones por segundo y una estructura de catálogo con constantes actualizaciones. Además, posee centros de distribución en distintas regiones, y opera en fechas clave con picos de tráfico, como el Black Friday o el Cyber Monday.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4089175" y="2245700"/>
            <a:ext cx="4895100" cy="26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419" sz="1100">
                <a:solidFill>
                  <a:schemeClr val="lt1"/>
                </a:solidFill>
              </a:rPr>
              <a:t>2. Requisitos Clave</a:t>
            </a:r>
            <a:endParaRPr b="1" sz="1100"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s-419" sz="1100">
                <a:solidFill>
                  <a:schemeClr val="lt1"/>
                </a:solidFill>
              </a:rPr>
              <a:t>Volumen de Datos</a:t>
            </a:r>
            <a:r>
              <a:rPr lang="es-419" sz="1100">
                <a:solidFill>
                  <a:schemeClr val="lt1"/>
                </a:solidFill>
              </a:rPr>
              <a:t>: Altísimo, tanto en el catálogo de productos como en los datos de usuarios, inventarios, órdenes y registros de navegación.</a:t>
            </a:r>
            <a:br>
              <a:rPr lang="es-419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s-419" sz="1100">
                <a:solidFill>
                  <a:schemeClr val="lt1"/>
                </a:solidFill>
              </a:rPr>
              <a:t>Alta Disponibilidad</a:t>
            </a:r>
            <a:r>
              <a:rPr lang="es-419" sz="1100">
                <a:solidFill>
                  <a:schemeClr val="lt1"/>
                </a:solidFill>
              </a:rPr>
              <a:t>: Necesita estar en línea las 24 horas del día, 7 días a la semana, sin interrupciones.</a:t>
            </a:r>
            <a:br>
              <a:rPr lang="es-419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s-419" sz="1100">
                <a:solidFill>
                  <a:schemeClr val="lt1"/>
                </a:solidFill>
              </a:rPr>
              <a:t>Escalabilidad horizontal</a:t>
            </a:r>
            <a:r>
              <a:rPr lang="es-419" sz="1100">
                <a:solidFill>
                  <a:schemeClr val="lt1"/>
                </a:solidFill>
              </a:rPr>
              <a:t>: Se requiere la capacidad de escalar fácilmente a medida que aumenta el tráfico.</a:t>
            </a:r>
            <a:br>
              <a:rPr lang="es-419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s-419" sz="1100">
                <a:solidFill>
                  <a:schemeClr val="lt1"/>
                </a:solidFill>
              </a:rPr>
              <a:t>Velocidad de Lectura/Escritura</a:t>
            </a:r>
            <a:r>
              <a:rPr lang="es-419" sz="1100">
                <a:solidFill>
                  <a:schemeClr val="lt1"/>
                </a:solidFill>
              </a:rPr>
              <a:t>: Se deben realizar múltiples operaciones simultáneas con baja latencia.</a:t>
            </a:r>
            <a:br>
              <a:rPr lang="es-419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s-419" sz="1100">
                <a:solidFill>
                  <a:schemeClr val="lt1"/>
                </a:solidFill>
              </a:rPr>
              <a:t>Consistencia Eventual Aceptable</a:t>
            </a:r>
            <a:r>
              <a:rPr lang="es-419" sz="1100">
                <a:solidFill>
                  <a:schemeClr val="lt1"/>
                </a:solidFill>
              </a:rPr>
              <a:t>: Es aceptable que ciertos datos (como el stock mostrado) se actualicen con ligera demora mientras se garantiza rendimiento.</a:t>
            </a: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s gratis : código, codificación, computadora, datos ...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ctrTitle"/>
          </p:nvPr>
        </p:nvSpPr>
        <p:spPr>
          <a:xfrm>
            <a:off x="342325" y="292450"/>
            <a:ext cx="3102900" cy="15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3. Tipo de Base de Datos Seleccionado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Se opta por una base de datos </a:t>
            </a:r>
            <a:r>
              <a:rPr b="1" lang="es-419" sz="1100">
                <a:solidFill>
                  <a:schemeClr val="lt1"/>
                </a:solidFill>
              </a:rPr>
              <a:t>NoSQL</a:t>
            </a:r>
            <a:r>
              <a:rPr lang="es-419" sz="1100">
                <a:solidFill>
                  <a:schemeClr val="lt1"/>
                </a:solidFill>
              </a:rPr>
              <a:t>, específicamente una orientada a documentos o columnas como MongoDB o Apache Cassandra.</a:t>
            </a:r>
            <a:br>
              <a:rPr lang="es-419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977850" y="886450"/>
            <a:ext cx="14643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5769400" y="36425"/>
            <a:ext cx="3102900" cy="49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419" sz="1100">
                <a:solidFill>
                  <a:schemeClr val="lt1"/>
                </a:solidFill>
              </a:rPr>
              <a:t>4. Argumento de la Decisión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Bajo el Teorema de CAP, se entiende que en un sistema distribuido como el de ShopMax, se deben priorizar dos de las tres características: Consistencia, Disponibilidad y Tolerancia a Particiones. En este caso, se priorizan Disponibilidad y Tolerancia a Particiones, lo que lleva a sacrificar cierta consistencia inmediata (aceptable en muchos escenarios de ecommerce).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solidFill>
                  <a:schemeClr val="lt1"/>
                </a:solidFill>
              </a:rPr>
              <a:t>En términos de modelos de consistencia:</a:t>
            </a:r>
            <a:endParaRPr sz="1100"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 sz="1100">
                <a:solidFill>
                  <a:schemeClr val="lt1"/>
                </a:solidFill>
              </a:rPr>
              <a:t>Las bases de datos relacionales siguen el modelo ACID (Atomicidad, Consistencia, Aislamiento, Durabilidad), ideal para operaciones bancarias o sistemas críticos donde no puede haber errores de transacción.</a:t>
            </a:r>
            <a:br>
              <a:rPr lang="es-419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 sz="1100">
                <a:solidFill>
                  <a:schemeClr val="lt1"/>
                </a:solidFill>
              </a:rPr>
              <a:t>Las bases de datos NoSQL, en cambio, siguen principios BASE (Basically Available, Soft state, Eventually consistent), lo que las hace más adecuadas para sistemas con alta carga y necesidad de tolerancia a fallos, como tiendas online de alto tráfico.</a:t>
            </a:r>
            <a:br>
              <a:rPr lang="es-419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25" y="2404500"/>
            <a:ext cx="4632675" cy="21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tos gratis : código, codificación, computadora, datos ...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ctrTitle"/>
          </p:nvPr>
        </p:nvSpPr>
        <p:spPr>
          <a:xfrm>
            <a:off x="189350" y="218550"/>
            <a:ext cx="8815500" cy="26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5. Cómo NoSQL Resuelve los Desafíos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419" sz="1100">
                <a:solidFill>
                  <a:schemeClr val="lt1"/>
                </a:solidFill>
              </a:rPr>
              <a:t>Escalabilidad Horizontal</a:t>
            </a:r>
            <a:r>
              <a:rPr lang="es-419" sz="1100">
                <a:solidFill>
                  <a:schemeClr val="lt1"/>
                </a:solidFill>
              </a:rPr>
              <a:t>: Cassandra o MongoDB permiten distribuir la carga fácilmente en múltiples nodos, agregando más capacidad a medida que crecen los datos y usuarios.</a:t>
            </a:r>
            <a:br>
              <a:rPr lang="es-419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419" sz="1100">
                <a:solidFill>
                  <a:schemeClr val="lt1"/>
                </a:solidFill>
              </a:rPr>
              <a:t>Alta Disponibilidad</a:t>
            </a:r>
            <a:r>
              <a:rPr lang="es-419" sz="1100">
                <a:solidFill>
                  <a:schemeClr val="lt1"/>
                </a:solidFill>
              </a:rPr>
              <a:t>: Gracias a la replicación automática entre nodos, el sistema puede seguir funcionando incluso si uno o varios nodos fallan.</a:t>
            </a:r>
            <a:br>
              <a:rPr lang="es-419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419" sz="1100">
                <a:solidFill>
                  <a:schemeClr val="lt1"/>
                </a:solidFill>
              </a:rPr>
              <a:t>Manejo de Grandes Volúmenes</a:t>
            </a:r>
            <a:r>
              <a:rPr lang="es-419" sz="1100">
                <a:solidFill>
                  <a:schemeClr val="lt1"/>
                </a:solidFill>
              </a:rPr>
              <a:t>: Está diseñado para manejar terabytes o petabytes de datos sin comprometer la velocidad.</a:t>
            </a:r>
            <a:br>
              <a:rPr lang="es-419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s-419" sz="1100">
                <a:solidFill>
                  <a:schemeClr val="lt1"/>
                </a:solidFill>
              </a:rPr>
              <a:t>Modelo Flexible</a:t>
            </a:r>
            <a:r>
              <a:rPr lang="es-419" sz="1100">
                <a:solidFill>
                  <a:schemeClr val="lt1"/>
                </a:solidFill>
              </a:rPr>
              <a:t>: Permite esquemas dinámicos, lo cual es útil en un entorno donde los productos pueden tener descripciones muy variadas.</a:t>
            </a:r>
            <a:br>
              <a:rPr lang="es-419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189350" y="2877750"/>
            <a:ext cx="8458500" cy="18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lt1"/>
                </a:solidFill>
              </a:rPr>
              <a:t>6. Conclusiones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Para una tienda online de gran escala como </a:t>
            </a:r>
            <a:r>
              <a:rPr i="1" lang="es-419" sz="1100">
                <a:solidFill>
                  <a:schemeClr val="lt1"/>
                </a:solidFill>
              </a:rPr>
              <a:t>ShopMax</a:t>
            </a:r>
            <a:r>
              <a:rPr lang="es-419" sz="1100">
                <a:solidFill>
                  <a:schemeClr val="lt1"/>
                </a:solidFill>
              </a:rPr>
              <a:t>, una base de datos NoSQL resulta más adecuada que una base de datos relacional tradicional. Su arquitectura distribuida, su capacidad de escalar horizontalmente y su resiliencia frente a fallos la convierten en la elección correcta. Aunque se sacrifica algo de consistencia inmediata, se gana en velocidad, disponibilidad y flexibilidad, lo cual es clave para ofrecer una experiencia fluida al usuario final.</a:t>
            </a:r>
            <a:br>
              <a:rPr lang="es-419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