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Thin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regular.fntdata"/><Relationship Id="rId22" Type="http://schemas.openxmlformats.org/officeDocument/2006/relationships/font" Target="fonts/RobotoThin-italic.fntdata"/><Relationship Id="rId21" Type="http://schemas.openxmlformats.org/officeDocument/2006/relationships/font" Target="fonts/RobotoThin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Th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799cba010_0_6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799cba010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95029b937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95029b9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95029b937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95029b9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799cba010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799cba010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710ae14fd_1_3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710ae14fd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799cba010_0_6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799cba010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31150" y="529547"/>
            <a:ext cx="8222100" cy="838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Ventas </a:t>
            </a:r>
            <a:r>
              <a:rPr lang="es-419"/>
              <a:t>Videojuegos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50" y="1577384"/>
            <a:ext cx="8292300" cy="739800"/>
          </a:xfrm>
          <a:prstGeom prst="rect">
            <a:avLst/>
          </a:prstGeom>
          <a:effectLst>
            <a:outerShdw blurRad="685800" rotWithShape="0" algn="bl" dir="5400000" dist="304800">
              <a:srgbClr val="000000">
                <a:alpha val="8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Historia de ventas de video juego a lo largo de las </a:t>
            </a:r>
            <a:r>
              <a:rPr lang="es-419"/>
              <a:t>décadas</a:t>
            </a:r>
            <a:r>
              <a:rPr lang="es-419"/>
              <a:t>, </a:t>
            </a:r>
            <a:r>
              <a:rPr lang="es-419"/>
              <a:t>cuál</a:t>
            </a:r>
            <a:r>
              <a:rPr lang="es-419"/>
              <a:t> </a:t>
            </a:r>
            <a:r>
              <a:rPr lang="es-419"/>
              <a:t>será</a:t>
            </a:r>
            <a:r>
              <a:rPr lang="es-419"/>
              <a:t> el mejor de todos?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588" y="3238313"/>
            <a:ext cx="2836026" cy="168988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40000"/>
              </a:srgbClr>
            </a:outerShdw>
          </a:effectLst>
        </p:spPr>
      </p:pic>
      <p:sp>
        <p:nvSpPr>
          <p:cNvPr id="88" name="Google Shape;88;p13"/>
          <p:cNvSpPr txBox="1"/>
          <p:nvPr/>
        </p:nvSpPr>
        <p:spPr>
          <a:xfrm>
            <a:off x="0" y="3536150"/>
            <a:ext cx="5317800" cy="16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Curso Data Science </a:t>
            </a:r>
            <a:r>
              <a:rPr lang="es-419" sz="1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Coderhouse</a:t>
            </a:r>
            <a:endParaRPr sz="18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Comisión</a:t>
            </a:r>
            <a:r>
              <a:rPr lang="es-419" sz="1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46300</a:t>
            </a:r>
            <a:endParaRPr sz="18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Tutor: Giuliano Crenna</a:t>
            </a:r>
            <a:endParaRPr sz="18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Jonathan Vásquez</a:t>
            </a:r>
            <a:endParaRPr sz="18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91375" y="41900"/>
            <a:ext cx="43959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s-419" sz="2300">
                <a:solidFill>
                  <a:srgbClr val="000000"/>
                </a:solidFill>
              </a:rPr>
              <a:t>Cantidad de Juegos por Género</a:t>
            </a:r>
            <a:endParaRPr b="1" sz="5400">
              <a:solidFill>
                <a:srgbClr val="000000"/>
              </a:solidFill>
            </a:endParaRPr>
          </a:p>
        </p:txBody>
      </p:sp>
      <p:sp>
        <p:nvSpPr>
          <p:cNvPr id="219" name="Google Shape;219;p22"/>
          <p:cNvSpPr txBox="1"/>
          <p:nvPr>
            <p:ph idx="1" type="subTitle"/>
          </p:nvPr>
        </p:nvSpPr>
        <p:spPr>
          <a:xfrm>
            <a:off x="173425" y="1121738"/>
            <a:ext cx="42318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</a:rPr>
              <a:t>De toda la variedad de juegos que existe y los distintos </a:t>
            </a:r>
            <a:r>
              <a:rPr lang="es-419" sz="1500">
                <a:solidFill>
                  <a:srgbClr val="000000"/>
                </a:solidFill>
              </a:rPr>
              <a:t>géneros</a:t>
            </a:r>
            <a:r>
              <a:rPr lang="es-419" sz="1500">
                <a:solidFill>
                  <a:srgbClr val="000000"/>
                </a:solidFill>
              </a:rPr>
              <a:t>, </a:t>
            </a:r>
            <a:r>
              <a:rPr lang="es-419" sz="1500">
                <a:solidFill>
                  <a:srgbClr val="000000"/>
                </a:solidFill>
              </a:rPr>
              <a:t>según</a:t>
            </a:r>
            <a:r>
              <a:rPr lang="es-419" sz="1500">
                <a:solidFill>
                  <a:srgbClr val="000000"/>
                </a:solidFill>
              </a:rPr>
              <a:t> el </a:t>
            </a:r>
            <a:r>
              <a:rPr lang="es-419" sz="1500">
                <a:solidFill>
                  <a:srgbClr val="000000"/>
                </a:solidFill>
              </a:rPr>
              <a:t>gráfico</a:t>
            </a:r>
            <a:r>
              <a:rPr lang="es-419" sz="1500">
                <a:solidFill>
                  <a:srgbClr val="000000"/>
                </a:solidFill>
              </a:rPr>
              <a:t> representado a la derecha, es notable como los juegos de </a:t>
            </a:r>
            <a:r>
              <a:rPr lang="es-419" sz="1500">
                <a:solidFill>
                  <a:srgbClr val="000000"/>
                </a:solidFill>
              </a:rPr>
              <a:t>acción</a:t>
            </a:r>
            <a:r>
              <a:rPr lang="es-419" sz="1500">
                <a:solidFill>
                  <a:srgbClr val="000000"/>
                </a:solidFill>
              </a:rPr>
              <a:t> son los </a:t>
            </a:r>
            <a:r>
              <a:rPr lang="es-419" sz="1500">
                <a:solidFill>
                  <a:srgbClr val="000000"/>
                </a:solidFill>
              </a:rPr>
              <a:t>más</a:t>
            </a:r>
            <a:r>
              <a:rPr lang="es-419" sz="1500">
                <a:solidFill>
                  <a:srgbClr val="000000"/>
                </a:solidFill>
              </a:rPr>
              <a:t> </a:t>
            </a:r>
            <a:r>
              <a:rPr lang="es-419" sz="1500">
                <a:solidFill>
                  <a:srgbClr val="000000"/>
                </a:solidFill>
              </a:rPr>
              <a:t>predominantes</a:t>
            </a:r>
            <a:r>
              <a:rPr lang="es-419" sz="1500">
                <a:solidFill>
                  <a:srgbClr val="000000"/>
                </a:solidFill>
              </a:rPr>
              <a:t>, seguido por los deportes, cabe resaltar que la </a:t>
            </a:r>
            <a:r>
              <a:rPr lang="es-419" sz="1500">
                <a:solidFill>
                  <a:srgbClr val="000000"/>
                </a:solidFill>
              </a:rPr>
              <a:t>acción</a:t>
            </a:r>
            <a:r>
              <a:rPr lang="es-419" sz="1500">
                <a:solidFill>
                  <a:srgbClr val="000000"/>
                </a:solidFill>
              </a:rPr>
              <a:t>, ha tomado vuelo la </a:t>
            </a:r>
            <a:r>
              <a:rPr lang="es-419" sz="1500">
                <a:solidFill>
                  <a:srgbClr val="000000"/>
                </a:solidFill>
              </a:rPr>
              <a:t>última</a:t>
            </a:r>
            <a:r>
              <a:rPr lang="es-419" sz="1500">
                <a:solidFill>
                  <a:srgbClr val="000000"/>
                </a:solidFill>
              </a:rPr>
              <a:t> </a:t>
            </a:r>
            <a:r>
              <a:rPr lang="es-419" sz="1500">
                <a:solidFill>
                  <a:srgbClr val="000000"/>
                </a:solidFill>
              </a:rPr>
              <a:t>década</a:t>
            </a:r>
            <a:r>
              <a:rPr lang="es-419" sz="1500">
                <a:solidFill>
                  <a:srgbClr val="000000"/>
                </a:solidFill>
              </a:rPr>
              <a:t>, uno de los </a:t>
            </a:r>
            <a:r>
              <a:rPr lang="es-419" sz="1500">
                <a:solidFill>
                  <a:srgbClr val="000000"/>
                </a:solidFill>
              </a:rPr>
              <a:t>más</a:t>
            </a:r>
            <a:r>
              <a:rPr lang="es-419" sz="1500">
                <a:solidFill>
                  <a:srgbClr val="000000"/>
                </a:solidFill>
              </a:rPr>
              <a:t> populares es Call Of Dutty que ha sido un juego insignia de la </a:t>
            </a:r>
            <a:r>
              <a:rPr lang="es-419" sz="1500">
                <a:solidFill>
                  <a:srgbClr val="000000"/>
                </a:solidFill>
              </a:rPr>
              <a:t>acción</a:t>
            </a:r>
            <a:r>
              <a:rPr lang="es-419" sz="1500">
                <a:solidFill>
                  <a:srgbClr val="000000"/>
                </a:solidFill>
              </a:rPr>
              <a:t> y buenos </a:t>
            </a:r>
            <a:r>
              <a:rPr lang="es-419" sz="1500">
                <a:solidFill>
                  <a:srgbClr val="000000"/>
                </a:solidFill>
              </a:rPr>
              <a:t>gráficos</a:t>
            </a:r>
            <a:r>
              <a:rPr lang="es-419" sz="1500">
                <a:solidFill>
                  <a:srgbClr val="000000"/>
                </a:solidFill>
              </a:rPr>
              <a:t>, al jugarlo en </a:t>
            </a:r>
            <a:r>
              <a:rPr lang="es-419" sz="1500">
                <a:solidFill>
                  <a:srgbClr val="000000"/>
                </a:solidFill>
              </a:rPr>
              <a:t>línea</a:t>
            </a:r>
            <a:r>
              <a:rPr lang="es-419" sz="1500">
                <a:solidFill>
                  <a:srgbClr val="000000"/>
                </a:solidFill>
              </a:rPr>
              <a:t> con otras personas se hace </a:t>
            </a:r>
            <a:r>
              <a:rPr lang="es-419" sz="1500">
                <a:solidFill>
                  <a:srgbClr val="000000"/>
                </a:solidFill>
              </a:rPr>
              <a:t>más</a:t>
            </a:r>
            <a:r>
              <a:rPr lang="es-419" sz="1500">
                <a:solidFill>
                  <a:srgbClr val="000000"/>
                </a:solidFill>
              </a:rPr>
              <a:t> interactivo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200" y="661450"/>
            <a:ext cx="4353199" cy="39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91375" y="41900"/>
            <a:ext cx="43959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s-419" sz="2300">
                <a:solidFill>
                  <a:srgbClr val="000000"/>
                </a:solidFill>
              </a:rPr>
              <a:t>Estudio de Multivariables</a:t>
            </a:r>
            <a:endParaRPr b="1" sz="5400">
              <a:solidFill>
                <a:srgbClr val="000000"/>
              </a:solidFill>
            </a:endParaRPr>
          </a:p>
        </p:txBody>
      </p:sp>
      <p:sp>
        <p:nvSpPr>
          <p:cNvPr id="226" name="Google Shape;226;p23"/>
          <p:cNvSpPr txBox="1"/>
          <p:nvPr>
            <p:ph idx="1" type="subTitle"/>
          </p:nvPr>
        </p:nvSpPr>
        <p:spPr>
          <a:xfrm>
            <a:off x="173425" y="1121738"/>
            <a:ext cx="42318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</a:rPr>
              <a:t>En un estudio multivariable, de los </a:t>
            </a:r>
            <a:r>
              <a:rPr lang="es-419" sz="1500">
                <a:solidFill>
                  <a:srgbClr val="000000"/>
                </a:solidFill>
              </a:rPr>
              <a:t>géneros</a:t>
            </a:r>
            <a:r>
              <a:rPr lang="es-419" sz="1500">
                <a:solidFill>
                  <a:srgbClr val="000000"/>
                </a:solidFill>
              </a:rPr>
              <a:t>, se logra observar como van de la mano los puntajes que le dan a los </a:t>
            </a:r>
            <a:r>
              <a:rPr lang="es-419" sz="1500">
                <a:solidFill>
                  <a:srgbClr val="000000"/>
                </a:solidFill>
              </a:rPr>
              <a:t>videojuegos</a:t>
            </a:r>
            <a:r>
              <a:rPr lang="es-419" sz="1500">
                <a:solidFill>
                  <a:srgbClr val="000000"/>
                </a:solidFill>
              </a:rPr>
              <a:t> los usuarios como los </a:t>
            </a:r>
            <a:r>
              <a:rPr lang="es-419" sz="1500">
                <a:solidFill>
                  <a:srgbClr val="000000"/>
                </a:solidFill>
              </a:rPr>
              <a:t>críticos</a:t>
            </a:r>
            <a:r>
              <a:rPr lang="es-419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250" y="899125"/>
            <a:ext cx="4291074" cy="3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311700" y="410000"/>
            <a:ext cx="41487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Gráficos</a:t>
            </a:r>
            <a:r>
              <a:rPr lang="es-419">
                <a:solidFill>
                  <a:schemeClr val="lt1"/>
                </a:solidFill>
              </a:rPr>
              <a:t> Multivariados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605494" y="1577800"/>
            <a:ext cx="8449200" cy="344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25" y="1802576"/>
            <a:ext cx="8025699" cy="307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/>
        </p:nvSpPr>
        <p:spPr>
          <a:xfrm>
            <a:off x="214800" y="1581450"/>
            <a:ext cx="87144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s-419" sz="6000"/>
              <a:t>INSIGHTS &amp;</a:t>
            </a:r>
            <a:endParaRPr sz="60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b="1" lang="es-419" sz="6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RECOMENDA</a:t>
            </a:r>
            <a:r>
              <a:rPr b="1" lang="es-419" sz="6000"/>
              <a:t>CIONES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359811" y="-103243"/>
            <a:ext cx="3886115" cy="5143517"/>
            <a:chOff x="2744034" y="1146343"/>
            <a:chExt cx="1827900" cy="2399700"/>
          </a:xfrm>
        </p:grpSpPr>
        <p:sp>
          <p:nvSpPr>
            <p:cNvPr id="245" name="Google Shape;245;p26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 txBox="1"/>
            <p:nvPr/>
          </p:nvSpPr>
          <p:spPr>
            <a:xfrm>
              <a:off x="2966452" y="1795523"/>
              <a:ext cx="1383000" cy="16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Insights</a:t>
              </a:r>
              <a:endParaRPr b="1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En este proyecto de Data Science sobre las ventas de videojuegos, se realizó un exhaustivo análisis exploratorio de datos que proporcionó una comprensión completa de las tendencias y patrones en la industria del entretenimiento interactivo. Además, mediante la implementación de modelos de machine learning como Random Forest Regressor y Decision Tree Regressor, se logró predecir con precisión las ventas globales de videojuegos y clasificar los juegos según sus clasificaciones por edad, brindando herramientas valiosas para la toma de decisiones estratégicas.</a:t>
              </a:r>
              <a:endParaRPr sz="1300">
                <a:solidFill>
                  <a:schemeClr val="lt1"/>
                </a:solidFill>
              </a:endParaRPr>
            </a:p>
          </p:txBody>
        </p:sp>
      </p:grpSp>
      <p:grpSp>
        <p:nvGrpSpPr>
          <p:cNvPr id="248" name="Google Shape;248;p26"/>
          <p:cNvGrpSpPr/>
          <p:nvPr/>
        </p:nvGrpSpPr>
        <p:grpSpPr>
          <a:xfrm>
            <a:off x="4821443" y="34"/>
            <a:ext cx="3657262" cy="5040330"/>
            <a:chOff x="4572084" y="1597469"/>
            <a:chExt cx="1827900" cy="2399700"/>
          </a:xfrm>
        </p:grpSpPr>
        <p:sp>
          <p:nvSpPr>
            <p:cNvPr id="249" name="Google Shape;249;p26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Recomendaciones</a:t>
              </a:r>
              <a:endParaRPr b="1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La validación cruzada y el análisis detallado de métricas como el Error Cuadrático Medio (MSE) y el Coeficiente de Determinación (R^2) permitieron evaluar la robustez y precisión de los modelos desarrollados. Estos hallazgos proporcionan información esencial para desarrolladores, empresas y entusiastas de los videojuegos, permitiéndoles comprender mejor el mercado, anticipar tendencias y tomar decisiones </a:t>
              </a:r>
              <a:r>
                <a:rPr lang="es-419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más</a:t>
              </a:r>
              <a:r>
                <a:rPr lang="es-419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acertadas.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33585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Puntos a Tratar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Contexto Social y Analitico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32350" y="219975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432350" y="23464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Definición</a:t>
            </a:r>
            <a:r>
              <a:rPr lang="es-419">
                <a:solidFill>
                  <a:schemeClr val="lt1"/>
                </a:solidFill>
              </a:rPr>
              <a:t> del Objetivo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32350" y="309462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432350" y="32413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Preguntas de </a:t>
            </a:r>
            <a:r>
              <a:rPr lang="es-419">
                <a:solidFill>
                  <a:schemeClr val="lt1"/>
                </a:solidFill>
              </a:rPr>
              <a:t>Interés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32350" y="398950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432350" y="4136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Análisis</a:t>
            </a:r>
            <a:r>
              <a:rPr lang="es-419">
                <a:solidFill>
                  <a:schemeClr val="lt1"/>
                </a:solidFill>
              </a:rPr>
              <a:t> y Visualizaciones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3337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3337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Insights y Recomendaciones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773050" y="1754675"/>
            <a:ext cx="2853000" cy="300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375" y="1912675"/>
            <a:ext cx="2469299" cy="2469299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14300">
              <a:srgbClr val="000000">
                <a:alpha val="50000"/>
              </a:srgbClr>
            </a:outerShdw>
            <a:reflection blurRad="0" dir="0" dist="0" endA="0" endPos="20000" fadeDir="5400012" kx="0" rotWithShape="0" algn="bl" stPos="0" sy="-100000" ky="0"/>
          </a:effectLst>
        </p:spPr>
      </p:pic>
      <p:sp>
        <p:nvSpPr>
          <p:cNvPr id="106" name="Google Shape;106;p14"/>
          <p:cNvSpPr/>
          <p:nvPr/>
        </p:nvSpPr>
        <p:spPr>
          <a:xfrm>
            <a:off x="3337350" y="226785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3337350" y="24145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Insights y Recomendaciones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9135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 Social </a:t>
            </a:r>
            <a:endParaRPr/>
          </a:p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885900" y="188400"/>
            <a:ext cx="4101900" cy="26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700"/>
              </a:spcBef>
              <a:spcAft>
                <a:spcPts val="700"/>
              </a:spcAft>
              <a:buNone/>
            </a:pPr>
            <a:r>
              <a:rPr lang="es-419" sz="1500"/>
              <a:t> En el dinámico escenario de la industria global de videojuegos, surgen interrogantes cruciales sobre la conexión entre la popularidad de un juego en distintos países y sus ventas totales, el impacto del género en el desempeño comercial y la estabilidad en los resultados financieros de los desarrolladores. ¿Cómo se traduce la aceptación local en un aumento de las ventas?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9135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 Analitico </a:t>
            </a:r>
            <a:endParaRPr/>
          </a:p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4674700" y="188400"/>
            <a:ext cx="4313400" cy="46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-Name: Nombre del Video Juego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-Platform: Plataforma de creación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-Year_of_Release: Año de Lanzamiento.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-Genre: </a:t>
            </a:r>
            <a:r>
              <a:rPr lang="es-419" sz="1200"/>
              <a:t>Género</a:t>
            </a:r>
            <a:r>
              <a:rPr lang="es-419" sz="1200"/>
              <a:t> del Video Juego.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-Publisher: Empresa Creadora del Video Juego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-NA_Sales: Ventas en EEUU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-EU_Sales: Ventas en Europa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-JP_Sales: Ventas en </a:t>
            </a:r>
            <a:r>
              <a:rPr lang="es-419" sz="1200"/>
              <a:t>Japón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-Other_Sales: Otras Ventas en el mundo.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-Global_Sales: Total de ventas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-Critic_Score: Es la evaluación agregada de un juego realizada por críticos profesionales y expertos en la industria del juego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-Critic_Count: La cantidad de </a:t>
            </a:r>
            <a:r>
              <a:rPr lang="es-419" sz="1200"/>
              <a:t>críticos</a:t>
            </a:r>
            <a:r>
              <a:rPr lang="es-419" sz="1200"/>
              <a:t> que utilizados para obtener el critic_Score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-User_Score: Es la </a:t>
            </a:r>
            <a:r>
              <a:rPr lang="es-419" sz="1200"/>
              <a:t>puntuación</a:t>
            </a:r>
            <a:r>
              <a:rPr lang="es-419" sz="1200"/>
              <a:t> otorgada por los </a:t>
            </a:r>
            <a:r>
              <a:rPr lang="es-419" sz="1200"/>
              <a:t>críticos</a:t>
            </a:r>
            <a:r>
              <a:rPr lang="es-419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-User_Count: </a:t>
            </a:r>
            <a:r>
              <a:rPr lang="es-419" sz="1200"/>
              <a:t>Número</a:t>
            </a:r>
            <a:r>
              <a:rPr lang="es-419" sz="1200"/>
              <a:t> de usuario que proporcionaron el User_Score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es-419" sz="1200"/>
              <a:t>-Developer: Responsable de crear el juego</a:t>
            </a:r>
            <a:endParaRPr sz="1500"/>
          </a:p>
        </p:txBody>
      </p:sp>
      <p:sp>
        <p:nvSpPr>
          <p:cNvPr id="120" name="Google Shape;120;p16"/>
          <p:cNvSpPr txBox="1"/>
          <p:nvPr/>
        </p:nvSpPr>
        <p:spPr>
          <a:xfrm>
            <a:off x="91350" y="1701100"/>
            <a:ext cx="3618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En este estudio, se 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evalúa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 las siguientes variables definidas a 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continuación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34500"/>
            <a:ext cx="2456600" cy="2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410000"/>
            <a:ext cx="4698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Definición</a:t>
            </a:r>
            <a:r>
              <a:rPr lang="es-419"/>
              <a:t> del Objetivo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Desafío</a:t>
            </a:r>
            <a:r>
              <a:rPr lang="es-419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7"/>
          <p:cNvSpPr txBox="1"/>
          <p:nvPr>
            <p:ph idx="4294967295" type="body"/>
          </p:nvPr>
        </p:nvSpPr>
        <p:spPr>
          <a:xfrm>
            <a:off x="432350" y="2070575"/>
            <a:ext cx="2471700" cy="1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700"/>
              </a:spcBef>
              <a:spcAft>
                <a:spcPts val="700"/>
              </a:spcAft>
              <a:buNone/>
            </a:pPr>
            <a:r>
              <a:rPr lang="es-419" sz="1500">
                <a:solidFill>
                  <a:srgbClr val="000000"/>
                </a:solidFill>
              </a:rPr>
              <a:t>Cuales son las principales </a:t>
            </a:r>
            <a:r>
              <a:rPr lang="es-419" sz="1500">
                <a:solidFill>
                  <a:srgbClr val="000000"/>
                </a:solidFill>
              </a:rPr>
              <a:t>características</a:t>
            </a:r>
            <a:r>
              <a:rPr lang="es-419" sz="1500">
                <a:solidFill>
                  <a:srgbClr val="000000"/>
                </a:solidFill>
              </a:rPr>
              <a:t> de los juegos </a:t>
            </a:r>
            <a:r>
              <a:rPr lang="es-419" sz="1500">
                <a:solidFill>
                  <a:srgbClr val="000000"/>
                </a:solidFill>
              </a:rPr>
              <a:t>más</a:t>
            </a:r>
            <a:r>
              <a:rPr lang="es-419" sz="1500">
                <a:solidFill>
                  <a:srgbClr val="000000"/>
                </a:solidFill>
              </a:rPr>
              <a:t> famosos?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174502" y="122452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4294967295" type="body"/>
          </p:nvPr>
        </p:nvSpPr>
        <p:spPr>
          <a:xfrm>
            <a:off x="5465875" y="13712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Desafío</a:t>
            </a:r>
            <a:r>
              <a:rPr lang="es-419">
                <a:solidFill>
                  <a:schemeClr val="lt1"/>
                </a:solidFill>
              </a:rPr>
              <a:t>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5318950" y="2070575"/>
            <a:ext cx="24717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</a:rPr>
              <a:t>Cómo</a:t>
            </a:r>
            <a:r>
              <a:rPr lang="es-419" sz="1500">
                <a:solidFill>
                  <a:srgbClr val="000000"/>
                </a:solidFill>
              </a:rPr>
              <a:t> se relaciona el score asignado al juego con respecto a sus ventas?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02500" y="103000"/>
            <a:ext cx="51750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Preguntas de </a:t>
            </a:r>
            <a:r>
              <a:rPr lang="es-419"/>
              <a:t>Interés</a:t>
            </a:r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139" name="Google Shape;139;p18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Pregunta</a:t>
              </a: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295050" y="2057125"/>
              <a:ext cx="17409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La Popularidad de un Video Juego en ciertos 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países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está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 relacionada con las ventas en esas regiones, 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qué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país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 consume mas Video Juegos?</a:t>
              </a:r>
              <a:endParaRPr sz="15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18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142" name="Google Shape;142;p18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Pregunta </a:t>
              </a: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2017250" y="2057125"/>
              <a:ext cx="17184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 Cual es el Top 5 de las Consolas que 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más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 usuarios obtuvieron?</a:t>
              </a:r>
              <a:endParaRPr sz="15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18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145" name="Google Shape;145;p18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Pregunta </a:t>
              </a: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3739450" y="2057125"/>
              <a:ext cx="17238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 En 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cuál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 década se han vendido 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más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videojuegos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5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" name="Google Shape;147;p18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148" name="Google Shape;148;p18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Pregunta </a:t>
              </a: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8"/>
            <p:cNvSpPr txBox="1"/>
            <p:nvPr/>
          </p:nvSpPr>
          <p:spPr>
            <a:xfrm>
              <a:off x="7183850" y="2057125"/>
              <a:ext cx="138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Top 5 de empresas creadoras de </a:t>
              </a: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videojuegos</a:t>
              </a:r>
              <a:endParaRPr sz="15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18"/>
          <p:cNvGrpSpPr/>
          <p:nvPr/>
        </p:nvGrpSpPr>
        <p:grpSpPr>
          <a:xfrm>
            <a:off x="5195350" y="1189775"/>
            <a:ext cx="2064000" cy="2169050"/>
            <a:chOff x="5195350" y="1189775"/>
            <a:chExt cx="2064000" cy="2169050"/>
          </a:xfrm>
        </p:grpSpPr>
        <p:sp>
          <p:nvSpPr>
            <p:cNvPr id="151" name="Google Shape;151;p18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Pregunta </a:t>
              </a: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5461650" y="2057125"/>
              <a:ext cx="1598700" cy="13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s-419" sz="1500">
                  <a:solidFill>
                    <a:srgbClr val="D5D5D5"/>
                  </a:solidFill>
                  <a:latin typeface="Roboto"/>
                  <a:ea typeface="Roboto"/>
                  <a:cs typeface="Roboto"/>
                  <a:sym typeface="Roboto"/>
                </a:rPr>
                <a:t>Cantidad de juegos por Género</a:t>
              </a:r>
              <a:endParaRPr sz="15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91375" y="41900"/>
            <a:ext cx="4395900" cy="15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s-419" sz="1700">
                <a:solidFill>
                  <a:srgbClr val="000000"/>
                </a:solidFill>
              </a:rPr>
              <a:t>La Popularidad de un Video Juego en ciertos países está relacionada con las ventas en esas regiones, que país consume más Video Juegos?</a:t>
            </a:r>
            <a:endParaRPr b="1" sz="4400">
              <a:solidFill>
                <a:srgbClr val="000000"/>
              </a:solidFill>
            </a:endParaRPr>
          </a:p>
        </p:txBody>
      </p:sp>
      <p:sp>
        <p:nvSpPr>
          <p:cNvPr id="158" name="Google Shape;158;p19"/>
          <p:cNvSpPr txBox="1"/>
          <p:nvPr>
            <p:ph idx="1" type="subTitle"/>
          </p:nvPr>
        </p:nvSpPr>
        <p:spPr>
          <a:xfrm>
            <a:off x="4846450" y="1662449"/>
            <a:ext cx="42318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</a:rPr>
              <a:t>La popularidad de un video juego,  va relacionado con las ventas, en este sentido podemos afirmar claramente que las ventas de juegos en </a:t>
            </a:r>
            <a:r>
              <a:rPr lang="es-419" sz="1500">
                <a:solidFill>
                  <a:schemeClr val="lt1"/>
                </a:solidFill>
              </a:rPr>
              <a:t>Norteamérica</a:t>
            </a:r>
            <a:r>
              <a:rPr lang="es-419" sz="1500">
                <a:solidFill>
                  <a:schemeClr val="lt1"/>
                </a:solidFill>
              </a:rPr>
              <a:t> fueron muy superiores al resto de regiones, haciendo un </a:t>
            </a:r>
            <a:r>
              <a:rPr lang="es-419" sz="1500">
                <a:solidFill>
                  <a:schemeClr val="lt1"/>
                </a:solidFill>
              </a:rPr>
              <a:t>máximo</a:t>
            </a:r>
            <a:r>
              <a:rPr lang="es-419" sz="1500">
                <a:solidFill>
                  <a:schemeClr val="lt1"/>
                </a:solidFill>
              </a:rPr>
              <a:t> de ventas entre los años 2005 y 2010.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13" y="1771375"/>
            <a:ext cx="4231831" cy="337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106388" y="4056370"/>
            <a:ext cx="4957035" cy="939896"/>
            <a:chOff x="1593000" y="2322568"/>
            <a:chExt cx="5957975" cy="643500"/>
          </a:xfrm>
        </p:grpSpPr>
        <p:sp>
          <p:nvSpPr>
            <p:cNvPr id="165" name="Google Shape;165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El PS2 Fue una gran consola que comenzo el juego en red por parte de play, visionario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20"/>
          <p:cNvGrpSpPr/>
          <p:nvPr/>
        </p:nvGrpSpPr>
        <p:grpSpPr>
          <a:xfrm>
            <a:off x="106388" y="3099891"/>
            <a:ext cx="4957035" cy="939896"/>
            <a:chOff x="1593000" y="2322568"/>
            <a:chExt cx="5957975" cy="643500"/>
          </a:xfrm>
        </p:grpSpPr>
        <p:sp>
          <p:nvSpPr>
            <p:cNvPr id="173" name="Google Shape;173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Wii Aunque ya </a:t>
              </a: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está</a:t>
              </a: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casi descontinuado, los de Nintendo estuvieron en la batalla con Mario Car VIII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106388" y="2143374"/>
            <a:ext cx="4957035" cy="939896"/>
            <a:chOff x="1593000" y="2322568"/>
            <a:chExt cx="5957975" cy="643500"/>
          </a:xfrm>
        </p:grpSpPr>
        <p:sp>
          <p:nvSpPr>
            <p:cNvPr id="181" name="Google Shape;181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DS Nunca se queda </a:t>
              </a: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atrás</a:t>
              </a: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con Super mario la gran marca insignia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20"/>
          <p:cNvGrpSpPr/>
          <p:nvPr/>
        </p:nvGrpSpPr>
        <p:grpSpPr>
          <a:xfrm>
            <a:off x="106388" y="1186907"/>
            <a:ext cx="4957035" cy="939896"/>
            <a:chOff x="1593000" y="2322568"/>
            <a:chExt cx="5957975" cy="643500"/>
          </a:xfrm>
        </p:grpSpPr>
        <p:sp>
          <p:nvSpPr>
            <p:cNvPr id="189" name="Google Shape;189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XBOX 360 El imperio de microsoft estuvo casi a la par con su gran juego Kinect Aventures o Halo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20"/>
          <p:cNvGrpSpPr/>
          <p:nvPr/>
        </p:nvGrpSpPr>
        <p:grpSpPr>
          <a:xfrm>
            <a:off x="106388" y="230416"/>
            <a:ext cx="4957035" cy="939896"/>
            <a:chOff x="1593000" y="2322568"/>
            <a:chExt cx="5957975" cy="643500"/>
          </a:xfrm>
        </p:grpSpPr>
        <p:sp>
          <p:nvSpPr>
            <p:cNvPr id="197" name="Google Shape;197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PS3 Teniendo como vanguardia </a:t>
              </a:r>
              <a:r>
                <a:rPr lang="es-419" sz="1000">
                  <a:solidFill>
                    <a:srgbClr val="E2EEFF"/>
                  </a:solidFill>
                </a:rPr>
                <a:t>Grand Theft Auto V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025" y="1126850"/>
            <a:ext cx="5241150" cy="386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/>
        </p:nvSpPr>
        <p:spPr>
          <a:xfrm>
            <a:off x="3362022" y="128300"/>
            <a:ext cx="54114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-419" sz="1800">
                <a:latin typeface="Roboto"/>
                <a:ea typeface="Roboto"/>
                <a:cs typeface="Roboto"/>
                <a:sym typeface="Roboto"/>
              </a:rPr>
              <a:t>Cual es el Top 5 de las Consolas que más usuarios obtuvieron?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91375" y="41900"/>
            <a:ext cx="43959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s-419" sz="2000">
                <a:solidFill>
                  <a:srgbClr val="000000"/>
                </a:solidFill>
              </a:rPr>
              <a:t>En cuál década se han vendido más Videojuegos?</a:t>
            </a:r>
            <a:endParaRPr b="1" sz="4900">
              <a:solidFill>
                <a:srgbClr val="000000"/>
              </a:solidFill>
            </a:endParaRPr>
          </a:p>
        </p:txBody>
      </p:sp>
      <p:sp>
        <p:nvSpPr>
          <p:cNvPr id="211" name="Google Shape;211;p21"/>
          <p:cNvSpPr txBox="1"/>
          <p:nvPr>
            <p:ph idx="1" type="subTitle"/>
          </p:nvPr>
        </p:nvSpPr>
        <p:spPr>
          <a:xfrm>
            <a:off x="4752700" y="1027963"/>
            <a:ext cx="42318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</a:rPr>
              <a:t>A lo largo de los años, desde que se comenzaron a crear los </a:t>
            </a:r>
            <a:r>
              <a:rPr lang="es-419" sz="1500">
                <a:solidFill>
                  <a:schemeClr val="lt1"/>
                </a:solidFill>
              </a:rPr>
              <a:t>Videojuegos</a:t>
            </a:r>
            <a:r>
              <a:rPr lang="es-419" sz="1500">
                <a:solidFill>
                  <a:schemeClr val="lt1"/>
                </a:solidFill>
              </a:rPr>
              <a:t>, como el Atari, la </a:t>
            </a:r>
            <a:r>
              <a:rPr lang="es-419" sz="1500">
                <a:solidFill>
                  <a:schemeClr val="lt1"/>
                </a:solidFill>
              </a:rPr>
              <a:t>tecnología</a:t>
            </a:r>
            <a:r>
              <a:rPr lang="es-419" sz="1500">
                <a:solidFill>
                  <a:schemeClr val="lt1"/>
                </a:solidFill>
              </a:rPr>
              <a:t> va avanzando, y por ende los juegos se van </a:t>
            </a:r>
            <a:r>
              <a:rPr lang="es-419" sz="1500">
                <a:solidFill>
                  <a:schemeClr val="lt1"/>
                </a:solidFill>
              </a:rPr>
              <a:t>comercializando</a:t>
            </a:r>
            <a:r>
              <a:rPr lang="es-419" sz="1500">
                <a:solidFill>
                  <a:schemeClr val="lt1"/>
                </a:solidFill>
              </a:rPr>
              <a:t> y adaptando a lo que los players desean, las </a:t>
            </a:r>
            <a:r>
              <a:rPr lang="es-419" sz="1500">
                <a:solidFill>
                  <a:schemeClr val="lt1"/>
                </a:solidFill>
              </a:rPr>
              <a:t>gráficas</a:t>
            </a:r>
            <a:r>
              <a:rPr lang="es-419" sz="1500">
                <a:solidFill>
                  <a:schemeClr val="lt1"/>
                </a:solidFill>
              </a:rPr>
              <a:t> mejoran y hacen que sean </a:t>
            </a:r>
            <a:r>
              <a:rPr lang="es-419" sz="1500">
                <a:solidFill>
                  <a:schemeClr val="lt1"/>
                </a:solidFill>
              </a:rPr>
              <a:t>más</a:t>
            </a:r>
            <a:r>
              <a:rPr lang="es-419" sz="1500">
                <a:solidFill>
                  <a:schemeClr val="lt1"/>
                </a:solidFill>
              </a:rPr>
              <a:t> llamativos, en el 2000 </a:t>
            </a:r>
            <a:r>
              <a:rPr lang="es-419" sz="1500">
                <a:solidFill>
                  <a:schemeClr val="lt1"/>
                </a:solidFill>
              </a:rPr>
              <a:t>comenzó</a:t>
            </a:r>
            <a:r>
              <a:rPr lang="es-419" sz="1500">
                <a:solidFill>
                  <a:schemeClr val="lt1"/>
                </a:solidFill>
              </a:rPr>
              <a:t> la </a:t>
            </a:r>
            <a:r>
              <a:rPr lang="es-419" sz="1500">
                <a:solidFill>
                  <a:schemeClr val="lt1"/>
                </a:solidFill>
              </a:rPr>
              <a:t>década</a:t>
            </a:r>
            <a:r>
              <a:rPr lang="es-419" sz="1500">
                <a:solidFill>
                  <a:schemeClr val="lt1"/>
                </a:solidFill>
              </a:rPr>
              <a:t> en la que </a:t>
            </a:r>
            <a:r>
              <a:rPr lang="es-419" sz="1500">
                <a:solidFill>
                  <a:schemeClr val="lt1"/>
                </a:solidFill>
              </a:rPr>
              <a:t>más</a:t>
            </a:r>
            <a:r>
              <a:rPr lang="es-419" sz="1500">
                <a:solidFill>
                  <a:schemeClr val="lt1"/>
                </a:solidFill>
              </a:rPr>
              <a:t> juegos se han vendido a nivel mundial,  ya sea por aumento de </a:t>
            </a:r>
            <a:r>
              <a:rPr lang="es-419" sz="1500">
                <a:solidFill>
                  <a:schemeClr val="lt1"/>
                </a:solidFill>
              </a:rPr>
              <a:t>tecnología</a:t>
            </a:r>
            <a:r>
              <a:rPr lang="es-419" sz="1500">
                <a:solidFill>
                  <a:schemeClr val="lt1"/>
                </a:solidFill>
              </a:rPr>
              <a:t> o valores de los juegos, pero es claro que </a:t>
            </a:r>
            <a:r>
              <a:rPr lang="es-419" sz="1500">
                <a:solidFill>
                  <a:schemeClr val="lt1"/>
                </a:solidFill>
              </a:rPr>
              <a:t>aumentó</a:t>
            </a:r>
            <a:r>
              <a:rPr lang="es-419" sz="1500">
                <a:solidFill>
                  <a:schemeClr val="lt1"/>
                </a:solidFill>
              </a:rPr>
              <a:t> en sobremanera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25" y="956125"/>
            <a:ext cx="4163199" cy="34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/>
        </p:nvSpPr>
        <p:spPr>
          <a:xfrm>
            <a:off x="2265000" y="4162500"/>
            <a:ext cx="547500" cy="1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