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1A"/>
    <a:srgbClr val="292929"/>
    <a:srgbClr val="1B1B1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71D63EB-0108-4984-9CF2-A52E08575BA0}"/>
              </a:ext>
            </a:extLst>
          </p:cNvPr>
          <p:cNvSpPr/>
          <p:nvPr userDrawn="1"/>
        </p:nvSpPr>
        <p:spPr>
          <a:xfrm>
            <a:off x="1524000" y="5064683"/>
            <a:ext cx="9144000" cy="435750"/>
          </a:xfrm>
          <a:prstGeom prst="roundRect">
            <a:avLst>
              <a:gd name="adj" fmla="val 5000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579F55-D31E-4927-A969-46E1FC5ABBC1}"/>
              </a:ext>
            </a:extLst>
          </p:cNvPr>
          <p:cNvSpPr/>
          <p:nvPr userDrawn="1"/>
        </p:nvSpPr>
        <p:spPr>
          <a:xfrm>
            <a:off x="5864628" y="1700484"/>
            <a:ext cx="4245032" cy="2438433"/>
          </a:xfrm>
          <a:prstGeom prst="roundRect">
            <a:avLst/>
          </a:prstGeom>
          <a:solidFill>
            <a:srgbClr val="FFA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AA5AAA-A3F5-458B-AE06-648EF35A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468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AC8BB-E6A7-414F-BA00-E799463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9A06C-E174-4500-8C2D-EF97A425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E447E-1DC9-4BF1-90D1-413050F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963A60-82C0-4A4E-BE6C-EDA4F5DC289B}"/>
              </a:ext>
            </a:extLst>
          </p:cNvPr>
          <p:cNvSpPr txBox="1"/>
          <p:nvPr userDrawn="1"/>
        </p:nvSpPr>
        <p:spPr>
          <a:xfrm>
            <a:off x="1939636" y="1654221"/>
            <a:ext cx="5187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0" b="1" dirty="0">
                <a:solidFill>
                  <a:schemeClr val="bg1"/>
                </a:solidFill>
                <a:latin typeface="+mj-lt"/>
              </a:rPr>
              <a:t>Web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4839EE-5041-4EC5-8138-46D9AF7E7871}"/>
              </a:ext>
            </a:extLst>
          </p:cNvPr>
          <p:cNvSpPr txBox="1"/>
          <p:nvPr userDrawn="1"/>
        </p:nvSpPr>
        <p:spPr>
          <a:xfrm>
            <a:off x="5864628" y="1700484"/>
            <a:ext cx="491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0" b="1" dirty="0">
                <a:latin typeface="+mj-lt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412576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FB22-1FBF-40C3-A2B4-16F1552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4781A4-23D4-4E4F-8659-D9CBCD7B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F9D9-BE5E-420D-85DD-B5B2B6F8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0C6C1-FA25-43D3-826C-0311C04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3707B-4DC4-479A-9981-F213E5F8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C2B22-182C-442E-98DA-9359582ED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B6784-6BC6-489B-9781-4168A454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20C57-0587-4163-AAA7-F8B33AC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D6804-D363-4EC2-AA56-68F994BE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BBB3B-8067-4B22-87D6-7C59FECB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ED174-057C-4907-A91E-9CED8FBD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34" y="365126"/>
            <a:ext cx="8337665" cy="1106146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DD00B-A7A3-41B6-9E2E-EA561629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27"/>
            <a:ext cx="10515600" cy="4133536"/>
          </a:xfrm>
        </p:spPr>
        <p:txBody>
          <a:bodyPr/>
          <a:lstStyle>
            <a:lvl1pPr>
              <a:buClr>
                <a:srgbClr val="80808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80808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80808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80808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80808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06EA2-AE9D-475F-B84A-CA53101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C4A0A-4EBD-4A15-B746-0F9135F5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C623-CAE0-4764-864B-95654CE6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2712C9-8233-415C-A39A-8CDDA0190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53" y="497534"/>
            <a:ext cx="2708526" cy="84041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DDD3560-F5D8-4509-92B7-903454A4CD6D}"/>
              </a:ext>
            </a:extLst>
          </p:cNvPr>
          <p:cNvSpPr/>
          <p:nvPr userDrawn="1"/>
        </p:nvSpPr>
        <p:spPr>
          <a:xfrm>
            <a:off x="0" y="1690688"/>
            <a:ext cx="12192000" cy="133322"/>
          </a:xfrm>
          <a:prstGeom prst="rect">
            <a:avLst/>
          </a:prstGeom>
          <a:solidFill>
            <a:srgbClr val="FFA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CBAA6-E36B-4774-9BCD-32C2CFC5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EE97F-0AD7-49FC-961E-7CC5EA1E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44497-2EBA-49E8-ACAF-8EF0967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D6D60-3829-4BE3-8EDF-05F7290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C4A302-893F-4763-A899-B46C150B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20A30-F0EF-40F6-987E-0049F2B3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53864-071B-4D8D-9CAC-2134B58E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F083C-02C1-401D-AE12-ED01CA10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1DD0-C1C6-4BFC-82CB-A707D00E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E4916-EC3C-4ACE-B668-5D78591A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7E311-7CCD-40B3-89B7-59BBA52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06F0-B2AC-4FD5-B808-E133AED2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BF398-9F22-4FB7-9EBF-1483F829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7329-15DA-4172-AC71-D2A33F69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7A2BA-FAA8-4DB3-9E73-0FC7FAFC2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17C539-38B1-432F-9D87-6B7147707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C679C1-1240-4EF1-9262-EE91920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7616F4-961F-4447-94A5-6886CFCC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DBE0CD-A095-4D42-952A-7A0799CB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EB610-3131-4DBC-B818-FA1A4244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2F8E7-0368-4BFC-BE32-4A1D6AA4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66D25D-552E-44AE-B874-0CDDE03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6CE8F-1329-4639-8D3F-F136D395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69FC01-C9E7-465F-B530-DE8DB7CF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138A60-578B-4586-B339-433CC7B4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0A22E5-DE9A-446A-ABD8-5AEEB2F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A2D76-7E09-423D-ADB9-D898709F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2F960-DE50-4119-A301-80F1FAFE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65B82-FD15-4446-98C4-97383BB5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DE2DD-90C0-465F-9CF2-BC17EC95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FD369E-2223-469B-A937-03809C4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A5A938-8B3E-42D4-A3F5-6EBC2579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4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2036B-1F8F-4153-9286-4481CB58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D03893-3A48-49D6-8A7E-4650F669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469CA-C365-4B8C-9A87-DAC99EAA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589470-EBFD-43B1-A07F-9E10E408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A0E987-29AC-4974-A616-16BFEB0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D2407D-F3A4-4923-9881-85FDF4B4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9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8796469-F427-4C11-B60A-C14BAED6F1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2FCC8C-DE3A-4258-89F9-0997BAE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34" y="365125"/>
            <a:ext cx="8337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92437-EA97-4AC6-8472-1225D4E2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CE942-8E50-4364-AB75-9F3B32B00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6D23-AD13-4656-9EC1-2C111EB06BA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8616D-6C65-4C77-B564-FA4C008B5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22D7A-3CD7-4290-82C0-779F01619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DDA3-8B0D-4980-A384-59E2B4EFD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A9EDB2E-77C3-4459-8016-6115F1020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Jonathan </a:t>
            </a:r>
            <a:r>
              <a:rPr lang="en-GB" dirty="0" err="1"/>
              <a:t>Vormayr</a:t>
            </a:r>
            <a:r>
              <a:rPr lang="en-GB" dirty="0"/>
              <a:t>, Markus Ortner, Jakob Zach</a:t>
            </a:r>
          </a:p>
        </p:txBody>
      </p:sp>
    </p:spTree>
    <p:extLst>
      <p:ext uri="{BB962C8B-B14F-4D97-AF65-F5344CB8AC3E}">
        <p14:creationId xmlns:p14="http://schemas.microsoft.com/office/powerpoint/2010/main" val="174415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AE893-68EC-4FC1-9956-785E911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FD7A4-282F-437F-B5AF-0687692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Undirektionaler</a:t>
            </a:r>
            <a:r>
              <a:rPr lang="en-GB" dirty="0"/>
              <a:t> </a:t>
            </a:r>
            <a:r>
              <a:rPr lang="en-GB" dirty="0" err="1"/>
              <a:t>Datenfluss</a:t>
            </a:r>
            <a:endParaRPr lang="en-GB" dirty="0"/>
          </a:p>
          <a:p>
            <a:pPr lvl="1"/>
            <a:r>
              <a:rPr lang="en-GB" dirty="0" err="1"/>
              <a:t>Vereinfacht</a:t>
            </a:r>
            <a:r>
              <a:rPr lang="en-GB" dirty="0"/>
              <a:t> Aufbau und </a:t>
            </a:r>
            <a:r>
              <a:rPr lang="en-GB" dirty="0" err="1"/>
              <a:t>Wechselwirkung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Komponenten</a:t>
            </a:r>
            <a:endParaRPr lang="en-GB" dirty="0"/>
          </a:p>
          <a:p>
            <a:pPr lvl="1"/>
            <a:r>
              <a:rPr lang="en-GB" dirty="0" err="1"/>
              <a:t>Callback-Funktionen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Eigenschaften</a:t>
            </a:r>
            <a:endParaRPr lang="en-GB" dirty="0"/>
          </a:p>
          <a:p>
            <a:r>
              <a:rPr lang="en-GB" dirty="0"/>
              <a:t>Virtual DOM und DOM-Diffing</a:t>
            </a:r>
          </a:p>
          <a:p>
            <a:pPr lvl="1"/>
            <a:r>
              <a:rPr lang="en-GB" dirty="0"/>
              <a:t>Nur die Dinge </a:t>
            </a:r>
            <a:r>
              <a:rPr lang="en-GB" dirty="0" err="1"/>
              <a:t>aktualisieren</a:t>
            </a:r>
            <a:r>
              <a:rPr lang="en-GB" dirty="0"/>
              <a:t> die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aktualisiert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müssen</a:t>
            </a:r>
            <a:endParaRPr lang="en-GB" dirty="0"/>
          </a:p>
          <a:p>
            <a:r>
              <a:rPr lang="en-GB" dirty="0"/>
              <a:t>JSX (JavaScript Syntax Extension)</a:t>
            </a:r>
          </a:p>
          <a:p>
            <a:pPr lvl="1"/>
            <a:r>
              <a:rPr lang="en-GB" dirty="0" err="1"/>
              <a:t>Optionale</a:t>
            </a:r>
            <a:r>
              <a:rPr lang="en-GB" dirty="0"/>
              <a:t> </a:t>
            </a:r>
            <a:r>
              <a:rPr lang="en-GB" dirty="0" err="1"/>
              <a:t>Erweiterung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30745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05BAD-6FBB-43C5-AA23-F832230F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Empfehlung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098BA-47D2-47BE-81F7-DA8DBBE1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Drawbacks in </a:t>
            </a:r>
            <a:r>
              <a:rPr lang="en-GB" dirty="0" err="1"/>
              <a:t>gewissen</a:t>
            </a:r>
            <a:r>
              <a:rPr lang="en-GB" dirty="0"/>
              <a:t> </a:t>
            </a:r>
            <a:r>
              <a:rPr lang="en-GB" dirty="0" err="1"/>
              <a:t>Punkten</a:t>
            </a:r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gutes</a:t>
            </a:r>
            <a:r>
              <a:rPr lang="en-GB" dirty="0"/>
              <a:t> Framework </a:t>
            </a:r>
            <a:r>
              <a:rPr lang="en-GB" dirty="0" err="1"/>
              <a:t>für</a:t>
            </a:r>
            <a:r>
              <a:rPr lang="en-GB" dirty="0"/>
              <a:t> Menschen die JS </a:t>
            </a:r>
            <a:r>
              <a:rPr lang="en-GB" dirty="0" err="1"/>
              <a:t>interresiert</a:t>
            </a:r>
            <a:endParaRPr lang="en-GB" dirty="0"/>
          </a:p>
          <a:p>
            <a:r>
              <a:rPr lang="en-GB" dirty="0" err="1"/>
              <a:t>Für</a:t>
            </a:r>
            <a:r>
              <a:rPr lang="en-GB" dirty="0"/>
              <a:t> Websites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Alternativen</a:t>
            </a:r>
            <a:r>
              <a:rPr lang="en-GB" dirty="0"/>
              <a:t> (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Angular)</a:t>
            </a:r>
          </a:p>
        </p:txBody>
      </p:sp>
    </p:spTree>
    <p:extLst>
      <p:ext uri="{BB962C8B-B14F-4D97-AF65-F5344CB8AC3E}">
        <p14:creationId xmlns:p14="http://schemas.microsoft.com/office/powerpoint/2010/main" val="10094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3E18B-B760-4797-BD5B-58B751E6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 dirty="0" err="1"/>
              <a:t>Einleitung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F850A-8B68-40C4-B553-74F74726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Framework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Erstellung</a:t>
            </a:r>
            <a:r>
              <a:rPr lang="en-GB" dirty="0"/>
              <a:t> von </a:t>
            </a:r>
            <a:r>
              <a:rPr lang="en-GB" dirty="0" err="1"/>
              <a:t>Webanwendungen</a:t>
            </a:r>
            <a:endParaRPr lang="en-GB" dirty="0"/>
          </a:p>
          <a:p>
            <a:r>
              <a:rPr lang="en-GB" dirty="0"/>
              <a:t>Von Facebook </a:t>
            </a:r>
            <a:r>
              <a:rPr lang="en-GB" dirty="0" err="1"/>
              <a:t>veröffentlicht</a:t>
            </a:r>
            <a:endParaRPr lang="en-GB" dirty="0"/>
          </a:p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UI-</a:t>
            </a:r>
            <a:r>
              <a:rPr lang="en-GB" dirty="0" err="1"/>
              <a:t>Komponenten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genommen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Framework</a:t>
            </a:r>
          </a:p>
          <a:p>
            <a:pPr lvl="1"/>
            <a:r>
              <a:rPr lang="en-GB" dirty="0" err="1"/>
              <a:t>Viele</a:t>
            </a:r>
            <a:r>
              <a:rPr lang="en-GB" dirty="0"/>
              <a:t> Helper Libraries</a:t>
            </a:r>
          </a:p>
          <a:p>
            <a:r>
              <a:rPr lang="en-GB" dirty="0"/>
              <a:t>Das V </a:t>
            </a:r>
            <a:r>
              <a:rPr lang="en-GB" dirty="0" err="1"/>
              <a:t>im</a:t>
            </a:r>
            <a:r>
              <a:rPr lang="en-GB" dirty="0"/>
              <a:t> MVC-Modell</a:t>
            </a:r>
          </a:p>
          <a:p>
            <a:r>
              <a:rPr lang="en-GB" dirty="0" err="1"/>
              <a:t>Alleine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voll</a:t>
            </a:r>
            <a:r>
              <a:rPr lang="en-GB" dirty="0"/>
              <a:t> </a:t>
            </a:r>
            <a:r>
              <a:rPr lang="en-GB" dirty="0" err="1"/>
              <a:t>funktionsfähige</a:t>
            </a:r>
            <a:r>
              <a:rPr lang="en-GB" dirty="0"/>
              <a:t> </a:t>
            </a:r>
            <a:r>
              <a:rPr lang="en-GB" dirty="0" err="1"/>
              <a:t>Anwendung</a:t>
            </a:r>
            <a:r>
              <a:rPr lang="en-GB" dirty="0"/>
              <a:t> </a:t>
            </a:r>
            <a:r>
              <a:rPr lang="en-GB" dirty="0" err="1"/>
              <a:t>erstellbar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FFDA1E-0C04-4984-9871-DC234E24DA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490" y="1860362"/>
            <a:ext cx="2614935" cy="3003054"/>
          </a:xfrm>
          <a:prstGeom prst="rect">
            <a:avLst/>
          </a:prstGeom>
          <a:noFill/>
          <a:ln w="57150">
            <a:solidFill>
              <a:srgbClr val="FFA31A"/>
            </a:solidFill>
          </a:ln>
        </p:spPr>
      </p:pic>
    </p:spTree>
    <p:extLst>
      <p:ext uri="{BB962C8B-B14F-4D97-AF65-F5344CB8AC3E}">
        <p14:creationId xmlns:p14="http://schemas.microsoft.com/office/powerpoint/2010/main" val="635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B628E-94FF-4863-BFF6-958F1AA9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4E48C-4605-46CB-B705-97918A97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Node.js und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benötigt</a:t>
            </a:r>
            <a:endParaRPr lang="en-GB" dirty="0"/>
          </a:p>
          <a:p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lvl="1"/>
            <a:r>
              <a:rPr lang="en-GB" dirty="0"/>
              <a:t>D</a:t>
            </a:r>
          </a:p>
          <a:p>
            <a:r>
              <a:rPr lang="en-GB" dirty="0"/>
              <a:t>Webserver </a:t>
            </a:r>
            <a:r>
              <a:rPr lang="en-GB" dirty="0" err="1"/>
              <a:t>starten</a:t>
            </a:r>
            <a:endParaRPr lang="en-GB" dirty="0"/>
          </a:p>
          <a:p>
            <a:pPr lvl="1"/>
            <a:r>
              <a:rPr lang="en-GB" dirty="0"/>
              <a:t>D</a:t>
            </a:r>
          </a:p>
          <a:p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öffnen</a:t>
            </a:r>
            <a:endParaRPr lang="en-GB" dirty="0"/>
          </a:p>
          <a:p>
            <a:pPr lvl="1"/>
            <a:r>
              <a:rPr lang="en-GB" dirty="0"/>
              <a:t>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FF8B3E-C453-4B5D-BA04-1CF6AEE59546}"/>
              </a:ext>
            </a:extLst>
          </p:cNvPr>
          <p:cNvPicPr/>
          <p:nvPr/>
        </p:nvPicPr>
        <p:blipFill rotWithShape="1">
          <a:blip r:embed="rId2"/>
          <a:srcRect l="1436" t="22464" r="71101" b="28043"/>
          <a:stretch/>
        </p:blipFill>
        <p:spPr bwMode="auto">
          <a:xfrm>
            <a:off x="1577132" y="3506203"/>
            <a:ext cx="3380764" cy="343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C7F807-6734-430A-ACC1-A1120F604C90}"/>
              </a:ext>
            </a:extLst>
          </p:cNvPr>
          <p:cNvPicPr/>
          <p:nvPr/>
        </p:nvPicPr>
        <p:blipFill rotWithShape="1">
          <a:blip r:embed="rId3"/>
          <a:srcRect b="25145"/>
          <a:stretch/>
        </p:blipFill>
        <p:spPr>
          <a:xfrm>
            <a:off x="1577132" y="4472230"/>
            <a:ext cx="1608455" cy="2709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6F32FEC-8E50-4025-838B-36FF8FEC12A8}"/>
              </a:ext>
            </a:extLst>
          </p:cNvPr>
          <p:cNvPicPr/>
          <p:nvPr/>
        </p:nvPicPr>
        <p:blipFill rotWithShape="1">
          <a:blip r:embed="rId4"/>
          <a:srcRect b="15468"/>
          <a:stretch/>
        </p:blipFill>
        <p:spPr bwMode="auto">
          <a:xfrm>
            <a:off x="1577132" y="5312928"/>
            <a:ext cx="1037590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73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3BFE3-16B0-489E-AE0B-E7123D42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Vorteile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74EE2-50BE-40E3-B300-82987688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Virtual DOM</a:t>
            </a:r>
          </a:p>
          <a:p>
            <a:pPr lvl="1"/>
            <a:r>
              <a:rPr lang="en-GB" dirty="0"/>
              <a:t>Muss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Veränderung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die </a:t>
            </a:r>
            <a:r>
              <a:rPr lang="en-GB" dirty="0" err="1"/>
              <a:t>ganze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neu laden</a:t>
            </a:r>
          </a:p>
          <a:p>
            <a:r>
              <a:rPr lang="en-GB" dirty="0" err="1"/>
              <a:t>Serverseitiges</a:t>
            </a:r>
            <a:r>
              <a:rPr lang="en-GB" dirty="0"/>
              <a:t> </a:t>
            </a:r>
            <a:r>
              <a:rPr lang="en-GB" dirty="0" err="1"/>
              <a:t>Rendern</a:t>
            </a:r>
            <a:endParaRPr lang="en-GB" dirty="0"/>
          </a:p>
          <a:p>
            <a:pPr lvl="1"/>
            <a:r>
              <a:rPr lang="en-GB" dirty="0" err="1"/>
              <a:t>Erhöt</a:t>
            </a:r>
            <a:r>
              <a:rPr lang="en-GB" dirty="0"/>
              <a:t> die SEO</a:t>
            </a:r>
          </a:p>
          <a:p>
            <a:r>
              <a:rPr lang="en-GB" dirty="0"/>
              <a:t>UI-Tests</a:t>
            </a:r>
          </a:p>
          <a:p>
            <a:pPr lvl="1"/>
            <a:r>
              <a:rPr lang="en-GB" dirty="0" err="1"/>
              <a:t>unterstützt</a:t>
            </a:r>
            <a:r>
              <a:rPr lang="en-GB" dirty="0"/>
              <a:t> Test driven development gut</a:t>
            </a:r>
          </a:p>
        </p:txBody>
      </p:sp>
    </p:spTree>
    <p:extLst>
      <p:ext uri="{BB962C8B-B14F-4D97-AF65-F5344CB8AC3E}">
        <p14:creationId xmlns:p14="http://schemas.microsoft.com/office/powerpoint/2010/main" val="13822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01A2-BC21-4CB1-9582-AAADB199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Nachteile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5C2D5-9809-4616-A0A3-A0B1FFCA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Nur View-Ebene</a:t>
            </a:r>
          </a:p>
          <a:p>
            <a:pPr lvl="1"/>
            <a:r>
              <a:rPr lang="en-GB" dirty="0" err="1"/>
              <a:t>Macht</a:t>
            </a:r>
            <a:r>
              <a:rPr lang="en-GB" dirty="0"/>
              <a:t> es </a:t>
            </a:r>
            <a:r>
              <a:rPr lang="en-GB" dirty="0" err="1"/>
              <a:t>zwar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All-In-One </a:t>
            </a:r>
            <a:r>
              <a:rPr lang="en-GB" dirty="0" err="1"/>
              <a:t>Lösung</a:t>
            </a:r>
            <a:endParaRPr lang="en-GB" dirty="0"/>
          </a:p>
          <a:p>
            <a:r>
              <a:rPr lang="en-GB" dirty="0" err="1"/>
              <a:t>Kein</a:t>
            </a:r>
            <a:r>
              <a:rPr lang="en-GB" dirty="0"/>
              <a:t> Event-System</a:t>
            </a:r>
          </a:p>
          <a:p>
            <a:pPr lvl="1"/>
            <a:r>
              <a:rPr lang="en-GB" dirty="0" err="1"/>
              <a:t>Erschwert</a:t>
            </a:r>
            <a:r>
              <a:rPr lang="en-GB" dirty="0"/>
              <a:t> Arbeit</a:t>
            </a:r>
          </a:p>
        </p:txBody>
      </p:sp>
    </p:spTree>
    <p:extLst>
      <p:ext uri="{BB962C8B-B14F-4D97-AF65-F5344CB8AC3E}">
        <p14:creationId xmlns:p14="http://schemas.microsoft.com/office/powerpoint/2010/main" val="420948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B1040-37AD-459F-B889-245E2C29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A8F8F-71F8-4DD0-84DA-66518665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A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Keine klare Trennung zwischen JS und HTML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A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Kommunikation zwischen Komponenten ist komisch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A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Neues Framework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de-A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Lifecycle ist suspekt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58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5FC0-3527-46F8-8B96-772C877F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Geschichte</a:t>
            </a:r>
            <a:r>
              <a:rPr lang="en-GB" dirty="0"/>
              <a:t> von React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5A40A-3AFD-4695-A9FF-1921BDDF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Von Facebook </a:t>
            </a:r>
            <a:r>
              <a:rPr lang="en-GB" dirty="0" err="1"/>
              <a:t>entwickelt</a:t>
            </a:r>
            <a:endParaRPr lang="en-GB" dirty="0"/>
          </a:p>
          <a:p>
            <a:r>
              <a:rPr lang="en-GB" dirty="0"/>
              <a:t>Auch </a:t>
            </a:r>
            <a:r>
              <a:rPr lang="en-GB" dirty="0" err="1"/>
              <a:t>für</a:t>
            </a:r>
            <a:r>
              <a:rPr lang="en-GB" dirty="0"/>
              <a:t> Instagram </a:t>
            </a:r>
            <a:r>
              <a:rPr lang="en-GB" dirty="0" err="1"/>
              <a:t>eingesetzt</a:t>
            </a:r>
            <a:endParaRPr lang="en-GB" dirty="0"/>
          </a:p>
          <a:p>
            <a:r>
              <a:rPr lang="en-GB" dirty="0"/>
              <a:t>Als Open-Source-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weitergeführt</a:t>
            </a:r>
            <a:endParaRPr lang="en-GB" dirty="0"/>
          </a:p>
          <a:p>
            <a:r>
              <a:rPr lang="en-GB" dirty="0"/>
              <a:t>React Version 16.0.0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Lizenz</a:t>
            </a:r>
            <a:r>
              <a:rPr lang="en-GB" dirty="0"/>
              <a:t> </a:t>
            </a:r>
            <a:r>
              <a:rPr lang="en-GB" dirty="0" err="1"/>
              <a:t>veröffentlicht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1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42B85-FB61-404C-AF11-E5EFD21E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BF768-E013-4042-9B28-D7419967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Reactjs.de</a:t>
            </a:r>
          </a:p>
          <a:p>
            <a:pPr lvl="1"/>
            <a:r>
              <a:rPr lang="en-GB" dirty="0"/>
              <a:t>Deutsche Community</a:t>
            </a:r>
          </a:p>
          <a:p>
            <a:pPr lvl="1"/>
            <a:r>
              <a:rPr lang="en-GB" dirty="0"/>
              <a:t>Discord Server</a:t>
            </a:r>
          </a:p>
          <a:p>
            <a:r>
              <a:rPr lang="en-GB" dirty="0"/>
              <a:t>github.com/</a:t>
            </a:r>
            <a:r>
              <a:rPr lang="en-GB" dirty="0" err="1"/>
              <a:t>reactjs</a:t>
            </a:r>
            <a:endParaRPr lang="en-GB" dirty="0"/>
          </a:p>
          <a:p>
            <a:pPr lvl="1"/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Sprachen</a:t>
            </a:r>
            <a:endParaRPr lang="en-GB" dirty="0"/>
          </a:p>
          <a:p>
            <a:r>
              <a:rPr lang="en-GB" dirty="0" err="1"/>
              <a:t>Stackoverflow</a:t>
            </a:r>
            <a:endParaRPr lang="en-GB" dirty="0"/>
          </a:p>
          <a:p>
            <a:pPr lvl="1"/>
            <a:r>
              <a:rPr lang="en-GB" dirty="0"/>
              <a:t>3,5% der </a:t>
            </a:r>
            <a:r>
              <a:rPr lang="en-GB" dirty="0" err="1"/>
              <a:t>gestellten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 dirty="0"/>
              <a:t> 2019</a:t>
            </a:r>
          </a:p>
          <a:p>
            <a:pPr lvl="1"/>
            <a:r>
              <a:rPr lang="de-AT" dirty="0"/>
              <a:t>313,171 Fragen</a:t>
            </a:r>
            <a:endParaRPr lang="en-GB" dirty="0"/>
          </a:p>
        </p:txBody>
      </p:sp>
      <p:pic>
        <p:nvPicPr>
          <p:cNvPr id="4" name="Grafik 3" descr="The Top Ten Frameworks">
            <a:extLst>
              <a:ext uri="{FF2B5EF4-FFF2-40B4-BE49-F238E27FC236}">
                <a16:creationId xmlns:a16="http://schemas.microsoft.com/office/drawing/2014/main" id="{63A73DE7-3BAE-44B5-AF28-9C00BF3B1C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20" y="1870451"/>
            <a:ext cx="4358005" cy="2922529"/>
          </a:xfrm>
          <a:prstGeom prst="rect">
            <a:avLst/>
          </a:prstGeom>
          <a:noFill/>
          <a:ln w="57150">
            <a:solidFill>
              <a:srgbClr val="FFA31A"/>
            </a:solidFill>
          </a:ln>
        </p:spPr>
      </p:pic>
    </p:spTree>
    <p:extLst>
      <p:ext uri="{BB962C8B-B14F-4D97-AF65-F5344CB8AC3E}">
        <p14:creationId xmlns:p14="http://schemas.microsoft.com/office/powerpoint/2010/main" val="9461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D46-852D-4CAE-87C2-F189801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Berühmte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F2369-9E2E-4128-9B7C-8B738416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Facebook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Netflix</a:t>
            </a:r>
          </a:p>
          <a:p>
            <a:r>
              <a:rPr lang="en-GB" dirty="0"/>
              <a:t>New York Times</a:t>
            </a:r>
          </a:p>
          <a:p>
            <a:r>
              <a:rPr lang="en-GB" dirty="0"/>
              <a:t>Asana</a:t>
            </a:r>
          </a:p>
          <a:p>
            <a:r>
              <a:rPr lang="en-GB" dirty="0" err="1"/>
              <a:t>DropBox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1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</vt:lpstr>
      <vt:lpstr>PowerPoint-Präsentation</vt:lpstr>
      <vt:lpstr>React Einleitung</vt:lpstr>
      <vt:lpstr>Projekt erstellen</vt:lpstr>
      <vt:lpstr>Vorteile</vt:lpstr>
      <vt:lpstr>Nachteile</vt:lpstr>
      <vt:lpstr>Probleme</vt:lpstr>
      <vt:lpstr>Geschichte von React</vt:lpstr>
      <vt:lpstr>Community</vt:lpstr>
      <vt:lpstr>Berühmte Applikationen</vt:lpstr>
      <vt:lpstr>Konzept</vt:lpstr>
      <vt:lpstr>Empfehlung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Zach</dc:creator>
  <cp:lastModifiedBy>Jakob Zach</cp:lastModifiedBy>
  <cp:revision>14</cp:revision>
  <dcterms:created xsi:type="dcterms:W3CDTF">2021-06-13T15:24:56Z</dcterms:created>
  <dcterms:modified xsi:type="dcterms:W3CDTF">2021-06-13T19:39:57Z</dcterms:modified>
</cp:coreProperties>
</file>