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2" r:id="rId7"/>
    <p:sldId id="261" r:id="rId8"/>
    <p:sldId id="263" r:id="rId9"/>
    <p:sldId id="264" r:id="rId10"/>
    <p:sldId id="26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9"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ker flush royal background with casino chips on green table -">
            <a:extLst>
              <a:ext uri="{FF2B5EF4-FFF2-40B4-BE49-F238E27FC236}">
                <a16:creationId xmlns:a16="http://schemas.microsoft.com/office/drawing/2014/main" id="{A21DA82E-31E8-4C50-88C7-7A8C16F6A04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1004" r="3663"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4000">
                <a:solidFill>
                  <a:schemeClr val="tx1"/>
                </a:solidFill>
              </a:rPr>
              <a:t>Probability in Poker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a:bodyPr>
          <a:lstStyle/>
          <a:p>
            <a:r>
              <a:rPr lang="en-US">
                <a:solidFill>
                  <a:schemeClr val="tx1"/>
                </a:solidFill>
              </a:rPr>
              <a:t>Jonathan Williams</a:t>
            </a: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0F9F9-CF86-4D95-B3BD-5823D68C51F1}"/>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Quick History of Poker</a:t>
            </a:r>
          </a:p>
        </p:txBody>
      </p:sp>
      <p:sp>
        <p:nvSpPr>
          <p:cNvPr id="26" name="Rectangle 25">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237286BC-A9ED-4439-9061-AB07D75425CF}"/>
              </a:ext>
            </a:extLst>
          </p:cNvPr>
          <p:cNvSpPr>
            <a:spLocks noGrp="1"/>
          </p:cNvSpPr>
          <p:nvPr>
            <p:ph idx="1"/>
          </p:nvPr>
        </p:nvSpPr>
        <p:spPr>
          <a:xfrm>
            <a:off x="581194" y="1896533"/>
            <a:ext cx="6309003" cy="3962266"/>
          </a:xfrm>
        </p:spPr>
        <p:txBody>
          <a:bodyPr>
            <a:normAutofit/>
          </a:bodyPr>
          <a:lstStyle/>
          <a:p>
            <a:r>
              <a:rPr lang="en-US" dirty="0">
                <a:solidFill>
                  <a:schemeClr val="tx2"/>
                </a:solidFill>
              </a:rPr>
              <a:t>Poker is an adapted version of the French game “</a:t>
            </a:r>
            <a:r>
              <a:rPr lang="en-US" dirty="0" err="1">
                <a:solidFill>
                  <a:schemeClr val="tx2"/>
                </a:solidFill>
              </a:rPr>
              <a:t>Poque</a:t>
            </a:r>
            <a:r>
              <a:rPr lang="en-US" dirty="0">
                <a:solidFill>
                  <a:schemeClr val="tx2"/>
                </a:solidFill>
              </a:rPr>
              <a:t>” which relied on 3 cards dealt and bluffing as key aspects of the game.</a:t>
            </a:r>
          </a:p>
          <a:p>
            <a:pPr lvl="1"/>
            <a:r>
              <a:rPr lang="en-US" dirty="0">
                <a:solidFill>
                  <a:schemeClr val="tx2"/>
                </a:solidFill>
              </a:rPr>
              <a:t>Brought over to heavily French settlements in America during the 1800s.</a:t>
            </a:r>
          </a:p>
          <a:p>
            <a:pPr lvl="1"/>
            <a:r>
              <a:rPr lang="en-US" dirty="0">
                <a:solidFill>
                  <a:schemeClr val="tx2"/>
                </a:solidFill>
              </a:rPr>
              <a:t>English speaking settlers adapted the name to “Poker.”</a:t>
            </a:r>
          </a:p>
          <a:p>
            <a:pPr lvl="1"/>
            <a:r>
              <a:rPr lang="en-US" dirty="0">
                <a:solidFill>
                  <a:schemeClr val="tx2"/>
                </a:solidFill>
              </a:rPr>
              <a:t>Eventually the game grew to include players having 5 cards for each player and by 1834, adopted the standard 52-card deck of today.</a:t>
            </a:r>
          </a:p>
          <a:p>
            <a:pPr lvl="1"/>
            <a:endParaRPr lang="en-US" dirty="0">
              <a:solidFill>
                <a:schemeClr val="tx2"/>
              </a:solidFill>
            </a:endParaRPr>
          </a:p>
        </p:txBody>
      </p:sp>
      <p:pic>
        <p:nvPicPr>
          <p:cNvPr id="4" name="Content Placeholder 3">
            <a:extLst>
              <a:ext uri="{FF2B5EF4-FFF2-40B4-BE49-F238E27FC236}">
                <a16:creationId xmlns:a16="http://schemas.microsoft.com/office/drawing/2014/main" id="{E2F789A9-5414-431C-A277-94D2F8CDDD0E}"/>
              </a:ext>
            </a:extLst>
          </p:cNvPr>
          <p:cNvPicPr>
            <a:picLocks noChangeAspect="1"/>
          </p:cNvPicPr>
          <p:nvPr/>
        </p:nvPicPr>
        <p:blipFill rotWithShape="1">
          <a:blip r:embed="rId2"/>
          <a:srcRect l="30386" r="28922" b="2"/>
          <a:stretch/>
        </p:blipFill>
        <p:spPr>
          <a:xfrm>
            <a:off x="7521283" y="10"/>
            <a:ext cx="4670717" cy="6857990"/>
          </a:xfrm>
          <a:prstGeom prst="rect">
            <a:avLst/>
          </a:prstGeom>
        </p:spPr>
      </p:pic>
    </p:spTree>
    <p:extLst>
      <p:ext uri="{BB962C8B-B14F-4D97-AF65-F5344CB8AC3E}">
        <p14:creationId xmlns:p14="http://schemas.microsoft.com/office/powerpoint/2010/main" val="226562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335C-C237-4A11-874A-322FC04BCAE3}"/>
              </a:ext>
            </a:extLst>
          </p:cNvPr>
          <p:cNvSpPr>
            <a:spLocks noGrp="1"/>
          </p:cNvSpPr>
          <p:nvPr>
            <p:ph type="title"/>
          </p:nvPr>
        </p:nvSpPr>
        <p:spPr/>
        <p:txBody>
          <a:bodyPr/>
          <a:lstStyle/>
          <a:p>
            <a:r>
              <a:rPr lang="en-US" dirty="0"/>
              <a:t>Basic Rules of Poker</a:t>
            </a:r>
          </a:p>
        </p:txBody>
      </p:sp>
      <p:sp>
        <p:nvSpPr>
          <p:cNvPr id="3" name="Content Placeholder 2">
            <a:extLst>
              <a:ext uri="{FF2B5EF4-FFF2-40B4-BE49-F238E27FC236}">
                <a16:creationId xmlns:a16="http://schemas.microsoft.com/office/drawing/2014/main" id="{A180D6AC-A838-4EE7-AEB9-C0E86982842A}"/>
              </a:ext>
            </a:extLst>
          </p:cNvPr>
          <p:cNvSpPr>
            <a:spLocks noGrp="1"/>
          </p:cNvSpPr>
          <p:nvPr>
            <p:ph idx="1"/>
          </p:nvPr>
        </p:nvSpPr>
        <p:spPr/>
        <p:txBody>
          <a:bodyPr>
            <a:normAutofit/>
          </a:bodyPr>
          <a:lstStyle/>
          <a:p>
            <a:r>
              <a:rPr lang="en-US" dirty="0"/>
              <a:t>Games used a standard 52-card deck (Sometimes with the addition of jokers).</a:t>
            </a:r>
          </a:p>
          <a:p>
            <a:r>
              <a:rPr lang="en-US" dirty="0"/>
              <a:t>Players are dealt cards and each gets a hand of 5 cards.</a:t>
            </a:r>
          </a:p>
          <a:p>
            <a:r>
              <a:rPr lang="en-US" dirty="0"/>
              <a:t>Scoring is dependent on the different matches and/or sequences of cards a player has in their hand. Certain hands are worth more than others.</a:t>
            </a:r>
          </a:p>
          <a:p>
            <a:r>
              <a:rPr lang="en-US" dirty="0"/>
              <a:t>Players go around and place bets based on their hand with the ability to bluff having a good hand.</a:t>
            </a:r>
          </a:p>
          <a:p>
            <a:pPr lvl="1"/>
            <a:r>
              <a:rPr lang="en-US" dirty="0"/>
              <a:t>They can:</a:t>
            </a:r>
          </a:p>
          <a:p>
            <a:pPr lvl="2"/>
            <a:r>
              <a:rPr lang="en-US" dirty="0"/>
              <a:t> “Call” – put the same number of chips</a:t>
            </a:r>
          </a:p>
          <a:p>
            <a:pPr lvl="2"/>
            <a:r>
              <a:rPr lang="en-US" dirty="0"/>
              <a:t>“Raise” – put in more than required amount of chips</a:t>
            </a:r>
          </a:p>
          <a:p>
            <a:pPr lvl="2"/>
            <a:r>
              <a:rPr lang="en-US" dirty="0"/>
              <a:t>“Fold” – puts no chips, discards their current hand, and is out until next dealing.</a:t>
            </a:r>
          </a:p>
        </p:txBody>
      </p:sp>
    </p:spTree>
    <p:extLst>
      <p:ext uri="{BB962C8B-B14F-4D97-AF65-F5344CB8AC3E}">
        <p14:creationId xmlns:p14="http://schemas.microsoft.com/office/powerpoint/2010/main" val="202480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464BF-26B1-46A8-97F6-F827ABC6D922}"/>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Different poker hands </a:t>
            </a:r>
          </a:p>
        </p:txBody>
      </p:sp>
      <p:sp>
        <p:nvSpPr>
          <p:cNvPr id="77" name="Rectangle 76">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6" name="Content Placeholder 2055">
            <a:extLst>
              <a:ext uri="{FF2B5EF4-FFF2-40B4-BE49-F238E27FC236}">
                <a16:creationId xmlns:a16="http://schemas.microsoft.com/office/drawing/2014/main" id="{E71AED58-4144-4D24-8CD9-C9A0E434AA53}"/>
              </a:ext>
            </a:extLst>
          </p:cNvPr>
          <p:cNvSpPr>
            <a:spLocks noGrp="1"/>
          </p:cNvSpPr>
          <p:nvPr>
            <p:ph idx="1"/>
          </p:nvPr>
        </p:nvSpPr>
        <p:spPr>
          <a:xfrm>
            <a:off x="581194" y="1896533"/>
            <a:ext cx="6309003" cy="3962266"/>
          </a:xfrm>
        </p:spPr>
        <p:txBody>
          <a:bodyPr>
            <a:normAutofit/>
          </a:bodyPr>
          <a:lstStyle/>
          <a:p>
            <a:r>
              <a:rPr lang="en-US" dirty="0">
                <a:solidFill>
                  <a:schemeClr val="tx2"/>
                </a:solidFill>
              </a:rPr>
              <a:t>With the assumption of playing with no wild cards, on the right are the different kinds of hands a player can have and ranked from best (top) to worst (bottom).</a:t>
            </a:r>
          </a:p>
          <a:p>
            <a:r>
              <a:rPr lang="en-US" dirty="0">
                <a:solidFill>
                  <a:schemeClr val="tx2"/>
                </a:solidFill>
              </a:rPr>
              <a:t>To begin to determine the probability of each hands we begin with finding the total number of possible hands using the combination method from chapter 7</a:t>
            </a:r>
          </a:p>
          <a:p>
            <a:pPr lvl="1"/>
            <a:r>
              <a:rPr lang="en-US" dirty="0">
                <a:solidFill>
                  <a:schemeClr val="tx2"/>
                </a:solidFill>
              </a:rPr>
              <a:t>C(52,5) = 52! / (5! * 47!) = 2,598,960 different total hands of 5 cards</a:t>
            </a:r>
          </a:p>
          <a:p>
            <a:pPr lvl="1"/>
            <a:r>
              <a:rPr lang="en-US" dirty="0">
                <a:solidFill>
                  <a:schemeClr val="tx2"/>
                </a:solidFill>
              </a:rPr>
              <a:t>For each type of hand we take the number of ways for each type of hand and divide by 2,598,960</a:t>
            </a:r>
          </a:p>
        </p:txBody>
      </p:sp>
      <p:pic>
        <p:nvPicPr>
          <p:cNvPr id="2052" name="Picture 4" descr="Poker hand rankings and downloadable cheat sheet">
            <a:extLst>
              <a:ext uri="{FF2B5EF4-FFF2-40B4-BE49-F238E27FC236}">
                <a16:creationId xmlns:a16="http://schemas.microsoft.com/office/drawing/2014/main" id="{E88E33F9-4E67-42F7-8F11-4AD775A122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44" t="1802" r="8094" b="10251"/>
          <a:stretch/>
        </p:blipFill>
        <p:spPr bwMode="auto">
          <a:xfrm>
            <a:off x="7521283" y="10"/>
            <a:ext cx="467071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42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464BF-26B1-46A8-97F6-F827ABC6D922}"/>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Probability of Different basic poker hands </a:t>
            </a:r>
          </a:p>
        </p:txBody>
      </p:sp>
      <p:sp>
        <p:nvSpPr>
          <p:cNvPr id="77" name="Rectangle 76">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6" name="Content Placeholder 2055">
            <a:extLst>
              <a:ext uri="{FF2B5EF4-FFF2-40B4-BE49-F238E27FC236}">
                <a16:creationId xmlns:a16="http://schemas.microsoft.com/office/drawing/2014/main" id="{E71AED58-4144-4D24-8CD9-C9A0E434AA53}"/>
              </a:ext>
            </a:extLst>
          </p:cNvPr>
          <p:cNvSpPr>
            <a:spLocks noGrp="1"/>
          </p:cNvSpPr>
          <p:nvPr>
            <p:ph idx="1"/>
          </p:nvPr>
        </p:nvSpPr>
        <p:spPr>
          <a:xfrm>
            <a:off x="581194" y="1896533"/>
            <a:ext cx="6309003" cy="4600520"/>
          </a:xfrm>
        </p:spPr>
        <p:txBody>
          <a:bodyPr>
            <a:normAutofit fontScale="92500" lnSpcReduction="20000"/>
          </a:bodyPr>
          <a:lstStyle/>
          <a:p>
            <a:r>
              <a:rPr lang="en-US" dirty="0">
                <a:solidFill>
                  <a:schemeClr val="tx2"/>
                </a:solidFill>
              </a:rPr>
              <a:t>Royal Flush</a:t>
            </a:r>
          </a:p>
          <a:p>
            <a:pPr lvl="1"/>
            <a:r>
              <a:rPr lang="en-US" dirty="0">
                <a:solidFill>
                  <a:schemeClr val="tx2"/>
                </a:solidFill>
              </a:rPr>
              <a:t>Highest Rank. Made up of a ten, Jack, Queen, King, and Ace all of the same suit (all heart, spades, diamond, club)</a:t>
            </a:r>
          </a:p>
          <a:p>
            <a:pPr lvl="1"/>
            <a:r>
              <a:rPr lang="en-US" dirty="0">
                <a:solidFill>
                  <a:schemeClr val="tx2"/>
                </a:solidFill>
              </a:rPr>
              <a:t>Odds are: 4 / 2,598,960 = 0.000153908%</a:t>
            </a:r>
          </a:p>
          <a:p>
            <a:r>
              <a:rPr lang="en-US" dirty="0">
                <a:solidFill>
                  <a:schemeClr val="tx2"/>
                </a:solidFill>
              </a:rPr>
              <a:t>Straight Flush</a:t>
            </a:r>
          </a:p>
          <a:p>
            <a:pPr lvl="1"/>
            <a:r>
              <a:rPr lang="en-US" dirty="0">
                <a:solidFill>
                  <a:schemeClr val="tx2"/>
                </a:solidFill>
              </a:rPr>
              <a:t>Hand is in sequence and matching suit</a:t>
            </a:r>
          </a:p>
          <a:p>
            <a:pPr lvl="1"/>
            <a:r>
              <a:rPr lang="en-US" dirty="0">
                <a:solidFill>
                  <a:schemeClr val="tx2"/>
                </a:solidFill>
              </a:rPr>
              <a:t>Odds are: 0.00138517%</a:t>
            </a:r>
          </a:p>
          <a:p>
            <a:r>
              <a:rPr lang="en-US" dirty="0">
                <a:solidFill>
                  <a:schemeClr val="tx2"/>
                </a:solidFill>
              </a:rPr>
              <a:t>4 of a Kind</a:t>
            </a:r>
          </a:p>
          <a:p>
            <a:pPr lvl="1"/>
            <a:r>
              <a:rPr lang="en-US" dirty="0">
                <a:solidFill>
                  <a:schemeClr val="tx2"/>
                </a:solidFill>
              </a:rPr>
              <a:t>4 of the same card (</a:t>
            </a:r>
            <a:r>
              <a:rPr lang="en-US" dirty="0" err="1">
                <a:solidFill>
                  <a:schemeClr val="tx2"/>
                </a:solidFill>
              </a:rPr>
              <a:t>ie</a:t>
            </a:r>
            <a:r>
              <a:rPr lang="en-US" dirty="0">
                <a:solidFill>
                  <a:schemeClr val="tx2"/>
                </a:solidFill>
              </a:rPr>
              <a:t>: 4 jacks and any other card)</a:t>
            </a:r>
          </a:p>
          <a:p>
            <a:pPr lvl="1"/>
            <a:r>
              <a:rPr lang="en-US" dirty="0">
                <a:solidFill>
                  <a:schemeClr val="tx2"/>
                </a:solidFill>
              </a:rPr>
              <a:t>Odds are: 0.024%</a:t>
            </a:r>
          </a:p>
          <a:p>
            <a:r>
              <a:rPr lang="en-US" dirty="0">
                <a:solidFill>
                  <a:schemeClr val="tx2"/>
                </a:solidFill>
              </a:rPr>
              <a:t>Full House</a:t>
            </a:r>
          </a:p>
          <a:p>
            <a:pPr lvl="1"/>
            <a:r>
              <a:rPr lang="en-US" dirty="0">
                <a:solidFill>
                  <a:schemeClr val="tx2"/>
                </a:solidFill>
              </a:rPr>
              <a:t>3 of one kind of card with a pair of a different type</a:t>
            </a:r>
          </a:p>
          <a:p>
            <a:pPr lvl="1"/>
            <a:r>
              <a:rPr lang="en-US" dirty="0">
                <a:solidFill>
                  <a:schemeClr val="tx2"/>
                </a:solidFill>
              </a:rPr>
              <a:t>Odds are: 0.1441%</a:t>
            </a:r>
          </a:p>
          <a:p>
            <a:r>
              <a:rPr lang="en-US" dirty="0">
                <a:solidFill>
                  <a:schemeClr val="tx2"/>
                </a:solidFill>
              </a:rPr>
              <a:t>Flush</a:t>
            </a:r>
          </a:p>
          <a:p>
            <a:pPr lvl="1"/>
            <a:r>
              <a:rPr lang="en-US" dirty="0">
                <a:solidFill>
                  <a:schemeClr val="tx2"/>
                </a:solidFill>
              </a:rPr>
              <a:t>A hand with all matching suit</a:t>
            </a:r>
          </a:p>
          <a:p>
            <a:pPr lvl="1"/>
            <a:r>
              <a:rPr lang="en-US" dirty="0">
                <a:solidFill>
                  <a:schemeClr val="tx2"/>
                </a:solidFill>
              </a:rPr>
              <a:t>Odds are: 0.1965%</a:t>
            </a:r>
          </a:p>
        </p:txBody>
      </p:sp>
      <p:pic>
        <p:nvPicPr>
          <p:cNvPr id="2052" name="Picture 4" descr="Poker hand rankings and downloadable cheat sheet">
            <a:extLst>
              <a:ext uri="{FF2B5EF4-FFF2-40B4-BE49-F238E27FC236}">
                <a16:creationId xmlns:a16="http://schemas.microsoft.com/office/drawing/2014/main" id="{E88E33F9-4E67-42F7-8F11-4AD775A122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44" t="1802" r="8094" b="10251"/>
          <a:stretch/>
        </p:blipFill>
        <p:spPr bwMode="auto">
          <a:xfrm>
            <a:off x="7521283" y="10"/>
            <a:ext cx="467071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4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464BF-26B1-46A8-97F6-F827ABC6D922}"/>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Probability of Different poker hands </a:t>
            </a:r>
          </a:p>
        </p:txBody>
      </p:sp>
      <p:sp>
        <p:nvSpPr>
          <p:cNvPr id="77" name="Rectangle 76">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6" name="Content Placeholder 2055">
            <a:extLst>
              <a:ext uri="{FF2B5EF4-FFF2-40B4-BE49-F238E27FC236}">
                <a16:creationId xmlns:a16="http://schemas.microsoft.com/office/drawing/2014/main" id="{E71AED58-4144-4D24-8CD9-C9A0E434AA53}"/>
              </a:ext>
            </a:extLst>
          </p:cNvPr>
          <p:cNvSpPr>
            <a:spLocks noGrp="1"/>
          </p:cNvSpPr>
          <p:nvPr>
            <p:ph idx="1"/>
          </p:nvPr>
        </p:nvSpPr>
        <p:spPr>
          <a:xfrm>
            <a:off x="581193" y="1715956"/>
            <a:ext cx="6309003" cy="4801046"/>
          </a:xfrm>
        </p:spPr>
        <p:txBody>
          <a:bodyPr>
            <a:normAutofit fontScale="92500" lnSpcReduction="20000"/>
          </a:bodyPr>
          <a:lstStyle/>
          <a:p>
            <a:pPr marL="0" indent="0">
              <a:buNone/>
            </a:pPr>
            <a:endParaRPr lang="en-US" dirty="0">
              <a:solidFill>
                <a:schemeClr val="tx2"/>
              </a:solidFill>
            </a:endParaRPr>
          </a:p>
          <a:p>
            <a:r>
              <a:rPr lang="en-US" dirty="0">
                <a:solidFill>
                  <a:schemeClr val="tx2"/>
                </a:solidFill>
              </a:rPr>
              <a:t>Straight</a:t>
            </a:r>
          </a:p>
          <a:p>
            <a:pPr lvl="1"/>
            <a:r>
              <a:rPr lang="en-US" dirty="0">
                <a:solidFill>
                  <a:schemeClr val="tx2"/>
                </a:solidFill>
              </a:rPr>
              <a:t>5 cards that are in sequence but not matching types</a:t>
            </a:r>
          </a:p>
          <a:p>
            <a:pPr lvl="1"/>
            <a:r>
              <a:rPr lang="en-US" dirty="0">
                <a:solidFill>
                  <a:schemeClr val="tx2"/>
                </a:solidFill>
              </a:rPr>
              <a:t>Odds are: 0.3925%</a:t>
            </a:r>
          </a:p>
          <a:p>
            <a:r>
              <a:rPr lang="en-US" dirty="0">
                <a:solidFill>
                  <a:schemeClr val="tx2"/>
                </a:solidFill>
              </a:rPr>
              <a:t>3 of a Kind</a:t>
            </a:r>
          </a:p>
          <a:p>
            <a:pPr lvl="1"/>
            <a:r>
              <a:rPr lang="en-US" dirty="0">
                <a:solidFill>
                  <a:schemeClr val="tx2"/>
                </a:solidFill>
              </a:rPr>
              <a:t>3 cards of the same kind</a:t>
            </a:r>
          </a:p>
          <a:p>
            <a:pPr lvl="1"/>
            <a:r>
              <a:rPr lang="en-US" dirty="0">
                <a:solidFill>
                  <a:schemeClr val="tx2"/>
                </a:solidFill>
              </a:rPr>
              <a:t>Odds are: 2.1129%</a:t>
            </a:r>
          </a:p>
          <a:p>
            <a:r>
              <a:rPr lang="en-US" dirty="0">
                <a:solidFill>
                  <a:schemeClr val="tx2"/>
                </a:solidFill>
              </a:rPr>
              <a:t>2 pairs</a:t>
            </a:r>
          </a:p>
          <a:p>
            <a:pPr lvl="1"/>
            <a:r>
              <a:rPr lang="en-US" dirty="0">
                <a:solidFill>
                  <a:schemeClr val="tx2"/>
                </a:solidFill>
              </a:rPr>
              <a:t>2 sets of pairs (</a:t>
            </a:r>
            <a:r>
              <a:rPr lang="en-US" dirty="0" err="1">
                <a:solidFill>
                  <a:schemeClr val="tx2"/>
                </a:solidFill>
              </a:rPr>
              <a:t>ie</a:t>
            </a:r>
            <a:r>
              <a:rPr lang="en-US" dirty="0">
                <a:solidFill>
                  <a:schemeClr val="tx2"/>
                </a:solidFill>
              </a:rPr>
              <a:t>: 2 kings and 2 aces)</a:t>
            </a:r>
          </a:p>
          <a:p>
            <a:pPr lvl="1"/>
            <a:r>
              <a:rPr lang="en-US" dirty="0">
                <a:solidFill>
                  <a:schemeClr val="tx2"/>
                </a:solidFill>
              </a:rPr>
              <a:t>Odds are: 4.7539%</a:t>
            </a:r>
          </a:p>
          <a:p>
            <a:r>
              <a:rPr lang="en-US" dirty="0">
                <a:solidFill>
                  <a:schemeClr val="tx2"/>
                </a:solidFill>
              </a:rPr>
              <a:t>Single Pair</a:t>
            </a:r>
          </a:p>
          <a:p>
            <a:pPr lvl="1"/>
            <a:r>
              <a:rPr lang="en-US" dirty="0">
                <a:solidFill>
                  <a:schemeClr val="tx2"/>
                </a:solidFill>
              </a:rPr>
              <a:t>2 cards of the same kind</a:t>
            </a:r>
          </a:p>
          <a:p>
            <a:pPr lvl="1"/>
            <a:r>
              <a:rPr lang="en-US" dirty="0">
                <a:solidFill>
                  <a:schemeClr val="tx2"/>
                </a:solidFill>
              </a:rPr>
              <a:t>Odds are: 42.2569%</a:t>
            </a:r>
          </a:p>
          <a:p>
            <a:r>
              <a:rPr lang="en-US" dirty="0">
                <a:solidFill>
                  <a:schemeClr val="tx2"/>
                </a:solidFill>
              </a:rPr>
              <a:t>High Card (none of the above)</a:t>
            </a:r>
          </a:p>
          <a:p>
            <a:pPr lvl="1"/>
            <a:r>
              <a:rPr lang="en-US" dirty="0">
                <a:solidFill>
                  <a:schemeClr val="tx2"/>
                </a:solidFill>
              </a:rPr>
              <a:t>No matches – points based on highest single card in hand</a:t>
            </a:r>
          </a:p>
          <a:p>
            <a:pPr lvl="1"/>
            <a:r>
              <a:rPr lang="en-US" dirty="0">
                <a:solidFill>
                  <a:schemeClr val="tx2"/>
                </a:solidFill>
              </a:rPr>
              <a:t>Odds are: 50.1177%</a:t>
            </a:r>
          </a:p>
        </p:txBody>
      </p:sp>
      <p:pic>
        <p:nvPicPr>
          <p:cNvPr id="2052" name="Picture 4" descr="Poker hand rankings and downloadable cheat sheet">
            <a:extLst>
              <a:ext uri="{FF2B5EF4-FFF2-40B4-BE49-F238E27FC236}">
                <a16:creationId xmlns:a16="http://schemas.microsoft.com/office/drawing/2014/main" id="{E88E33F9-4E67-42F7-8F11-4AD775A122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44" t="1802" r="8094" b="10251"/>
          <a:stretch/>
        </p:blipFill>
        <p:spPr bwMode="auto">
          <a:xfrm>
            <a:off x="7521283" y="10"/>
            <a:ext cx="467071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38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E001-4542-4459-8BEA-145B2AEB36A9}"/>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B49E136-21CA-4530-9C28-570D1C174A8E}"/>
              </a:ext>
            </a:extLst>
          </p:cNvPr>
          <p:cNvSpPr>
            <a:spLocks noGrp="1"/>
          </p:cNvSpPr>
          <p:nvPr>
            <p:ph idx="1"/>
          </p:nvPr>
        </p:nvSpPr>
        <p:spPr/>
        <p:txBody>
          <a:bodyPr/>
          <a:lstStyle/>
          <a:p>
            <a:r>
              <a:rPr lang="en-US" dirty="0"/>
              <a:t>The game of poker is a game of probability and knowing your odds to best maximize your profits. As we have seen the different hands possible can be extensive and only becomes more complicated as we account for more players and trying to calculate specific cards, not just hand types. Overall, this can be a fun and not so serious way of applying discrete math and statistics into real life.</a:t>
            </a:r>
          </a:p>
        </p:txBody>
      </p:sp>
    </p:spTree>
    <p:extLst>
      <p:ext uri="{BB962C8B-B14F-4D97-AF65-F5344CB8AC3E}">
        <p14:creationId xmlns:p14="http://schemas.microsoft.com/office/powerpoint/2010/main" val="76564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B1DD-FAE8-4E25-85D9-8CA676CDB2CA}"/>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DD521533-F45D-4B23-A44E-5571C647F394}"/>
              </a:ext>
            </a:extLst>
          </p:cNvPr>
          <p:cNvSpPr>
            <a:spLocks noGrp="1"/>
          </p:cNvSpPr>
          <p:nvPr>
            <p:ph idx="1"/>
          </p:nvPr>
        </p:nvSpPr>
        <p:spPr/>
        <p:txBody>
          <a:bodyPr/>
          <a:lstStyle/>
          <a:p>
            <a:r>
              <a:rPr lang="en-US" b="0" i="0" dirty="0" err="1">
                <a:solidFill>
                  <a:srgbClr val="202F66"/>
                </a:solidFill>
                <a:effectLst/>
              </a:rPr>
              <a:t>Bourne</a:t>
            </a:r>
            <a:r>
              <a:rPr lang="en-US" b="0" i="0" dirty="0">
                <a:solidFill>
                  <a:srgbClr val="202F66"/>
                </a:solidFill>
                <a:effectLst/>
              </a:rPr>
              <a:t>, Murray. “Probability and Poker.” </a:t>
            </a:r>
            <a:r>
              <a:rPr lang="en-US" b="0" i="1" dirty="0">
                <a:solidFill>
                  <a:srgbClr val="202F66"/>
                </a:solidFill>
                <a:effectLst/>
              </a:rPr>
              <a:t>Interactive Mathematics</a:t>
            </a:r>
            <a:r>
              <a:rPr lang="en-US" b="0" i="0" dirty="0">
                <a:solidFill>
                  <a:srgbClr val="202F66"/>
                </a:solidFill>
                <a:effectLst/>
              </a:rPr>
              <a:t>, 2021, www.intmath.com/counting-probability/poker.php.</a:t>
            </a:r>
          </a:p>
          <a:p>
            <a:r>
              <a:rPr lang="en-US" b="0" i="0" dirty="0">
                <a:solidFill>
                  <a:srgbClr val="202F66"/>
                </a:solidFill>
                <a:effectLst/>
              </a:rPr>
              <a:t>History.com Staff. “Where Did Poker Originate?” </a:t>
            </a:r>
            <a:r>
              <a:rPr lang="en-US" b="0" i="1" dirty="0">
                <a:solidFill>
                  <a:srgbClr val="202F66"/>
                </a:solidFill>
                <a:effectLst/>
              </a:rPr>
              <a:t>HISTORY</a:t>
            </a:r>
            <a:r>
              <a:rPr lang="en-US" b="0" i="0" dirty="0">
                <a:solidFill>
                  <a:srgbClr val="202F66"/>
                </a:solidFill>
                <a:effectLst/>
              </a:rPr>
              <a:t>, 23 Aug. 2018, www.history.com/news/where-did-poker-originate.</a:t>
            </a:r>
            <a:endParaRPr lang="en-US" dirty="0"/>
          </a:p>
        </p:txBody>
      </p:sp>
    </p:spTree>
    <p:extLst>
      <p:ext uri="{BB962C8B-B14F-4D97-AF65-F5344CB8AC3E}">
        <p14:creationId xmlns:p14="http://schemas.microsoft.com/office/powerpoint/2010/main" val="30080457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{7046F3ED-E302-4712-B968-2E45E203A825}tf33552983_win32</Template>
  <TotalTime>412</TotalTime>
  <Words>659</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Franklin Gothic Book</vt:lpstr>
      <vt:lpstr>Franklin Gothic Demi</vt:lpstr>
      <vt:lpstr>Wingdings 2</vt:lpstr>
      <vt:lpstr>DividendVTI</vt:lpstr>
      <vt:lpstr>Probability in Poker</vt:lpstr>
      <vt:lpstr>Quick History of Poker</vt:lpstr>
      <vt:lpstr>Basic Rules of Poker</vt:lpstr>
      <vt:lpstr>Different poker hands </vt:lpstr>
      <vt:lpstr>Probability of Different basic poker hands </vt:lpstr>
      <vt:lpstr>Probability of Different poker hands </vt:lpstr>
      <vt:lpstr>Conclusion </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in Poker</dc:title>
  <dc:creator>Jonathan</dc:creator>
  <cp:lastModifiedBy>Jonathan</cp:lastModifiedBy>
  <cp:revision>16</cp:revision>
  <dcterms:created xsi:type="dcterms:W3CDTF">2021-06-02T23:28:27Z</dcterms:created>
  <dcterms:modified xsi:type="dcterms:W3CDTF">2021-06-03T06:20:56Z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